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rels" ContentType="application/vnd.openxmlformats-package.relationships+xml"/>
  <Default Extension="emf" ContentType="image/x-emf"/>
  <Default Extension="vml" ContentType="application/vnd.openxmlformats-officedocument.vmlDrawing"/>
  <Default Extension="gif" ContentType="image/gif"/>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5926" r:id="rId2"/>
    <p:sldMasterId id="2147485943" r:id="rId3"/>
  </p:sldMasterIdLst>
  <p:notesMasterIdLst>
    <p:notesMasterId r:id="rId119"/>
  </p:notesMasterIdLst>
  <p:handoutMasterIdLst>
    <p:handoutMasterId r:id="rId120"/>
  </p:handoutMasterIdLst>
  <p:sldIdLst>
    <p:sldId id="784" r:id="rId4"/>
    <p:sldId id="1119" r:id="rId5"/>
    <p:sldId id="708" r:id="rId6"/>
    <p:sldId id="1148" r:id="rId7"/>
    <p:sldId id="992" r:id="rId8"/>
    <p:sldId id="998" r:id="rId9"/>
    <p:sldId id="1014" r:id="rId10"/>
    <p:sldId id="1123" r:id="rId11"/>
    <p:sldId id="1124" r:id="rId12"/>
    <p:sldId id="1125" r:id="rId13"/>
    <p:sldId id="1230" r:id="rId14"/>
    <p:sldId id="1151" r:id="rId15"/>
    <p:sldId id="1231" r:id="rId16"/>
    <p:sldId id="1233" r:id="rId17"/>
    <p:sldId id="1162" r:id="rId18"/>
    <p:sldId id="1163" r:id="rId19"/>
    <p:sldId id="1164" r:id="rId20"/>
    <p:sldId id="1165" r:id="rId21"/>
    <p:sldId id="1166" r:id="rId22"/>
    <p:sldId id="1167" r:id="rId23"/>
    <p:sldId id="1236" r:id="rId24"/>
    <p:sldId id="1168" r:id="rId25"/>
    <p:sldId id="1169" r:id="rId26"/>
    <p:sldId id="1170" r:id="rId27"/>
    <p:sldId id="1171" r:id="rId28"/>
    <p:sldId id="1172" r:id="rId29"/>
    <p:sldId id="1173" r:id="rId30"/>
    <p:sldId id="1174" r:id="rId31"/>
    <p:sldId id="1175" r:id="rId32"/>
    <p:sldId id="1176" r:id="rId33"/>
    <p:sldId id="1177" r:id="rId34"/>
    <p:sldId id="1178" r:id="rId35"/>
    <p:sldId id="1179" r:id="rId36"/>
    <p:sldId id="1180" r:id="rId37"/>
    <p:sldId id="1181" r:id="rId38"/>
    <p:sldId id="1182" r:id="rId39"/>
    <p:sldId id="1183" r:id="rId40"/>
    <p:sldId id="1184" r:id="rId41"/>
    <p:sldId id="1185" r:id="rId42"/>
    <p:sldId id="1238" r:id="rId43"/>
    <p:sldId id="1186" r:id="rId44"/>
    <p:sldId id="1187" r:id="rId45"/>
    <p:sldId id="1188" r:id="rId46"/>
    <p:sldId id="1189" r:id="rId47"/>
    <p:sldId id="1237" r:id="rId48"/>
    <p:sldId id="1241" r:id="rId49"/>
    <p:sldId id="1192" r:id="rId50"/>
    <p:sldId id="1194" r:id="rId51"/>
    <p:sldId id="1195" r:id="rId52"/>
    <p:sldId id="1196" r:id="rId53"/>
    <p:sldId id="1197" r:id="rId54"/>
    <p:sldId id="1198" r:id="rId55"/>
    <p:sldId id="1254" r:id="rId56"/>
    <p:sldId id="1253" r:id="rId57"/>
    <p:sldId id="1199" r:id="rId58"/>
    <p:sldId id="1200" r:id="rId59"/>
    <p:sldId id="1201" r:id="rId60"/>
    <p:sldId id="1202" r:id="rId61"/>
    <p:sldId id="1203" r:id="rId62"/>
    <p:sldId id="1204" r:id="rId63"/>
    <p:sldId id="1205" r:id="rId64"/>
    <p:sldId id="1206" r:id="rId65"/>
    <p:sldId id="1207" r:id="rId66"/>
    <p:sldId id="1208" r:id="rId67"/>
    <p:sldId id="1209" r:id="rId68"/>
    <p:sldId id="1210" r:id="rId69"/>
    <p:sldId id="1211" r:id="rId70"/>
    <p:sldId id="1212" r:id="rId71"/>
    <p:sldId id="1213" r:id="rId72"/>
    <p:sldId id="1214" r:id="rId73"/>
    <p:sldId id="1215" r:id="rId74"/>
    <p:sldId id="1216" r:id="rId75"/>
    <p:sldId id="1217" r:id="rId76"/>
    <p:sldId id="1255" r:id="rId77"/>
    <p:sldId id="1218" r:id="rId78"/>
    <p:sldId id="1219" r:id="rId79"/>
    <p:sldId id="1220" r:id="rId80"/>
    <p:sldId id="1221" r:id="rId81"/>
    <p:sldId id="1222" r:id="rId82"/>
    <p:sldId id="1223" r:id="rId83"/>
    <p:sldId id="1224" r:id="rId84"/>
    <p:sldId id="1225" r:id="rId85"/>
    <p:sldId id="1226" r:id="rId86"/>
    <p:sldId id="1227" r:id="rId87"/>
    <p:sldId id="1228" r:id="rId88"/>
    <p:sldId id="1229" r:id="rId89"/>
    <p:sldId id="1262" r:id="rId90"/>
    <p:sldId id="1242" r:id="rId91"/>
    <p:sldId id="1244" r:id="rId92"/>
    <p:sldId id="1245" r:id="rId93"/>
    <p:sldId id="1256" r:id="rId94"/>
    <p:sldId id="1257" r:id="rId95"/>
    <p:sldId id="1258" r:id="rId96"/>
    <p:sldId id="1260" r:id="rId97"/>
    <p:sldId id="1261" r:id="rId98"/>
    <p:sldId id="1259" r:id="rId99"/>
    <p:sldId id="1129" r:id="rId100"/>
    <p:sldId id="1144" r:id="rId101"/>
    <p:sldId id="1131" r:id="rId102"/>
    <p:sldId id="1145" r:id="rId103"/>
    <p:sldId id="1133" r:id="rId104"/>
    <p:sldId id="1134" r:id="rId105"/>
    <p:sldId id="1135" r:id="rId106"/>
    <p:sldId id="1143" r:id="rId107"/>
    <p:sldId id="1136" r:id="rId108"/>
    <p:sldId id="1138" r:id="rId109"/>
    <p:sldId id="1141" r:id="rId110"/>
    <p:sldId id="1142" r:id="rId111"/>
    <p:sldId id="1252" r:id="rId112"/>
    <p:sldId id="1246" r:id="rId113"/>
    <p:sldId id="1247" r:id="rId114"/>
    <p:sldId id="1248" r:id="rId115"/>
    <p:sldId id="1249" r:id="rId116"/>
    <p:sldId id="1250" r:id="rId117"/>
    <p:sldId id="1251" r:id="rId118"/>
  </p:sldIdLst>
  <p:sldSz cx="9144000" cy="6858000" type="screen4x3"/>
  <p:notesSz cx="7315200" cy="9601200"/>
  <p:defaultTextStyle>
    <a:defPPr>
      <a:defRPr lang="en-US"/>
    </a:defPPr>
    <a:lvl1pPr algn="l" defTabSz="912813" rtl="0" fontAlgn="base">
      <a:spcBef>
        <a:spcPct val="0"/>
      </a:spcBef>
      <a:spcAft>
        <a:spcPct val="0"/>
      </a:spcAft>
      <a:defRPr sz="2400" kern="1200">
        <a:solidFill>
          <a:schemeClr val="tx1"/>
        </a:solidFill>
        <a:latin typeface="Arial" charset="0"/>
        <a:ea typeface="ＭＳ Ｐゴシック" charset="-128"/>
        <a:cs typeface="+mn-cs"/>
      </a:defRPr>
    </a:lvl1pPr>
    <a:lvl2pPr marL="455613" indent="1588" algn="l" defTabSz="912813" rtl="0" fontAlgn="base">
      <a:spcBef>
        <a:spcPct val="0"/>
      </a:spcBef>
      <a:spcAft>
        <a:spcPct val="0"/>
      </a:spcAft>
      <a:defRPr sz="2400" kern="1200">
        <a:solidFill>
          <a:schemeClr val="tx1"/>
        </a:solidFill>
        <a:latin typeface="Arial" charset="0"/>
        <a:ea typeface="ＭＳ Ｐゴシック" charset="-128"/>
        <a:cs typeface="+mn-cs"/>
      </a:defRPr>
    </a:lvl2pPr>
    <a:lvl3pPr marL="912813" indent="1588" algn="l" defTabSz="912813" rtl="0" fontAlgn="base">
      <a:spcBef>
        <a:spcPct val="0"/>
      </a:spcBef>
      <a:spcAft>
        <a:spcPct val="0"/>
      </a:spcAft>
      <a:defRPr sz="2400" kern="1200">
        <a:solidFill>
          <a:schemeClr val="tx1"/>
        </a:solidFill>
        <a:latin typeface="Arial" charset="0"/>
        <a:ea typeface="ＭＳ Ｐゴシック" charset="-128"/>
        <a:cs typeface="+mn-cs"/>
      </a:defRPr>
    </a:lvl3pPr>
    <a:lvl4pPr marL="1368425" indent="3175" algn="l" defTabSz="912813" rtl="0" fontAlgn="base">
      <a:spcBef>
        <a:spcPct val="0"/>
      </a:spcBef>
      <a:spcAft>
        <a:spcPct val="0"/>
      </a:spcAft>
      <a:defRPr sz="2400" kern="1200">
        <a:solidFill>
          <a:schemeClr val="tx1"/>
        </a:solidFill>
        <a:latin typeface="Arial" charset="0"/>
        <a:ea typeface="ＭＳ Ｐゴシック" charset="-128"/>
        <a:cs typeface="+mn-cs"/>
      </a:defRPr>
    </a:lvl4pPr>
    <a:lvl5pPr marL="1825625" indent="3175" algn="l" defTabSz="912813" rtl="0" fontAlgn="base">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887"/>
    <p:restoredTop sz="84114"/>
  </p:normalViewPr>
  <p:slideViewPr>
    <p:cSldViewPr>
      <p:cViewPr varScale="1">
        <p:scale>
          <a:sx n="94" d="100"/>
          <a:sy n="94" d="100"/>
        </p:scale>
        <p:origin x="1304" y="192"/>
      </p:cViewPr>
      <p:guideLst>
        <p:guide orient="horz" pos="2160"/>
        <p:guide pos="2880"/>
      </p:guideLst>
    </p:cSldViewPr>
  </p:slideViewPr>
  <p:notesTextViewPr>
    <p:cViewPr>
      <p:scale>
        <a:sx n="100" d="100"/>
        <a:sy n="100" d="100"/>
      </p:scale>
      <p:origin x="0" y="0"/>
    </p:cViewPr>
  </p:notesTextViewPr>
  <p:sorterViewPr>
    <p:cViewPr>
      <p:scale>
        <a:sx n="129" d="100"/>
        <a:sy n="129" d="100"/>
      </p:scale>
      <p:origin x="0" y="20192"/>
    </p:cViewPr>
  </p:sorterViewPr>
  <p:notesViewPr>
    <p:cSldViewPr>
      <p:cViewPr varScale="1">
        <p:scale>
          <a:sx n="64" d="100"/>
          <a:sy n="64" d="100"/>
        </p:scale>
        <p:origin x="-2600" y="-12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120" Type="http://schemas.openxmlformats.org/officeDocument/2006/relationships/handoutMaster" Target="handoutMasters/handoutMaster1.xml"/><Relationship Id="rId121" Type="http://schemas.openxmlformats.org/officeDocument/2006/relationships/presProps" Target="presProps.xml"/><Relationship Id="rId122" Type="http://schemas.openxmlformats.org/officeDocument/2006/relationships/viewProps" Target="viewProps.xml"/><Relationship Id="rId123" Type="http://schemas.openxmlformats.org/officeDocument/2006/relationships/theme" Target="theme/theme1.xml"/><Relationship Id="rId124" Type="http://schemas.openxmlformats.org/officeDocument/2006/relationships/tableStyles" Target="tableStyles.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90" Type="http://schemas.openxmlformats.org/officeDocument/2006/relationships/slide" Target="slides/slide87.xml"/><Relationship Id="rId91" Type="http://schemas.openxmlformats.org/officeDocument/2006/relationships/slide" Target="slides/slide88.xml"/><Relationship Id="rId92" Type="http://schemas.openxmlformats.org/officeDocument/2006/relationships/slide" Target="slides/slide89.xml"/><Relationship Id="rId93" Type="http://schemas.openxmlformats.org/officeDocument/2006/relationships/slide" Target="slides/slide90.xml"/><Relationship Id="rId94" Type="http://schemas.openxmlformats.org/officeDocument/2006/relationships/slide" Target="slides/slide91.xml"/><Relationship Id="rId95" Type="http://schemas.openxmlformats.org/officeDocument/2006/relationships/slide" Target="slides/slide92.xml"/><Relationship Id="rId96" Type="http://schemas.openxmlformats.org/officeDocument/2006/relationships/slide" Target="slides/slide93.xml"/><Relationship Id="rId101" Type="http://schemas.openxmlformats.org/officeDocument/2006/relationships/slide" Target="slides/slide98.xml"/><Relationship Id="rId102" Type="http://schemas.openxmlformats.org/officeDocument/2006/relationships/slide" Target="slides/slide99.xml"/><Relationship Id="rId103" Type="http://schemas.openxmlformats.org/officeDocument/2006/relationships/slide" Target="slides/slide100.xml"/><Relationship Id="rId104" Type="http://schemas.openxmlformats.org/officeDocument/2006/relationships/slide" Target="slides/slide101.xml"/><Relationship Id="rId105" Type="http://schemas.openxmlformats.org/officeDocument/2006/relationships/slide" Target="slides/slide102.xml"/><Relationship Id="rId106" Type="http://schemas.openxmlformats.org/officeDocument/2006/relationships/slide" Target="slides/slide103.xml"/><Relationship Id="rId107" Type="http://schemas.openxmlformats.org/officeDocument/2006/relationships/slide" Target="slides/slide104.xml"/><Relationship Id="rId108" Type="http://schemas.openxmlformats.org/officeDocument/2006/relationships/slide" Target="slides/slide105.xml"/><Relationship Id="rId109" Type="http://schemas.openxmlformats.org/officeDocument/2006/relationships/slide" Target="slides/slide106.xml"/><Relationship Id="rId97" Type="http://schemas.openxmlformats.org/officeDocument/2006/relationships/slide" Target="slides/slide94.xml"/><Relationship Id="rId98" Type="http://schemas.openxmlformats.org/officeDocument/2006/relationships/slide" Target="slides/slide95.xml"/><Relationship Id="rId99" Type="http://schemas.openxmlformats.org/officeDocument/2006/relationships/slide" Target="slides/slide96.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00" Type="http://schemas.openxmlformats.org/officeDocument/2006/relationships/slide" Target="slides/slide97.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110" Type="http://schemas.openxmlformats.org/officeDocument/2006/relationships/slide" Target="slides/slide107.xml"/><Relationship Id="rId111" Type="http://schemas.openxmlformats.org/officeDocument/2006/relationships/slide" Target="slides/slide108.xml"/><Relationship Id="rId112" Type="http://schemas.openxmlformats.org/officeDocument/2006/relationships/slide" Target="slides/slide109.xml"/><Relationship Id="rId113" Type="http://schemas.openxmlformats.org/officeDocument/2006/relationships/slide" Target="slides/slide110.xml"/><Relationship Id="rId114" Type="http://schemas.openxmlformats.org/officeDocument/2006/relationships/slide" Target="slides/slide111.xml"/><Relationship Id="rId115" Type="http://schemas.openxmlformats.org/officeDocument/2006/relationships/slide" Target="slides/slide112.xml"/><Relationship Id="rId116" Type="http://schemas.openxmlformats.org/officeDocument/2006/relationships/slide" Target="slides/slide113.xml"/><Relationship Id="rId117" Type="http://schemas.openxmlformats.org/officeDocument/2006/relationships/slide" Target="slides/slide114.xml"/><Relationship Id="rId118" Type="http://schemas.openxmlformats.org/officeDocument/2006/relationships/slide" Target="slides/slide115.xml"/><Relationship Id="rId119" Type="http://schemas.openxmlformats.org/officeDocument/2006/relationships/notesMaster" Target="notesMasters/notesMaster1.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slide" Target="slides/slide81.xml"/><Relationship Id="rId85" Type="http://schemas.openxmlformats.org/officeDocument/2006/relationships/slide" Target="slides/slide82.xml"/><Relationship Id="rId86" Type="http://schemas.openxmlformats.org/officeDocument/2006/relationships/slide" Target="slides/slide83.xml"/><Relationship Id="rId87" Type="http://schemas.openxmlformats.org/officeDocument/2006/relationships/slide" Target="slides/slide84.xml"/><Relationship Id="rId88" Type="http://schemas.openxmlformats.org/officeDocument/2006/relationships/slide" Target="slides/slide85.xml"/><Relationship Id="rId89" Type="http://schemas.openxmlformats.org/officeDocument/2006/relationships/slide" Target="slides/slide86.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1" Type="http://schemas.openxmlformats.org/officeDocument/2006/relationships/image" Target="../media/image17.emf"/><Relationship Id="rId2" Type="http://schemas.openxmlformats.org/officeDocument/2006/relationships/image" Target="../media/image1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1440" tIns="45720" rIns="91440" bIns="45720" numCol="1" anchor="t" anchorCtr="0" compatLnSpc="1">
            <a:prstTxWarp prst="textNoShape">
              <a:avLst/>
            </a:prstTxWarp>
          </a:bodyPr>
          <a:lstStyle>
            <a:lvl1pPr>
              <a:defRPr sz="1200">
                <a:latin typeface="Calibri" charset="0"/>
                <a:ea typeface="ＭＳ Ｐゴシック" charset="0"/>
                <a:cs typeface="Arial"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fld id="{59D14D91-5522-424E-AFC7-1EC38530F906}" type="datetimeFigureOut">
              <a:rPr lang="en-US" altLang="x-none"/>
              <a:pPr/>
              <a:t>10/17/17</a:t>
            </a:fld>
            <a:endParaRPr lang="en-US" altLang="x-none"/>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1440" tIns="45720" rIns="91440" bIns="45720" numCol="1" anchor="b" anchorCtr="0" compatLnSpc="1">
            <a:prstTxWarp prst="textNoShape">
              <a:avLst/>
            </a:prstTxWarp>
          </a:bodyPr>
          <a:lstStyle>
            <a:lvl1pPr>
              <a:defRPr sz="1200">
                <a:latin typeface="Calibri" charset="0"/>
                <a:ea typeface="ＭＳ Ｐゴシック" charset="0"/>
                <a:cs typeface="Arial"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6F3A2A0E-90D3-D743-946F-7AAA3D3D16CB}" type="slidenum">
              <a:rPr lang="en-US" altLang="x-none"/>
              <a:pPr/>
              <a:t>‹#›</a:t>
            </a:fld>
            <a:endParaRPr lang="en-US" altLang="x-none"/>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ea typeface="ＭＳ Ｐゴシック" charset="0"/>
                <a:cs typeface="Arial"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fld id="{F14CCB5C-21A4-CF4F-86E9-B30DBB34E495}" type="datetimeFigureOut">
              <a:rPr lang="en-US" altLang="x-none"/>
              <a:pPr/>
              <a:t>10/17/17</a:t>
            </a:fld>
            <a:endParaRPr lang="en-US" altLang="x-none"/>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6661" tIns="48331" rIns="96661" bIns="48331"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ea typeface="ＭＳ Ｐゴシック" charset="0"/>
                <a:cs typeface="Arial"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fld id="{BB07C14D-D412-6446-8EA1-7ECF0514C9D2}" type="slidenum">
              <a:rPr lang="en-US" altLang="x-none"/>
              <a:pPr/>
              <a:t>‹#›</a:t>
            </a:fld>
            <a:endParaRPr lang="en-US" altLang="x-none"/>
          </a:p>
        </p:txBody>
      </p:sp>
    </p:spTree>
  </p:cSld>
  <p:clrMap bg1="lt1" tx1="dk1" bg2="lt2" tx2="dk2" accent1="accent1" accent2="accent2" accent3="accent3" accent4="accent4" accent5="accent5" accent6="accent6" hlink="hlink" folHlink="folHlink"/>
  <p:notesStyle>
    <a:lvl1pPr algn="l" defTabSz="912813"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5613" algn="l" defTabSz="912813"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2813" algn="l" defTabSz="912813"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68425" algn="l" defTabSz="912813"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5625" algn="l" defTabSz="912813"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3193" algn="l" defTabSz="913276" rtl="0" eaLnBrk="1" latinLnBrk="0" hangingPunct="1">
      <a:defRPr sz="1200" kern="1200">
        <a:solidFill>
          <a:schemeClr val="tx1"/>
        </a:solidFill>
        <a:latin typeface="+mn-lt"/>
        <a:ea typeface="+mn-ea"/>
        <a:cs typeface="+mn-cs"/>
      </a:defRPr>
    </a:lvl6pPr>
    <a:lvl7pPr marL="2739831" algn="l" defTabSz="913276" rtl="0" eaLnBrk="1" latinLnBrk="0" hangingPunct="1">
      <a:defRPr sz="1200" kern="1200">
        <a:solidFill>
          <a:schemeClr val="tx1"/>
        </a:solidFill>
        <a:latin typeface="+mn-lt"/>
        <a:ea typeface="+mn-ea"/>
        <a:cs typeface="+mn-cs"/>
      </a:defRPr>
    </a:lvl7pPr>
    <a:lvl8pPr marL="3196470" algn="l" defTabSz="913276" rtl="0" eaLnBrk="1" latinLnBrk="0" hangingPunct="1">
      <a:defRPr sz="1200" kern="1200">
        <a:solidFill>
          <a:schemeClr val="tx1"/>
        </a:solidFill>
        <a:latin typeface="+mn-lt"/>
        <a:ea typeface="+mn-ea"/>
        <a:cs typeface="+mn-cs"/>
      </a:defRPr>
    </a:lvl8pPr>
    <a:lvl9pPr marL="3653107" algn="l" defTabSz="913276"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 Id="rId3" Type="http://schemas.openxmlformats.org/officeDocument/2006/relationships/hyperlink" Target="https://bitcoin.org/bitcoin.pdf" TargetMode="Externa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 Id="rId3" Type="http://schemas.openxmlformats.org/officeDocument/2006/relationships/hyperlink" Target="https://bitcoin.org/bitcoin.pdf" TargetMode="Externa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A5A342D-3F70-A947-A8C0-13869B2C1968}" type="slidenum">
              <a:rPr lang="en-US" altLang="x-none" sz="1200">
                <a:latin typeface="Times New Roman" charset="0"/>
              </a:rPr>
              <a:pPr eaLnBrk="1" hangingPunct="1"/>
              <a:t>1</a:t>
            </a:fld>
            <a:endParaRPr lang="en-US" altLang="x-none" sz="1200">
              <a:latin typeface="Times New Roman" charset="0"/>
            </a:endParaRPr>
          </a:p>
        </p:txBody>
      </p:sp>
      <p:sp>
        <p:nvSpPr>
          <p:cNvPr id="8192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192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211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2211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767C6B6-FA95-6949-B144-4706301C9C8C}" type="slidenum">
              <a:rPr lang="en-US" altLang="x-none" sz="1300">
                <a:solidFill>
                  <a:srgbClr val="000000"/>
                </a:solidFill>
                <a:latin typeface="Calibri" charset="0"/>
              </a:rPr>
              <a:pPr eaLnBrk="1" hangingPunct="1"/>
              <a:t>10</a:t>
            </a:fld>
            <a:endParaRPr lang="en-US" altLang="x-none" sz="1300">
              <a:solidFill>
                <a:srgbClr val="000000"/>
              </a:solidFill>
              <a:latin typeface="Calibri"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6933CB9-7A9E-3241-B3DC-4AF9C0BEA0E1}" type="slidenum">
              <a:rPr lang="en-US" altLang="x-none" sz="1300">
                <a:solidFill>
                  <a:srgbClr val="000000"/>
                </a:solidFill>
                <a:latin typeface="Calibri" charset="0"/>
              </a:rPr>
              <a:pPr eaLnBrk="1" hangingPunct="1"/>
              <a:t>11</a:t>
            </a:fld>
            <a:endParaRPr lang="en-US" altLang="x-none" sz="1300">
              <a:solidFill>
                <a:srgbClr val="000000"/>
              </a:solidFill>
              <a:latin typeface="Calibri" charset="0"/>
            </a:endParaRPr>
          </a:p>
        </p:txBody>
      </p:sp>
    </p:spTree>
    <p:extLst>
      <p:ext uri="{BB962C8B-B14F-4D97-AF65-F5344CB8AC3E}">
        <p14:creationId xmlns:p14="http://schemas.microsoft.com/office/powerpoint/2010/main" val="854429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89" name="Rectangle 2"/>
          <p:cNvSpPr>
            <a:spLocks noGrp="1" noRot="1" noChangeAspect="1" noChangeArrowheads="1" noTextEdit="1"/>
          </p:cNvSpPr>
          <p:nvPr>
            <p:ph type="sldImg"/>
          </p:nvPr>
        </p:nvSpPr>
        <p:spPr bwMode="auto">
          <a:xfrm>
            <a:off x="1258888" y="720725"/>
            <a:ext cx="4800600" cy="3600450"/>
          </a:xfrm>
          <a:solidFill>
            <a:srgbClr val="FFFFFF"/>
          </a:solidFill>
          <a:ln>
            <a:solidFill>
              <a:srgbClr val="000000"/>
            </a:solidFill>
            <a:miter lim="800000"/>
            <a:headEnd/>
            <a:tailEnd/>
          </a:ln>
        </p:spPr>
      </p:sp>
      <p:sp>
        <p:nvSpPr>
          <p:cNvPr id="242690" name="Rectangle 3"/>
          <p:cNvSpPr>
            <a:spLocks noGrp="1" noChangeArrowheads="1"/>
          </p:cNvSpPr>
          <p:nvPr>
            <p:ph type="body" idx="1"/>
          </p:nvPr>
        </p:nvSpPr>
        <p:spPr bwMode="auto">
          <a:xfrm>
            <a:off x="974725" y="4560888"/>
            <a:ext cx="5365750" cy="4319587"/>
          </a:xfrm>
          <a:solidFill>
            <a:srgbClr val="FFFFFF"/>
          </a:solidFill>
          <a:ln>
            <a:solidFill>
              <a:srgbClr val="000000"/>
            </a:solidFill>
            <a:miter lim="800000"/>
            <a:headEnd/>
            <a:tailEnd/>
          </a:ln>
        </p:spPr>
        <p:txBody>
          <a:bodyPr wrap="square" lIns="91432" tIns="45716" rIns="91432" bIns="45716" numCol="1" anchor="t" anchorCtr="0" compatLnSpc="1">
            <a:prstTxWarp prst="textNoShape">
              <a:avLst/>
            </a:prstTxWarp>
          </a:bodyPr>
          <a:lstStyle/>
          <a:p>
            <a:r>
              <a:rPr lang="en-US" altLang="x-none">
                <a:latin typeface="Times New Roman" charset="0"/>
                <a:ea typeface="ＭＳ Ｐゴシック" charset="-128"/>
              </a:rPr>
              <a:t>1000s of nodes.</a:t>
            </a:r>
          </a:p>
          <a:p>
            <a:r>
              <a:rPr lang="en-US" altLang="x-none">
                <a:latin typeface="Times New Roman" charset="0"/>
                <a:ea typeface="ＭＳ Ｐゴシック" charset="-128"/>
              </a:rPr>
              <a:t>Set of nodes may change…</a:t>
            </a:r>
          </a:p>
        </p:txBody>
      </p:sp>
    </p:spTree>
    <p:extLst>
      <p:ext uri="{BB962C8B-B14F-4D97-AF65-F5344CB8AC3E}">
        <p14:creationId xmlns:p14="http://schemas.microsoft.com/office/powerpoint/2010/main" val="768900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6933CB9-7A9E-3241-B3DC-4AF9C0BEA0E1}" type="slidenum">
              <a:rPr lang="en-US" altLang="x-none" sz="1300">
                <a:solidFill>
                  <a:srgbClr val="000000"/>
                </a:solidFill>
                <a:latin typeface="Calibri" charset="0"/>
              </a:rPr>
              <a:pPr eaLnBrk="1" hangingPunct="1"/>
              <a:t>14</a:t>
            </a:fld>
            <a:endParaRPr lang="en-US" altLang="x-none" sz="1300">
              <a:solidFill>
                <a:srgbClr val="000000"/>
              </a:solidFill>
              <a:latin typeface="Calibri" charset="0"/>
            </a:endParaRPr>
          </a:p>
        </p:txBody>
      </p:sp>
    </p:spTree>
    <p:extLst>
      <p:ext uri="{BB962C8B-B14F-4D97-AF65-F5344CB8AC3E}">
        <p14:creationId xmlns:p14="http://schemas.microsoft.com/office/powerpoint/2010/main" val="14484655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755CE61-E661-AE45-9922-C13FF2F1AFB2}" type="slidenum">
              <a:rPr lang="en-US" altLang="x-none" sz="1200">
                <a:solidFill>
                  <a:srgbClr val="000000"/>
                </a:solidFill>
                <a:latin typeface="Comic Sans MS" charset="0"/>
              </a:rPr>
              <a:pPr eaLnBrk="1" hangingPunct="1"/>
              <a:t>15</a:t>
            </a:fld>
            <a:endParaRPr lang="en-US" altLang="x-none" sz="1200">
              <a:solidFill>
                <a:srgbClr val="000000"/>
              </a:solidFill>
              <a:latin typeface="Comic Sans MS" charset="0"/>
            </a:endParaRPr>
          </a:p>
        </p:txBody>
      </p:sp>
      <p:sp>
        <p:nvSpPr>
          <p:cNvPr id="26521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6521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584247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2F0FD451-4A0C-584A-9C66-664A406819B6}" type="slidenum">
              <a:rPr lang="en-US" altLang="x-none" sz="1200">
                <a:solidFill>
                  <a:srgbClr val="000000"/>
                </a:solidFill>
                <a:latin typeface="Comic Sans MS" charset="0"/>
              </a:rPr>
              <a:pPr eaLnBrk="1" hangingPunct="1"/>
              <a:t>16</a:t>
            </a:fld>
            <a:endParaRPr lang="en-US" altLang="x-none" sz="1200">
              <a:solidFill>
                <a:srgbClr val="000000"/>
              </a:solidFill>
              <a:latin typeface="Comic Sans MS" charset="0"/>
            </a:endParaRPr>
          </a:p>
        </p:txBody>
      </p:sp>
      <p:sp>
        <p:nvSpPr>
          <p:cNvPr id="26726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6726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553715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3BC2402-5E55-8740-9C85-BD11033085E9}" type="slidenum">
              <a:rPr lang="en-US" altLang="x-none" sz="1200">
                <a:solidFill>
                  <a:srgbClr val="000000"/>
                </a:solidFill>
                <a:latin typeface="Comic Sans MS" charset="0"/>
              </a:rPr>
              <a:pPr eaLnBrk="1" hangingPunct="1"/>
              <a:t>17</a:t>
            </a:fld>
            <a:endParaRPr lang="en-US" altLang="x-none" sz="1200">
              <a:solidFill>
                <a:srgbClr val="000000"/>
              </a:solidFill>
              <a:latin typeface="Comic Sans MS" charset="0"/>
            </a:endParaRPr>
          </a:p>
        </p:txBody>
      </p:sp>
      <p:sp>
        <p:nvSpPr>
          <p:cNvPr id="26931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6931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8756136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5BF1A4C-CC8F-7C4A-94E1-0420003F2844}" type="slidenum">
              <a:rPr lang="en-US" altLang="x-none" sz="1200">
                <a:solidFill>
                  <a:srgbClr val="000000"/>
                </a:solidFill>
                <a:latin typeface="Comic Sans MS" charset="0"/>
              </a:rPr>
              <a:pPr eaLnBrk="1" hangingPunct="1"/>
              <a:t>18</a:t>
            </a:fld>
            <a:endParaRPr lang="en-US" altLang="x-none" sz="1200">
              <a:solidFill>
                <a:srgbClr val="000000"/>
              </a:solidFill>
              <a:latin typeface="Comic Sans MS" charset="0"/>
            </a:endParaRPr>
          </a:p>
        </p:txBody>
      </p:sp>
      <p:sp>
        <p:nvSpPr>
          <p:cNvPr id="27136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136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390871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5EF09A0-196D-7043-9C15-E8FFBCC8AEC9}" type="slidenum">
              <a:rPr lang="en-US" altLang="x-none" sz="1200">
                <a:solidFill>
                  <a:srgbClr val="000000"/>
                </a:solidFill>
                <a:latin typeface="Comic Sans MS" charset="0"/>
              </a:rPr>
              <a:pPr eaLnBrk="1" hangingPunct="1"/>
              <a:t>19</a:t>
            </a:fld>
            <a:endParaRPr lang="en-US" altLang="x-none" sz="1200">
              <a:solidFill>
                <a:srgbClr val="000000"/>
              </a:solidFill>
              <a:latin typeface="Comic Sans MS" charset="0"/>
            </a:endParaRPr>
          </a:p>
        </p:txBody>
      </p:sp>
      <p:sp>
        <p:nvSpPr>
          <p:cNvPr id="27341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341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9136835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8C19B1F-F6F3-FF40-8C53-5FD7051FA3D9}" type="slidenum">
              <a:rPr lang="en-US" altLang="x-none" sz="1200">
                <a:solidFill>
                  <a:srgbClr val="000000"/>
                </a:solidFill>
                <a:latin typeface="Comic Sans MS" charset="0"/>
              </a:rPr>
              <a:pPr eaLnBrk="1" hangingPunct="1"/>
              <a:t>20</a:t>
            </a:fld>
            <a:endParaRPr lang="en-US" altLang="x-none" sz="1200">
              <a:solidFill>
                <a:srgbClr val="000000"/>
              </a:solidFill>
              <a:latin typeface="Comic Sans MS" charset="0"/>
            </a:endParaRPr>
          </a:p>
        </p:txBody>
      </p:sp>
      <p:sp>
        <p:nvSpPr>
          <p:cNvPr id="27545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545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685253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6933CB9-7A9E-3241-B3DC-4AF9C0BEA0E1}" type="slidenum">
              <a:rPr lang="en-US" altLang="x-none" sz="1300">
                <a:solidFill>
                  <a:srgbClr val="000000"/>
                </a:solidFill>
                <a:latin typeface="Calibri" charset="0"/>
              </a:rPr>
              <a:pPr eaLnBrk="1" hangingPunct="1"/>
              <a:t>2</a:t>
            </a:fld>
            <a:endParaRPr lang="en-US" altLang="x-none" sz="1300">
              <a:solidFill>
                <a:srgbClr val="000000"/>
              </a:solidFill>
              <a:latin typeface="Calibri"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6933CB9-7A9E-3241-B3DC-4AF9C0BEA0E1}" type="slidenum">
              <a:rPr lang="en-US" altLang="x-none" sz="1300">
                <a:solidFill>
                  <a:srgbClr val="000000"/>
                </a:solidFill>
                <a:latin typeface="Calibri" charset="0"/>
              </a:rPr>
              <a:pPr eaLnBrk="1" hangingPunct="1"/>
              <a:t>21</a:t>
            </a:fld>
            <a:endParaRPr lang="en-US" altLang="x-none" sz="1300">
              <a:solidFill>
                <a:srgbClr val="000000"/>
              </a:solidFill>
              <a:latin typeface="Calibri" charset="0"/>
            </a:endParaRPr>
          </a:p>
        </p:txBody>
      </p:sp>
    </p:spTree>
    <p:extLst>
      <p:ext uri="{BB962C8B-B14F-4D97-AF65-F5344CB8AC3E}">
        <p14:creationId xmlns:p14="http://schemas.microsoft.com/office/powerpoint/2010/main" val="24836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A808A33-A2A7-4840-A6D7-F5851762FF2C}" type="slidenum">
              <a:rPr lang="en-US" altLang="x-none" sz="1200">
                <a:solidFill>
                  <a:srgbClr val="000000"/>
                </a:solidFill>
                <a:latin typeface="Comic Sans MS" charset="0"/>
              </a:rPr>
              <a:pPr eaLnBrk="1" hangingPunct="1"/>
              <a:t>22</a:t>
            </a:fld>
            <a:endParaRPr lang="en-US" altLang="x-none" sz="1200">
              <a:solidFill>
                <a:srgbClr val="000000"/>
              </a:solidFill>
              <a:latin typeface="Comic Sans MS" charset="0"/>
            </a:endParaRPr>
          </a:p>
        </p:txBody>
      </p:sp>
      <p:sp>
        <p:nvSpPr>
          <p:cNvPr id="27750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750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9164144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291EA7D-FAD1-FE4D-BF18-4F086CB3EAEC}" type="slidenum">
              <a:rPr lang="en-US" altLang="x-none" sz="1200">
                <a:solidFill>
                  <a:srgbClr val="000000"/>
                </a:solidFill>
                <a:latin typeface="Comic Sans MS" charset="0"/>
              </a:rPr>
              <a:pPr eaLnBrk="1" hangingPunct="1"/>
              <a:t>23</a:t>
            </a:fld>
            <a:endParaRPr lang="en-US" altLang="x-none" sz="1200">
              <a:solidFill>
                <a:srgbClr val="000000"/>
              </a:solidFill>
              <a:latin typeface="Comic Sans MS" charset="0"/>
            </a:endParaRPr>
          </a:p>
        </p:txBody>
      </p:sp>
      <p:sp>
        <p:nvSpPr>
          <p:cNvPr id="27955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955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2159632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CAEF6C4-C2FE-AB4E-A0AB-56C11941DEDF}" type="slidenum">
              <a:rPr lang="en-US" altLang="x-none" sz="1200">
                <a:solidFill>
                  <a:srgbClr val="000000"/>
                </a:solidFill>
                <a:latin typeface="Times New Roman" charset="0"/>
              </a:rPr>
              <a:pPr eaLnBrk="1" hangingPunct="1"/>
              <a:t>24</a:t>
            </a:fld>
            <a:endParaRPr lang="en-US" altLang="x-none" sz="1200">
              <a:solidFill>
                <a:srgbClr val="000000"/>
              </a:solidFill>
              <a:latin typeface="Times New Roman" charset="0"/>
            </a:endParaRPr>
          </a:p>
        </p:txBody>
      </p:sp>
      <p:sp>
        <p:nvSpPr>
          <p:cNvPr id="28160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160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x-none">
                <a:latin typeface="Times New Roman" charset="0"/>
                <a:ea typeface="ＭＳ Ｐゴシック" charset="-128"/>
              </a:rPr>
              <a:t>[09/22/2009] Programming assignment 0 is linked on schedule.</a:t>
            </a:r>
          </a:p>
        </p:txBody>
      </p:sp>
    </p:spTree>
    <p:extLst>
      <p:ext uri="{BB962C8B-B14F-4D97-AF65-F5344CB8AC3E}">
        <p14:creationId xmlns:p14="http://schemas.microsoft.com/office/powerpoint/2010/main" val="15295473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4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018798-5B0C-C145-8A92-203180FD1A0D}" type="slidenum">
              <a:rPr lang="en-US" altLang="x-none" sz="1200">
                <a:solidFill>
                  <a:srgbClr val="000000"/>
                </a:solidFill>
                <a:latin typeface="Comic Sans MS" charset="0"/>
              </a:rPr>
              <a:pPr eaLnBrk="1" hangingPunct="1"/>
              <a:t>25</a:t>
            </a:fld>
            <a:endParaRPr lang="en-US" altLang="x-none" sz="1200">
              <a:solidFill>
                <a:srgbClr val="000000"/>
              </a:solidFill>
              <a:latin typeface="Comic Sans MS" charset="0"/>
            </a:endParaRPr>
          </a:p>
        </p:txBody>
      </p:sp>
      <p:sp>
        <p:nvSpPr>
          <p:cNvPr id="28365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365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6541460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809511D-4AA1-444C-8FF5-9920EFD83F79}" type="slidenum">
              <a:rPr lang="en-US" altLang="x-none" sz="1200">
                <a:solidFill>
                  <a:srgbClr val="000000"/>
                </a:solidFill>
                <a:latin typeface="Times New Roman" charset="0"/>
              </a:rPr>
              <a:pPr eaLnBrk="1" hangingPunct="1"/>
              <a:t>26</a:t>
            </a:fld>
            <a:endParaRPr lang="en-US" altLang="x-none" sz="1200">
              <a:solidFill>
                <a:srgbClr val="000000"/>
              </a:solidFill>
              <a:latin typeface="Times New Roman" charset="0"/>
            </a:endParaRPr>
          </a:p>
        </p:txBody>
      </p:sp>
      <p:sp>
        <p:nvSpPr>
          <p:cNvPr id="28569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569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lvl="2"/>
            <a:r>
              <a:rPr lang="en-US" altLang="x-none">
                <a:latin typeface="Times New Roman" charset="0"/>
                <a:ea typeface="ＭＳ Ｐゴシック" charset="-128"/>
              </a:rPr>
              <a:t>thus inserted files are placed on nodes already possessing files with similar keys</a:t>
            </a:r>
          </a:p>
          <a:p>
            <a:endParaRPr lang="en-US" altLang="x-none">
              <a:latin typeface="Times New Roman" charset="0"/>
              <a:ea typeface="ＭＳ Ｐゴシック" charset="-128"/>
            </a:endParaRPr>
          </a:p>
        </p:txBody>
      </p:sp>
    </p:spTree>
    <p:extLst>
      <p:ext uri="{BB962C8B-B14F-4D97-AF65-F5344CB8AC3E}">
        <p14:creationId xmlns:p14="http://schemas.microsoft.com/office/powerpoint/2010/main" val="8796421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EED7208-9E99-F74F-A6DA-AE5F6A10FBE8}" type="slidenum">
              <a:rPr lang="en-US" altLang="x-none" sz="1200">
                <a:solidFill>
                  <a:srgbClr val="000000"/>
                </a:solidFill>
                <a:latin typeface="Times New Roman" charset="0"/>
              </a:rPr>
              <a:pPr eaLnBrk="1" hangingPunct="1"/>
              <a:t>27</a:t>
            </a:fld>
            <a:endParaRPr lang="en-US" altLang="x-none" sz="1200">
              <a:solidFill>
                <a:srgbClr val="000000"/>
              </a:solidFill>
              <a:latin typeface="Times New Roman" charset="0"/>
            </a:endParaRPr>
          </a:p>
        </p:txBody>
      </p:sp>
      <p:sp>
        <p:nvSpPr>
          <p:cNvPr id="28774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774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5204386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6412F14-0137-A746-B85B-FCDB1E15980D}" type="slidenum">
              <a:rPr lang="en-US" altLang="x-none" sz="1200">
                <a:solidFill>
                  <a:srgbClr val="000000"/>
                </a:solidFill>
                <a:latin typeface="Times New Roman" charset="0"/>
              </a:rPr>
              <a:pPr eaLnBrk="1" hangingPunct="1"/>
              <a:t>28</a:t>
            </a:fld>
            <a:endParaRPr lang="en-US" altLang="x-none" sz="1200">
              <a:solidFill>
                <a:srgbClr val="000000"/>
              </a:solidFill>
              <a:latin typeface="Times New Roman" charset="0"/>
            </a:endParaRPr>
          </a:p>
        </p:txBody>
      </p:sp>
      <p:sp>
        <p:nvSpPr>
          <p:cNvPr id="28979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979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6621251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55D758F-6720-1C4D-98BB-684C0AD9D752}" type="slidenum">
              <a:rPr lang="en-US" altLang="x-none" sz="1200">
                <a:solidFill>
                  <a:srgbClr val="000000"/>
                </a:solidFill>
                <a:latin typeface="Times New Roman" charset="0"/>
              </a:rPr>
              <a:pPr eaLnBrk="1" hangingPunct="1"/>
              <a:t>29</a:t>
            </a:fld>
            <a:endParaRPr lang="en-US" altLang="x-none" sz="1200">
              <a:solidFill>
                <a:srgbClr val="000000"/>
              </a:solidFill>
              <a:latin typeface="Times New Roman" charset="0"/>
            </a:endParaRPr>
          </a:p>
        </p:txBody>
      </p:sp>
      <p:sp>
        <p:nvSpPr>
          <p:cNvPr id="29184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9184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1769396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8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9B17FD0-3FDB-6249-993C-4968CBD56359}" type="slidenum">
              <a:rPr lang="en-US" altLang="x-none" sz="1200">
                <a:solidFill>
                  <a:srgbClr val="000000"/>
                </a:solidFill>
                <a:latin typeface="Times New Roman" charset="0"/>
              </a:rPr>
              <a:pPr eaLnBrk="1" hangingPunct="1"/>
              <a:t>30</a:t>
            </a:fld>
            <a:endParaRPr lang="en-US" altLang="x-none" sz="1200">
              <a:solidFill>
                <a:srgbClr val="000000"/>
              </a:solidFill>
              <a:latin typeface="Times New Roman" charset="0"/>
            </a:endParaRPr>
          </a:p>
        </p:txBody>
      </p:sp>
      <p:sp>
        <p:nvSpPr>
          <p:cNvPr id="29389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9389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836939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60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860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75CE569-21DC-6345-8E34-1C42740271D2}" type="slidenum">
              <a:rPr lang="en-US" altLang="x-none" sz="1300">
                <a:latin typeface="Calibri" charset="0"/>
              </a:rPr>
              <a:pPr eaLnBrk="1" hangingPunct="1"/>
              <a:t>3</a:t>
            </a:fld>
            <a:endParaRPr lang="en-US" altLang="x-none" sz="1300">
              <a:latin typeface="Calibri"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E5B51F9-1E42-1041-8CE9-EB42AF48D94E}" type="slidenum">
              <a:rPr lang="en-US" altLang="x-none" sz="1200">
                <a:solidFill>
                  <a:srgbClr val="000000"/>
                </a:solidFill>
                <a:latin typeface="Times New Roman" charset="0"/>
              </a:rPr>
              <a:pPr eaLnBrk="1" hangingPunct="1"/>
              <a:t>31</a:t>
            </a:fld>
            <a:endParaRPr lang="en-US" altLang="x-none" sz="1200">
              <a:solidFill>
                <a:srgbClr val="000000"/>
              </a:solidFill>
              <a:latin typeface="Times New Roman" charset="0"/>
            </a:endParaRPr>
          </a:p>
        </p:txBody>
      </p:sp>
      <p:sp>
        <p:nvSpPr>
          <p:cNvPr id="29593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9593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7960357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B8C73E7-F20A-1141-9BCB-36092E57BDDF}" type="slidenum">
              <a:rPr lang="en-US" altLang="x-none" sz="1200">
                <a:solidFill>
                  <a:srgbClr val="000000"/>
                </a:solidFill>
                <a:latin typeface="Times New Roman" charset="0"/>
              </a:rPr>
              <a:pPr eaLnBrk="1" hangingPunct="1"/>
              <a:t>32</a:t>
            </a:fld>
            <a:endParaRPr lang="en-US" altLang="x-none" sz="1200">
              <a:solidFill>
                <a:srgbClr val="000000"/>
              </a:solidFill>
              <a:latin typeface="Times New Roman" charset="0"/>
            </a:endParaRPr>
          </a:p>
        </p:txBody>
      </p:sp>
      <p:sp>
        <p:nvSpPr>
          <p:cNvPr id="29798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9798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4153018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F6DD5F9-D321-0743-9727-7EDF8F90B03E}" type="slidenum">
              <a:rPr lang="en-US" altLang="x-none" sz="1200">
                <a:solidFill>
                  <a:srgbClr val="000000"/>
                </a:solidFill>
                <a:latin typeface="Times New Roman" charset="0"/>
              </a:rPr>
              <a:pPr eaLnBrk="1" hangingPunct="1"/>
              <a:t>33</a:t>
            </a:fld>
            <a:endParaRPr lang="en-US" altLang="x-none" sz="1200">
              <a:solidFill>
                <a:srgbClr val="000000"/>
              </a:solidFill>
              <a:latin typeface="Times New Roman" charset="0"/>
            </a:endParaRPr>
          </a:p>
        </p:txBody>
      </p:sp>
      <p:sp>
        <p:nvSpPr>
          <p:cNvPr id="30003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0003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0654211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EB6CC6B-B07C-6F46-BE6C-647CAD87EC5F}" type="slidenum">
              <a:rPr lang="en-US" altLang="x-none" sz="1200">
                <a:solidFill>
                  <a:srgbClr val="000000"/>
                </a:solidFill>
                <a:latin typeface="Times New Roman" charset="0"/>
              </a:rPr>
              <a:pPr eaLnBrk="1" hangingPunct="1"/>
              <a:t>34</a:t>
            </a:fld>
            <a:endParaRPr lang="en-US" altLang="x-none" sz="1200">
              <a:solidFill>
                <a:srgbClr val="000000"/>
              </a:solidFill>
              <a:latin typeface="Times New Roman" charset="0"/>
            </a:endParaRPr>
          </a:p>
        </p:txBody>
      </p:sp>
      <p:sp>
        <p:nvSpPr>
          <p:cNvPr id="30208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0208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7221901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2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41F0B81-3F55-A043-878F-3F1F617817E4}" type="slidenum">
              <a:rPr lang="en-US" altLang="x-none" sz="1200">
                <a:solidFill>
                  <a:srgbClr val="000000"/>
                </a:solidFill>
                <a:latin typeface="Times New Roman" charset="0"/>
              </a:rPr>
              <a:pPr eaLnBrk="1" hangingPunct="1"/>
              <a:t>35</a:t>
            </a:fld>
            <a:endParaRPr lang="en-US" altLang="x-none" sz="1200">
              <a:solidFill>
                <a:srgbClr val="000000"/>
              </a:solidFill>
              <a:latin typeface="Times New Roman" charset="0"/>
            </a:endParaRPr>
          </a:p>
        </p:txBody>
      </p:sp>
      <p:sp>
        <p:nvSpPr>
          <p:cNvPr id="30413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0413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839265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FEF8392-7EDE-AC49-91E9-A88505F3195E}" type="slidenum">
              <a:rPr lang="en-US" altLang="x-none" sz="1200">
                <a:solidFill>
                  <a:srgbClr val="000000"/>
                </a:solidFill>
                <a:latin typeface="Times New Roman" charset="0"/>
              </a:rPr>
              <a:pPr eaLnBrk="1" hangingPunct="1"/>
              <a:t>36</a:t>
            </a:fld>
            <a:endParaRPr lang="en-US" altLang="x-none" sz="1200">
              <a:solidFill>
                <a:srgbClr val="000000"/>
              </a:solidFill>
              <a:latin typeface="Times New Roman" charset="0"/>
            </a:endParaRPr>
          </a:p>
        </p:txBody>
      </p:sp>
      <p:sp>
        <p:nvSpPr>
          <p:cNvPr id="30617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0617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5460382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77ACF82-0CA9-5245-A0E3-72174EE8F96D}" type="slidenum">
              <a:rPr lang="en-US" altLang="x-none" sz="1200">
                <a:solidFill>
                  <a:srgbClr val="000000"/>
                </a:solidFill>
                <a:latin typeface="Times New Roman" charset="0"/>
              </a:rPr>
              <a:pPr eaLnBrk="1" hangingPunct="1"/>
              <a:t>37</a:t>
            </a:fld>
            <a:endParaRPr lang="en-US" altLang="x-none" sz="1200">
              <a:solidFill>
                <a:srgbClr val="000000"/>
              </a:solidFill>
              <a:latin typeface="Times New Roman" charset="0"/>
            </a:endParaRPr>
          </a:p>
        </p:txBody>
      </p:sp>
      <p:sp>
        <p:nvSpPr>
          <p:cNvPr id="30822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0822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1060130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F4583AF-E57D-9D42-BE8B-3CB2146819E6}" type="slidenum">
              <a:rPr lang="en-US" altLang="x-none" sz="1200">
                <a:solidFill>
                  <a:srgbClr val="000000"/>
                </a:solidFill>
                <a:latin typeface="Times New Roman" charset="0"/>
              </a:rPr>
              <a:pPr eaLnBrk="1" hangingPunct="1"/>
              <a:t>38</a:t>
            </a:fld>
            <a:endParaRPr lang="en-US" altLang="x-none" sz="1200">
              <a:solidFill>
                <a:srgbClr val="000000"/>
              </a:solidFill>
              <a:latin typeface="Times New Roman" charset="0"/>
            </a:endParaRPr>
          </a:p>
        </p:txBody>
      </p:sp>
      <p:sp>
        <p:nvSpPr>
          <p:cNvPr id="31027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1027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20167002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ACDC37-495C-C74A-A9FD-3F4331FA327C}" type="slidenum">
              <a:rPr lang="en-US" altLang="x-none" sz="1200">
                <a:solidFill>
                  <a:srgbClr val="000000"/>
                </a:solidFill>
                <a:latin typeface="Times New Roman" charset="0"/>
              </a:rPr>
              <a:pPr eaLnBrk="1" hangingPunct="1"/>
              <a:t>39</a:t>
            </a:fld>
            <a:endParaRPr lang="en-US" altLang="x-none" sz="1200">
              <a:solidFill>
                <a:srgbClr val="000000"/>
              </a:solidFill>
              <a:latin typeface="Times New Roman" charset="0"/>
            </a:endParaRPr>
          </a:p>
        </p:txBody>
      </p:sp>
      <p:sp>
        <p:nvSpPr>
          <p:cNvPr id="31232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1232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5140944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0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7043C4E-F838-9D4A-A639-409F0E1AD132}" type="slidenum">
              <a:rPr lang="en-US" altLang="x-none" sz="1200">
                <a:solidFill>
                  <a:srgbClr val="000000"/>
                </a:solidFill>
                <a:latin typeface="Times New Roman" charset="0"/>
              </a:rPr>
              <a:pPr eaLnBrk="1" hangingPunct="1"/>
              <a:t>40</a:t>
            </a:fld>
            <a:endParaRPr lang="en-US" altLang="x-none" sz="1200">
              <a:solidFill>
                <a:srgbClr val="000000"/>
              </a:solidFill>
              <a:latin typeface="Times New Roman" charset="0"/>
            </a:endParaRPr>
          </a:p>
        </p:txBody>
      </p:sp>
      <p:sp>
        <p:nvSpPr>
          <p:cNvPr id="32461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461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46364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11059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x-none">
              <a:ea typeface="ＭＳ Ｐゴシック" charset="-128"/>
            </a:endParaRPr>
          </a:p>
          <a:p>
            <a:endParaRPr lang="en-US" altLang="x-none">
              <a:ea typeface="ＭＳ Ｐゴシック" charset="-128"/>
            </a:endParaRPr>
          </a:p>
        </p:txBody>
      </p:sp>
      <p:sp>
        <p:nvSpPr>
          <p:cNvPr id="11059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15BBA42-E452-FE4B-B260-46830EA4CCBD}" type="slidenum">
              <a:rPr lang="en-US" altLang="x-none" sz="1300">
                <a:latin typeface="Calibri" charset="0"/>
              </a:rPr>
              <a:pPr eaLnBrk="1" hangingPunct="1"/>
              <a:t>4</a:t>
            </a:fld>
            <a:endParaRPr lang="en-US" altLang="x-none" sz="1300">
              <a:latin typeface="Calibri" charset="0"/>
            </a:endParaRPr>
          </a:p>
        </p:txBody>
      </p:sp>
    </p:spTree>
    <p:extLst>
      <p:ext uri="{BB962C8B-B14F-4D97-AF65-F5344CB8AC3E}">
        <p14:creationId xmlns:p14="http://schemas.microsoft.com/office/powerpoint/2010/main" val="17520359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6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EA4ADD1-C0FE-4D40-A787-CBD150817FAB}" type="slidenum">
              <a:rPr lang="en-US" altLang="x-none" sz="1200">
                <a:solidFill>
                  <a:srgbClr val="000000"/>
                </a:solidFill>
                <a:latin typeface="Times New Roman" charset="0"/>
              </a:rPr>
              <a:pPr eaLnBrk="1" hangingPunct="1"/>
              <a:t>41</a:t>
            </a:fld>
            <a:endParaRPr lang="en-US" altLang="x-none" sz="1200">
              <a:solidFill>
                <a:srgbClr val="000000"/>
              </a:solidFill>
              <a:latin typeface="Times New Roman" charset="0"/>
            </a:endParaRPr>
          </a:p>
        </p:txBody>
      </p:sp>
      <p:sp>
        <p:nvSpPr>
          <p:cNvPr id="31437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1437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6585422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3D01ABE-5EDE-D64E-911A-524CCABD5BE2}" type="slidenum">
              <a:rPr lang="en-US" altLang="x-none" sz="1200">
                <a:solidFill>
                  <a:srgbClr val="000000"/>
                </a:solidFill>
                <a:latin typeface="Times New Roman" charset="0"/>
              </a:rPr>
              <a:pPr eaLnBrk="1" hangingPunct="1"/>
              <a:t>42</a:t>
            </a:fld>
            <a:endParaRPr lang="en-US" altLang="x-none" sz="1200">
              <a:solidFill>
                <a:srgbClr val="000000"/>
              </a:solidFill>
              <a:latin typeface="Times New Roman" charset="0"/>
            </a:endParaRPr>
          </a:p>
        </p:txBody>
      </p:sp>
      <p:sp>
        <p:nvSpPr>
          <p:cNvPr id="31641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1641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5417429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22E9C50E-8CEB-BD41-9F56-159F329D3F95}" type="slidenum">
              <a:rPr lang="en-US" altLang="x-none" sz="1200">
                <a:solidFill>
                  <a:srgbClr val="000000"/>
                </a:solidFill>
                <a:latin typeface="Times New Roman" charset="0"/>
              </a:rPr>
              <a:pPr eaLnBrk="1" hangingPunct="1"/>
              <a:t>43</a:t>
            </a:fld>
            <a:endParaRPr lang="en-US" altLang="x-none" sz="1200">
              <a:solidFill>
                <a:srgbClr val="000000"/>
              </a:solidFill>
              <a:latin typeface="Times New Roman" charset="0"/>
            </a:endParaRPr>
          </a:p>
        </p:txBody>
      </p:sp>
      <p:sp>
        <p:nvSpPr>
          <p:cNvPr id="31846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1846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6569548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2333CC1A-77C8-9645-A3F2-C82828A1C168}" type="slidenum">
              <a:rPr lang="en-US" altLang="x-none" sz="1200">
                <a:solidFill>
                  <a:srgbClr val="000000"/>
                </a:solidFill>
                <a:latin typeface="Times New Roman" charset="0"/>
              </a:rPr>
              <a:pPr eaLnBrk="1" hangingPunct="1"/>
              <a:t>44</a:t>
            </a:fld>
            <a:endParaRPr lang="en-US" altLang="x-none" sz="1200">
              <a:solidFill>
                <a:srgbClr val="000000"/>
              </a:solidFill>
              <a:latin typeface="Times New Roman" charset="0"/>
            </a:endParaRPr>
          </a:p>
        </p:txBody>
      </p:sp>
      <p:sp>
        <p:nvSpPr>
          <p:cNvPr id="32051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051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4960434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6A3EC25-E1AB-F249-9504-5B48402412CB}" type="slidenum">
              <a:rPr lang="en-US" altLang="x-none" sz="1200">
                <a:solidFill>
                  <a:srgbClr val="000000"/>
                </a:solidFill>
                <a:latin typeface="Times New Roman" charset="0"/>
              </a:rPr>
              <a:pPr eaLnBrk="1" hangingPunct="1"/>
              <a:t>45</a:t>
            </a:fld>
            <a:endParaRPr lang="en-US" altLang="x-none" sz="1200">
              <a:solidFill>
                <a:srgbClr val="000000"/>
              </a:solidFill>
              <a:latin typeface="Times New Roman" charset="0"/>
            </a:endParaRPr>
          </a:p>
        </p:txBody>
      </p:sp>
      <p:sp>
        <p:nvSpPr>
          <p:cNvPr id="32256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256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732332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6933CB9-7A9E-3241-B3DC-4AF9C0BEA0E1}" type="slidenum">
              <a:rPr lang="en-US" altLang="x-none" sz="1300">
                <a:solidFill>
                  <a:srgbClr val="000000"/>
                </a:solidFill>
                <a:latin typeface="Calibri" charset="0"/>
              </a:rPr>
              <a:pPr eaLnBrk="1" hangingPunct="1"/>
              <a:t>46</a:t>
            </a:fld>
            <a:endParaRPr lang="en-US" altLang="x-none" sz="1300">
              <a:solidFill>
                <a:srgbClr val="000000"/>
              </a:solidFill>
              <a:latin typeface="Calibri" charset="0"/>
            </a:endParaRPr>
          </a:p>
        </p:txBody>
      </p:sp>
    </p:spTree>
    <p:extLst>
      <p:ext uri="{BB962C8B-B14F-4D97-AF65-F5344CB8AC3E}">
        <p14:creationId xmlns:p14="http://schemas.microsoft.com/office/powerpoint/2010/main" val="3136582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513E8BA-AD79-A144-AF59-5794F9F99749}" type="slidenum">
              <a:rPr lang="en-US" altLang="x-none" sz="1200">
                <a:solidFill>
                  <a:srgbClr val="000000"/>
                </a:solidFill>
                <a:latin typeface="Times New Roman" charset="0"/>
              </a:rPr>
              <a:pPr eaLnBrk="1" hangingPunct="1"/>
              <a:t>47</a:t>
            </a:fld>
            <a:endParaRPr lang="en-US" altLang="x-none" sz="1200">
              <a:solidFill>
                <a:srgbClr val="000000"/>
              </a:solidFill>
              <a:latin typeface="Times New Roman" charset="0"/>
            </a:endParaRPr>
          </a:p>
        </p:txBody>
      </p:sp>
      <p:sp>
        <p:nvSpPr>
          <p:cNvPr id="32665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665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7169959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49A5B09-043B-3E40-9B2D-DE571525F9FF}" type="slidenum">
              <a:rPr lang="en-US" altLang="x-none" sz="1200">
                <a:solidFill>
                  <a:srgbClr val="000000"/>
                </a:solidFill>
                <a:latin typeface="Times New Roman" charset="0"/>
              </a:rPr>
              <a:pPr eaLnBrk="1" hangingPunct="1"/>
              <a:t>48</a:t>
            </a:fld>
            <a:endParaRPr lang="en-US" altLang="x-none" sz="1200">
              <a:solidFill>
                <a:srgbClr val="000000"/>
              </a:solidFill>
              <a:latin typeface="Times New Roman" charset="0"/>
            </a:endParaRPr>
          </a:p>
        </p:txBody>
      </p:sp>
      <p:sp>
        <p:nvSpPr>
          <p:cNvPr id="33075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3075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8308137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8C4FBEF-3CC6-0C43-AA34-2ACD8141DCBE}" type="slidenum">
              <a:rPr lang="en-US" altLang="x-none" sz="1200">
                <a:solidFill>
                  <a:srgbClr val="000000"/>
                </a:solidFill>
                <a:latin typeface="Times New Roman" charset="0"/>
              </a:rPr>
              <a:pPr eaLnBrk="1" hangingPunct="1"/>
              <a:t>49</a:t>
            </a:fld>
            <a:endParaRPr lang="en-US" altLang="x-none" sz="1200">
              <a:solidFill>
                <a:srgbClr val="000000"/>
              </a:solidFill>
              <a:latin typeface="Times New Roman" charset="0"/>
            </a:endParaRPr>
          </a:p>
        </p:txBody>
      </p:sp>
      <p:sp>
        <p:nvSpPr>
          <p:cNvPr id="33280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3280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307015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4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A367FF6-DF7A-044D-805A-633F904724A4}" type="slidenum">
              <a:rPr lang="en-US" altLang="x-none" sz="1200">
                <a:solidFill>
                  <a:srgbClr val="000000"/>
                </a:solidFill>
                <a:latin typeface="Times New Roman" charset="0"/>
              </a:rPr>
              <a:pPr eaLnBrk="1" hangingPunct="1"/>
              <a:t>50</a:t>
            </a:fld>
            <a:endParaRPr lang="en-US" altLang="x-none" sz="1200">
              <a:solidFill>
                <a:srgbClr val="000000"/>
              </a:solidFill>
              <a:latin typeface="Times New Roman" charset="0"/>
            </a:endParaRPr>
          </a:p>
        </p:txBody>
      </p:sp>
      <p:sp>
        <p:nvSpPr>
          <p:cNvPr id="33485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3485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346955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
        <p:nvSpPr>
          <p:cNvPr id="1740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2392635-95CD-6141-AEF9-EC251BB0F180}" type="slidenum">
              <a:rPr lang="en-US" altLang="x-none" sz="1300">
                <a:solidFill>
                  <a:srgbClr val="000000"/>
                </a:solidFill>
                <a:latin typeface="Times New Roman" charset="0"/>
              </a:rPr>
              <a:pPr eaLnBrk="1" hangingPunct="1"/>
              <a:t>5</a:t>
            </a:fld>
            <a:endParaRPr lang="en-US" altLang="x-none" sz="1300">
              <a:solidFill>
                <a:srgbClr val="000000"/>
              </a:solidFill>
              <a:latin typeface="Times New Roman"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AAC61F1-5E76-EE4A-B3AB-BF95C9733A2F}" type="slidenum">
              <a:rPr lang="en-US" altLang="x-none" sz="1200">
                <a:solidFill>
                  <a:srgbClr val="000000"/>
                </a:solidFill>
                <a:latin typeface="Times New Roman" charset="0"/>
              </a:rPr>
              <a:pPr eaLnBrk="1" hangingPunct="1"/>
              <a:t>51</a:t>
            </a:fld>
            <a:endParaRPr lang="en-US" altLang="x-none" sz="1200">
              <a:solidFill>
                <a:srgbClr val="000000"/>
              </a:solidFill>
              <a:latin typeface="Times New Roman" charset="0"/>
            </a:endParaRPr>
          </a:p>
        </p:txBody>
      </p:sp>
      <p:sp>
        <p:nvSpPr>
          <p:cNvPr id="33689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3689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8714524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9243D5F-F1F7-904E-9BE5-AE51F49C6D39}" type="slidenum">
              <a:rPr lang="en-US" altLang="x-none" sz="1200">
                <a:solidFill>
                  <a:srgbClr val="000000"/>
                </a:solidFill>
                <a:latin typeface="Times New Roman" charset="0"/>
              </a:rPr>
              <a:pPr eaLnBrk="1" hangingPunct="1"/>
              <a:t>52</a:t>
            </a:fld>
            <a:endParaRPr lang="en-US" altLang="x-none" sz="1200">
              <a:solidFill>
                <a:srgbClr val="000000"/>
              </a:solidFill>
              <a:latin typeface="Times New Roman" charset="0"/>
            </a:endParaRPr>
          </a:p>
        </p:txBody>
      </p:sp>
      <p:sp>
        <p:nvSpPr>
          <p:cNvPr id="33894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3894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21068652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CE9DB79-EB3C-2543-8CB6-D644EAB73BBC}" type="slidenum">
              <a:rPr lang="en-US" altLang="x-none" sz="1200">
                <a:solidFill>
                  <a:srgbClr val="000000"/>
                </a:solidFill>
                <a:latin typeface="Times New Roman" charset="0"/>
              </a:rPr>
              <a:pPr eaLnBrk="1" hangingPunct="1"/>
              <a:t>53</a:t>
            </a:fld>
            <a:endParaRPr lang="en-US" altLang="x-none" sz="1200">
              <a:solidFill>
                <a:srgbClr val="000000"/>
              </a:solidFill>
              <a:latin typeface="Times New Roman" charset="0"/>
            </a:endParaRPr>
          </a:p>
        </p:txBody>
      </p:sp>
      <p:sp>
        <p:nvSpPr>
          <p:cNvPr id="32870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870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8770989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513E8BA-AD79-A144-AF59-5794F9F99749}" type="slidenum">
              <a:rPr lang="en-US" altLang="x-none" sz="1200">
                <a:solidFill>
                  <a:srgbClr val="000000"/>
                </a:solidFill>
                <a:latin typeface="Times New Roman" charset="0"/>
              </a:rPr>
              <a:pPr eaLnBrk="1" hangingPunct="1"/>
              <a:t>54</a:t>
            </a:fld>
            <a:endParaRPr lang="en-US" altLang="x-none" sz="1200">
              <a:solidFill>
                <a:srgbClr val="000000"/>
              </a:solidFill>
              <a:latin typeface="Times New Roman" charset="0"/>
            </a:endParaRPr>
          </a:p>
        </p:txBody>
      </p:sp>
      <p:sp>
        <p:nvSpPr>
          <p:cNvPr id="32665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665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6575525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409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
        <p:nvSpPr>
          <p:cNvPr id="3409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294FDE5-4892-2B42-923E-2AA5833D0FD3}" type="slidenum">
              <a:rPr lang="en-US" altLang="x-none" sz="1200">
                <a:solidFill>
                  <a:srgbClr val="000000"/>
                </a:solidFill>
                <a:latin typeface="Times New Roman" charset="0"/>
              </a:rPr>
              <a:pPr eaLnBrk="1" hangingPunct="1"/>
              <a:t>55</a:t>
            </a:fld>
            <a:endParaRPr lang="en-US" altLang="x-none" sz="1200">
              <a:solidFill>
                <a:srgbClr val="000000"/>
              </a:solidFill>
              <a:latin typeface="Times New Roman" charset="0"/>
            </a:endParaRPr>
          </a:p>
        </p:txBody>
      </p:sp>
    </p:spTree>
    <p:extLst>
      <p:ext uri="{BB962C8B-B14F-4D97-AF65-F5344CB8AC3E}">
        <p14:creationId xmlns:p14="http://schemas.microsoft.com/office/powerpoint/2010/main" val="20499134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D33948F-AAC7-F441-B28A-01EB51C45F81}" type="slidenum">
              <a:rPr lang="en-US" altLang="x-none" sz="1200">
                <a:solidFill>
                  <a:srgbClr val="000000"/>
                </a:solidFill>
                <a:latin typeface="Times New Roman" charset="0"/>
              </a:rPr>
              <a:pPr eaLnBrk="1" hangingPunct="1"/>
              <a:t>56</a:t>
            </a:fld>
            <a:endParaRPr lang="en-US" altLang="x-none" sz="1200">
              <a:solidFill>
                <a:srgbClr val="000000"/>
              </a:solidFill>
              <a:latin typeface="Times New Roman" charset="0"/>
            </a:endParaRPr>
          </a:p>
        </p:txBody>
      </p:sp>
      <p:sp>
        <p:nvSpPr>
          <p:cNvPr id="34304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4304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2102966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8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ED4202-B005-9F4D-88C3-A7CA1F99E4A7}" type="slidenum">
              <a:rPr lang="en-US" altLang="x-none" sz="1200">
                <a:solidFill>
                  <a:srgbClr val="000000"/>
                </a:solidFill>
                <a:latin typeface="Times New Roman" charset="0"/>
              </a:rPr>
              <a:pPr eaLnBrk="1" hangingPunct="1"/>
              <a:t>57</a:t>
            </a:fld>
            <a:endParaRPr lang="en-US" altLang="x-none" sz="1200">
              <a:solidFill>
                <a:srgbClr val="000000"/>
              </a:solidFill>
              <a:latin typeface="Times New Roman" charset="0"/>
            </a:endParaRPr>
          </a:p>
        </p:txBody>
      </p:sp>
      <p:sp>
        <p:nvSpPr>
          <p:cNvPr id="34509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4509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5887392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E99241B-4DB7-4646-A19A-6BB6DD78B099}" type="slidenum">
              <a:rPr lang="en-US" altLang="x-none" sz="1200">
                <a:solidFill>
                  <a:srgbClr val="000000"/>
                </a:solidFill>
                <a:latin typeface="Times New Roman" charset="0"/>
              </a:rPr>
              <a:pPr eaLnBrk="1" hangingPunct="1"/>
              <a:t>58</a:t>
            </a:fld>
            <a:endParaRPr lang="en-US" altLang="x-none" sz="1200">
              <a:solidFill>
                <a:srgbClr val="000000"/>
              </a:solidFill>
              <a:latin typeface="Times New Roman" charset="0"/>
            </a:endParaRPr>
          </a:p>
        </p:txBody>
      </p:sp>
      <p:sp>
        <p:nvSpPr>
          <p:cNvPr id="34713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4713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181298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ACE7DAB-D148-FA40-9BE9-E338783257EA}" type="slidenum">
              <a:rPr lang="en-US" altLang="x-none" sz="1200">
                <a:solidFill>
                  <a:srgbClr val="000000"/>
                </a:solidFill>
                <a:latin typeface="Times New Roman" charset="0"/>
              </a:rPr>
              <a:pPr eaLnBrk="1" hangingPunct="1"/>
              <a:t>59</a:t>
            </a:fld>
            <a:endParaRPr lang="en-US" altLang="x-none" sz="1200">
              <a:solidFill>
                <a:srgbClr val="000000"/>
              </a:solidFill>
              <a:latin typeface="Times New Roman" charset="0"/>
            </a:endParaRPr>
          </a:p>
        </p:txBody>
      </p:sp>
      <p:sp>
        <p:nvSpPr>
          <p:cNvPr id="34918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4918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8013283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3A6AD7D-BD36-B64C-AC9E-C0BCBC1BAB63}" type="slidenum">
              <a:rPr lang="en-US" altLang="x-none" sz="1200">
                <a:solidFill>
                  <a:srgbClr val="000000"/>
                </a:solidFill>
                <a:latin typeface="Times New Roman" charset="0"/>
              </a:rPr>
              <a:pPr eaLnBrk="1" hangingPunct="1"/>
              <a:t>60</a:t>
            </a:fld>
            <a:endParaRPr lang="en-US" altLang="x-none" sz="1200">
              <a:solidFill>
                <a:srgbClr val="000000"/>
              </a:solidFill>
              <a:latin typeface="Times New Roman" charset="0"/>
            </a:endParaRPr>
          </a:p>
        </p:txBody>
      </p:sp>
      <p:sp>
        <p:nvSpPr>
          <p:cNvPr id="35123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5123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8367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802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
        <p:nvSpPr>
          <p:cNvPr id="1802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120B004-1223-564C-A701-2F89B47EB211}" type="slidenum">
              <a:rPr lang="en-US" altLang="x-none" sz="1200">
                <a:solidFill>
                  <a:srgbClr val="000000"/>
                </a:solidFill>
                <a:latin typeface="Times New Roman" charset="0"/>
              </a:rPr>
              <a:pPr eaLnBrk="1" hangingPunct="1"/>
              <a:t>6</a:t>
            </a:fld>
            <a:endParaRPr lang="en-US" altLang="x-none" sz="1200">
              <a:solidFill>
                <a:srgbClr val="000000"/>
              </a:solidFill>
              <a:latin typeface="Times New Roman"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C28FF93-E01A-7347-BF4A-0627F1162F1D}" type="slidenum">
              <a:rPr lang="en-US" altLang="x-none" sz="1200">
                <a:solidFill>
                  <a:srgbClr val="000000"/>
                </a:solidFill>
                <a:latin typeface="Times New Roman" charset="0"/>
              </a:rPr>
              <a:pPr eaLnBrk="1" hangingPunct="1"/>
              <a:t>61</a:t>
            </a:fld>
            <a:endParaRPr lang="en-US" altLang="x-none" sz="1200">
              <a:solidFill>
                <a:srgbClr val="000000"/>
              </a:solidFill>
              <a:latin typeface="Times New Roman" charset="0"/>
            </a:endParaRPr>
          </a:p>
        </p:txBody>
      </p:sp>
      <p:sp>
        <p:nvSpPr>
          <p:cNvPr id="35328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5328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5418195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2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94E683A-59E0-EA47-A289-C1CA475C4D90}" type="slidenum">
              <a:rPr lang="en-US" altLang="x-none" sz="1200">
                <a:solidFill>
                  <a:srgbClr val="000000"/>
                </a:solidFill>
                <a:latin typeface="Times New Roman" charset="0"/>
              </a:rPr>
              <a:pPr eaLnBrk="1" hangingPunct="1"/>
              <a:t>62</a:t>
            </a:fld>
            <a:endParaRPr lang="en-US" altLang="x-none" sz="1200">
              <a:solidFill>
                <a:srgbClr val="000000"/>
              </a:solidFill>
              <a:latin typeface="Times New Roman" charset="0"/>
            </a:endParaRPr>
          </a:p>
        </p:txBody>
      </p:sp>
      <p:sp>
        <p:nvSpPr>
          <p:cNvPr id="35533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5533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7841103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694294E-ED0F-E647-A98D-7E27CD55E0F4}" type="slidenum">
              <a:rPr lang="en-US" altLang="x-none" sz="1200">
                <a:solidFill>
                  <a:srgbClr val="000000"/>
                </a:solidFill>
                <a:latin typeface="Times New Roman" charset="0"/>
              </a:rPr>
              <a:pPr eaLnBrk="1" hangingPunct="1"/>
              <a:t>63</a:t>
            </a:fld>
            <a:endParaRPr lang="en-US" altLang="x-none" sz="1200">
              <a:solidFill>
                <a:srgbClr val="000000"/>
              </a:solidFill>
              <a:latin typeface="Times New Roman" charset="0"/>
            </a:endParaRPr>
          </a:p>
        </p:txBody>
      </p:sp>
      <p:sp>
        <p:nvSpPr>
          <p:cNvPr id="35737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5737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6865265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E454594-8C1F-9444-A046-F8E6B5D7FB49}" type="slidenum">
              <a:rPr lang="en-US" altLang="x-none" sz="1200">
                <a:solidFill>
                  <a:srgbClr val="000000"/>
                </a:solidFill>
                <a:latin typeface="Times New Roman" charset="0"/>
              </a:rPr>
              <a:pPr eaLnBrk="1" hangingPunct="1"/>
              <a:t>64</a:t>
            </a:fld>
            <a:endParaRPr lang="en-US" altLang="x-none" sz="1200">
              <a:solidFill>
                <a:srgbClr val="000000"/>
              </a:solidFill>
              <a:latin typeface="Times New Roman" charset="0"/>
            </a:endParaRPr>
          </a:p>
        </p:txBody>
      </p:sp>
      <p:sp>
        <p:nvSpPr>
          <p:cNvPr id="35942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5942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9767521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2C0CCE8A-5358-0349-AFDD-378A331ACEB1}" type="slidenum">
              <a:rPr lang="en-US" altLang="x-none" sz="1200">
                <a:solidFill>
                  <a:srgbClr val="000000"/>
                </a:solidFill>
                <a:latin typeface="Times New Roman" charset="0"/>
              </a:rPr>
              <a:pPr eaLnBrk="1" hangingPunct="1"/>
              <a:t>65</a:t>
            </a:fld>
            <a:endParaRPr lang="en-US" altLang="x-none" sz="1200">
              <a:solidFill>
                <a:srgbClr val="000000"/>
              </a:solidFill>
              <a:latin typeface="Times New Roman" charset="0"/>
            </a:endParaRPr>
          </a:p>
        </p:txBody>
      </p:sp>
      <p:sp>
        <p:nvSpPr>
          <p:cNvPr id="36147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6147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5405901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83302A0-E635-1E44-8A54-B4BC2DC18949}" type="slidenum">
              <a:rPr lang="en-US" altLang="x-none" sz="1200">
                <a:solidFill>
                  <a:srgbClr val="000000"/>
                </a:solidFill>
                <a:latin typeface="Times New Roman" charset="0"/>
              </a:rPr>
              <a:pPr eaLnBrk="1" hangingPunct="1"/>
              <a:t>66</a:t>
            </a:fld>
            <a:endParaRPr lang="en-US" altLang="x-none" sz="1200">
              <a:solidFill>
                <a:srgbClr val="000000"/>
              </a:solidFill>
              <a:latin typeface="Times New Roman" charset="0"/>
            </a:endParaRPr>
          </a:p>
        </p:txBody>
      </p:sp>
      <p:sp>
        <p:nvSpPr>
          <p:cNvPr id="36352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6352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3452339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6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6C7DFE5-CE6B-CD40-873C-25FC88D6401E}" type="slidenum">
              <a:rPr lang="en-US" altLang="x-none" sz="1200">
                <a:solidFill>
                  <a:srgbClr val="000000"/>
                </a:solidFill>
                <a:latin typeface="Times New Roman" charset="0"/>
              </a:rPr>
              <a:pPr eaLnBrk="1" hangingPunct="1"/>
              <a:t>67</a:t>
            </a:fld>
            <a:endParaRPr lang="en-US" altLang="x-none" sz="1200">
              <a:solidFill>
                <a:srgbClr val="000000"/>
              </a:solidFill>
              <a:latin typeface="Times New Roman" charset="0"/>
            </a:endParaRPr>
          </a:p>
        </p:txBody>
      </p:sp>
      <p:sp>
        <p:nvSpPr>
          <p:cNvPr id="36557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6557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96154790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574F70-DDF0-404B-AC09-3C6E19C761E7}" type="slidenum">
              <a:rPr lang="en-US" altLang="x-none" sz="1200">
                <a:solidFill>
                  <a:srgbClr val="000000"/>
                </a:solidFill>
                <a:latin typeface="Times New Roman" charset="0"/>
              </a:rPr>
              <a:pPr eaLnBrk="1" hangingPunct="1"/>
              <a:t>68</a:t>
            </a:fld>
            <a:endParaRPr lang="en-US" altLang="x-none" sz="1200">
              <a:solidFill>
                <a:srgbClr val="000000"/>
              </a:solidFill>
              <a:latin typeface="Times New Roman" charset="0"/>
            </a:endParaRPr>
          </a:p>
        </p:txBody>
      </p:sp>
      <p:sp>
        <p:nvSpPr>
          <p:cNvPr id="36761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6761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78586781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E205333-F9A4-594E-9760-B1ED890C432B}" type="slidenum">
              <a:rPr lang="en-US" altLang="x-none" sz="1200">
                <a:solidFill>
                  <a:srgbClr val="000000"/>
                </a:solidFill>
                <a:latin typeface="Times New Roman" charset="0"/>
              </a:rPr>
              <a:pPr eaLnBrk="1" hangingPunct="1"/>
              <a:t>69</a:t>
            </a:fld>
            <a:endParaRPr lang="en-US" altLang="x-none" sz="1200">
              <a:solidFill>
                <a:srgbClr val="000000"/>
              </a:solidFill>
              <a:latin typeface="Times New Roman" charset="0"/>
            </a:endParaRPr>
          </a:p>
        </p:txBody>
      </p:sp>
      <p:sp>
        <p:nvSpPr>
          <p:cNvPr id="36966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6966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5683352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A168AC-FF19-D54B-AA80-74CEE25869EC}" type="slidenum">
              <a:rPr lang="en-US" altLang="x-none" sz="1200">
                <a:solidFill>
                  <a:srgbClr val="000000"/>
                </a:solidFill>
                <a:latin typeface="Times New Roman" charset="0"/>
              </a:rPr>
              <a:pPr eaLnBrk="1" hangingPunct="1"/>
              <a:t>70</a:t>
            </a:fld>
            <a:endParaRPr lang="en-US" altLang="x-none" sz="1200">
              <a:solidFill>
                <a:srgbClr val="000000"/>
              </a:solidFill>
              <a:latin typeface="Times New Roman" charset="0"/>
            </a:endParaRPr>
          </a:p>
        </p:txBody>
      </p:sp>
      <p:sp>
        <p:nvSpPr>
          <p:cNvPr id="37171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7171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214386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048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
        <p:nvSpPr>
          <p:cNvPr id="2048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EB10B0D-A6D2-FC49-B2F1-93BDE29E7556}" type="slidenum">
              <a:rPr lang="en-US" altLang="x-none" sz="1200">
                <a:solidFill>
                  <a:srgbClr val="000000"/>
                </a:solidFill>
                <a:latin typeface="Times New Roman" charset="0"/>
              </a:rPr>
              <a:pPr eaLnBrk="1" hangingPunct="1"/>
              <a:t>7</a:t>
            </a:fld>
            <a:endParaRPr lang="en-US" altLang="x-none" sz="1200">
              <a:solidFill>
                <a:srgbClr val="000000"/>
              </a:solidFill>
              <a:latin typeface="Times New Roman"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737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
        <p:nvSpPr>
          <p:cNvPr id="3737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B99F21-BA9C-EA45-9610-513B1343C125}" type="slidenum">
              <a:rPr lang="en-US" altLang="x-none" sz="1200">
                <a:solidFill>
                  <a:srgbClr val="000000"/>
                </a:solidFill>
                <a:latin typeface="Times New Roman" charset="0"/>
              </a:rPr>
              <a:pPr eaLnBrk="1" hangingPunct="1"/>
              <a:t>71</a:t>
            </a:fld>
            <a:endParaRPr lang="en-US" altLang="x-none" sz="1200">
              <a:solidFill>
                <a:srgbClr val="000000"/>
              </a:solidFill>
              <a:latin typeface="Times New Roman" charset="0"/>
            </a:endParaRPr>
          </a:p>
        </p:txBody>
      </p:sp>
    </p:spTree>
    <p:extLst>
      <p:ext uri="{BB962C8B-B14F-4D97-AF65-F5344CB8AC3E}">
        <p14:creationId xmlns:p14="http://schemas.microsoft.com/office/powerpoint/2010/main" val="24669228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0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EC42001-793C-8742-BB6C-5D542B43E543}" type="slidenum">
              <a:rPr lang="en-US" altLang="x-none" sz="1200">
                <a:solidFill>
                  <a:srgbClr val="000000"/>
                </a:solidFill>
                <a:latin typeface="Times New Roman" charset="0"/>
              </a:rPr>
              <a:pPr eaLnBrk="1" hangingPunct="1"/>
              <a:t>72</a:t>
            </a:fld>
            <a:endParaRPr lang="en-US" altLang="x-none" sz="1200">
              <a:solidFill>
                <a:srgbClr val="000000"/>
              </a:solidFill>
              <a:latin typeface="Times New Roman" charset="0"/>
            </a:endParaRPr>
          </a:p>
        </p:txBody>
      </p:sp>
      <p:sp>
        <p:nvSpPr>
          <p:cNvPr id="37581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7581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0100633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BE2B900-A5C5-0441-A96C-C1EFA4D2FBB2}" type="slidenum">
              <a:rPr lang="en-US" altLang="x-none" sz="1200">
                <a:solidFill>
                  <a:srgbClr val="000000"/>
                </a:solidFill>
                <a:latin typeface="Times New Roman" charset="0"/>
              </a:rPr>
              <a:pPr eaLnBrk="1" hangingPunct="1"/>
              <a:t>73</a:t>
            </a:fld>
            <a:endParaRPr lang="en-US" altLang="x-none" sz="1200">
              <a:solidFill>
                <a:srgbClr val="000000"/>
              </a:solidFill>
              <a:latin typeface="Times New Roman" charset="0"/>
            </a:endParaRPr>
          </a:p>
        </p:txBody>
      </p:sp>
      <p:sp>
        <p:nvSpPr>
          <p:cNvPr id="37785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7785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9205970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8FA31AA-124C-E049-ACB6-ACCD6AFCDCB2}" type="slidenum">
              <a:rPr lang="en-US" altLang="x-none" sz="1200">
                <a:solidFill>
                  <a:srgbClr val="000000"/>
                </a:solidFill>
                <a:latin typeface="Times New Roman" charset="0"/>
              </a:rPr>
              <a:pPr eaLnBrk="1" hangingPunct="1"/>
              <a:t>75</a:t>
            </a:fld>
            <a:endParaRPr lang="en-US" altLang="x-none" sz="1200">
              <a:solidFill>
                <a:srgbClr val="000000"/>
              </a:solidFill>
              <a:latin typeface="Times New Roman" charset="0"/>
            </a:endParaRPr>
          </a:p>
        </p:txBody>
      </p:sp>
      <p:sp>
        <p:nvSpPr>
          <p:cNvPr id="37990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7990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87443993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26FB736E-EBB7-364A-A5E4-211AE2AF2406}" type="slidenum">
              <a:rPr lang="en-US" altLang="x-none" sz="1200">
                <a:solidFill>
                  <a:srgbClr val="000000"/>
                </a:solidFill>
                <a:latin typeface="Times New Roman" charset="0"/>
              </a:rPr>
              <a:pPr eaLnBrk="1" hangingPunct="1"/>
              <a:t>76</a:t>
            </a:fld>
            <a:endParaRPr lang="en-US" altLang="x-none" sz="1200">
              <a:solidFill>
                <a:srgbClr val="000000"/>
              </a:solidFill>
              <a:latin typeface="Times New Roman" charset="0"/>
            </a:endParaRPr>
          </a:p>
        </p:txBody>
      </p:sp>
      <p:sp>
        <p:nvSpPr>
          <p:cNvPr id="38195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8195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98767331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B815BD7-F936-1942-8A8E-240400FEF51A}" type="slidenum">
              <a:rPr lang="en-US" altLang="x-none" sz="1200">
                <a:solidFill>
                  <a:srgbClr val="000000"/>
                </a:solidFill>
                <a:latin typeface="Times New Roman" charset="0"/>
              </a:rPr>
              <a:pPr eaLnBrk="1" hangingPunct="1"/>
              <a:t>77</a:t>
            </a:fld>
            <a:endParaRPr lang="en-US" altLang="x-none" sz="1200">
              <a:solidFill>
                <a:srgbClr val="000000"/>
              </a:solidFill>
              <a:latin typeface="Times New Roman" charset="0"/>
            </a:endParaRPr>
          </a:p>
        </p:txBody>
      </p:sp>
      <p:sp>
        <p:nvSpPr>
          <p:cNvPr id="38400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8400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25085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4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4EFFFC3-0D85-E347-9B48-3486373249E7}" type="slidenum">
              <a:rPr lang="en-US" altLang="x-none" sz="1200">
                <a:solidFill>
                  <a:srgbClr val="000000"/>
                </a:solidFill>
                <a:latin typeface="Times New Roman" charset="0"/>
              </a:rPr>
              <a:pPr eaLnBrk="1" hangingPunct="1"/>
              <a:t>78</a:t>
            </a:fld>
            <a:endParaRPr lang="en-US" altLang="x-none" sz="1200">
              <a:solidFill>
                <a:srgbClr val="000000"/>
              </a:solidFill>
              <a:latin typeface="Times New Roman" charset="0"/>
            </a:endParaRPr>
          </a:p>
        </p:txBody>
      </p:sp>
      <p:sp>
        <p:nvSpPr>
          <p:cNvPr id="38605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8605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65253027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8809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751927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9014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38137977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9219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381341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70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
        <p:nvSpPr>
          <p:cNvPr id="2170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128"/>
              </a:defRPr>
            </a:lvl1pPr>
            <a:lvl2pPr marL="742950" indent="-285750" defTabSz="966788" eaLnBrk="0" hangingPunct="0">
              <a:defRPr sz="2400">
                <a:solidFill>
                  <a:schemeClr val="tx1"/>
                </a:solidFill>
                <a:latin typeface="Arial" charset="0"/>
                <a:ea typeface="ＭＳ Ｐゴシック" charset="-128"/>
              </a:defRPr>
            </a:lvl2pPr>
            <a:lvl3pPr marL="1143000" indent="-228600" defTabSz="966788" eaLnBrk="0" hangingPunct="0">
              <a:defRPr sz="2400">
                <a:solidFill>
                  <a:schemeClr val="tx1"/>
                </a:solidFill>
                <a:latin typeface="Arial" charset="0"/>
                <a:ea typeface="ＭＳ Ｐゴシック" charset="-128"/>
              </a:defRPr>
            </a:lvl3pPr>
            <a:lvl4pPr marL="1600200" indent="-228600" defTabSz="966788" eaLnBrk="0" hangingPunct="0">
              <a:defRPr sz="2400">
                <a:solidFill>
                  <a:schemeClr val="tx1"/>
                </a:solidFill>
                <a:latin typeface="Arial" charset="0"/>
                <a:ea typeface="ＭＳ Ｐゴシック" charset="-128"/>
              </a:defRPr>
            </a:lvl4pPr>
            <a:lvl5pPr marL="2057400" indent="-228600" defTabSz="966788" eaLnBrk="0" hangingPunct="0">
              <a:defRPr sz="2400">
                <a:solidFill>
                  <a:schemeClr val="tx1"/>
                </a:solidFill>
                <a:latin typeface="Arial" charset="0"/>
                <a:ea typeface="ＭＳ Ｐゴシック"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8560437-1D45-AA40-BD60-FA7289F21583}" type="slidenum">
              <a:rPr lang="en-US" altLang="x-none" sz="1300">
                <a:solidFill>
                  <a:srgbClr val="000000"/>
                </a:solidFill>
                <a:latin typeface="Times New Roman" charset="0"/>
              </a:rPr>
              <a:pPr eaLnBrk="1" hangingPunct="1"/>
              <a:t>8</a:t>
            </a:fld>
            <a:endParaRPr lang="en-US" altLang="x-none" sz="1300">
              <a:solidFill>
                <a:srgbClr val="000000"/>
              </a:solidFill>
              <a:latin typeface="Times New Roman"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9424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23552366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8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9629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93404663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9833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40347269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0038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60710253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492EE1C-7F69-ED4A-93B7-F2C05C8E5D0C}" type="slidenum">
              <a:rPr lang="en-US" altLang="x-none" sz="1200">
                <a:solidFill>
                  <a:srgbClr val="000000"/>
                </a:solidFill>
                <a:latin typeface="Times New Roman" charset="0"/>
              </a:rPr>
              <a:pPr eaLnBrk="1" hangingPunct="1"/>
              <a:t>86</a:t>
            </a:fld>
            <a:endParaRPr lang="en-US" altLang="x-none" sz="1200">
              <a:solidFill>
                <a:srgbClr val="000000"/>
              </a:solidFill>
              <a:latin typeface="Times New Roman" charset="0"/>
            </a:endParaRPr>
          </a:p>
        </p:txBody>
      </p:sp>
      <p:sp>
        <p:nvSpPr>
          <p:cNvPr id="40243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0243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35293438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marL="0" marR="0" indent="0" algn="l" defTabSz="912813" rtl="0" eaLnBrk="0" fontAlgn="base" latinLnBrk="0" hangingPunct="0">
              <a:lnSpc>
                <a:spcPct val="100000"/>
              </a:lnSpc>
              <a:spcBef>
                <a:spcPct val="30000"/>
              </a:spcBef>
              <a:spcAft>
                <a:spcPct val="0"/>
              </a:spcAft>
              <a:buClrTx/>
              <a:buSzTx/>
              <a:buFontTx/>
              <a:buNone/>
              <a:tabLst/>
              <a:defRPr/>
            </a:pPr>
            <a:r>
              <a:rPr lang="en-US" dirty="0" smtClean="0">
                <a:hlinkClick r:id="rId3"/>
              </a:rPr>
              <a:t>https://bitcoin.org/bitcoin.pdf</a:t>
            </a:r>
            <a:endParaRPr lang="en-US" dirty="0" smtClean="0"/>
          </a:p>
          <a:p>
            <a:endParaRPr lang="x-none" altLang="x-none" dirty="0">
              <a:ea typeface="ＭＳ Ｐゴシック" charset="-128"/>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6933CB9-7A9E-3241-B3DC-4AF9C0BEA0E1}" type="slidenum">
              <a:rPr lang="en-US" altLang="x-none" sz="1300">
                <a:solidFill>
                  <a:srgbClr val="000000"/>
                </a:solidFill>
                <a:latin typeface="Calibri" charset="0"/>
              </a:rPr>
              <a:pPr eaLnBrk="1" hangingPunct="1"/>
              <a:t>88</a:t>
            </a:fld>
            <a:endParaRPr lang="en-US" altLang="x-none" sz="1300">
              <a:solidFill>
                <a:srgbClr val="000000"/>
              </a:solidFill>
              <a:latin typeface="Calibri" charset="0"/>
            </a:endParaRPr>
          </a:p>
        </p:txBody>
      </p:sp>
    </p:spTree>
    <p:extLst>
      <p:ext uri="{BB962C8B-B14F-4D97-AF65-F5344CB8AC3E}">
        <p14:creationId xmlns:p14="http://schemas.microsoft.com/office/powerpoint/2010/main" val="205964601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marL="0" marR="0" indent="0" algn="l" defTabSz="912813" rtl="0" eaLnBrk="0" fontAlgn="base" latinLnBrk="0" hangingPunct="0">
              <a:lnSpc>
                <a:spcPct val="100000"/>
              </a:lnSpc>
              <a:spcBef>
                <a:spcPct val="30000"/>
              </a:spcBef>
              <a:spcAft>
                <a:spcPct val="0"/>
              </a:spcAft>
              <a:buClrTx/>
              <a:buSzTx/>
              <a:buFontTx/>
              <a:buNone/>
              <a:tabLst/>
              <a:defRPr/>
            </a:pPr>
            <a:r>
              <a:rPr lang="en-US" dirty="0" smtClean="0">
                <a:hlinkClick r:id="rId3"/>
              </a:rPr>
              <a:t>https://bitcoin.org/bitcoin.pdf</a:t>
            </a:r>
            <a:endParaRPr lang="en-US" dirty="0" smtClean="0"/>
          </a:p>
          <a:p>
            <a:endParaRPr lang="x-none" altLang="x-none" dirty="0">
              <a:ea typeface="ＭＳ Ｐゴシック" charset="-128"/>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6933CB9-7A9E-3241-B3DC-4AF9C0BEA0E1}" type="slidenum">
              <a:rPr lang="en-US" altLang="x-none" sz="1300">
                <a:solidFill>
                  <a:srgbClr val="000000"/>
                </a:solidFill>
                <a:latin typeface="Calibri" charset="0"/>
              </a:rPr>
              <a:pPr eaLnBrk="1" hangingPunct="1"/>
              <a:t>96</a:t>
            </a:fld>
            <a:endParaRPr lang="en-US" altLang="x-none" sz="1300">
              <a:solidFill>
                <a:srgbClr val="000000"/>
              </a:solidFill>
              <a:latin typeface="Calibri" charset="0"/>
            </a:endParaRPr>
          </a:p>
        </p:txBody>
      </p:sp>
    </p:spTree>
    <p:extLst>
      <p:ext uri="{BB962C8B-B14F-4D97-AF65-F5344CB8AC3E}">
        <p14:creationId xmlns:p14="http://schemas.microsoft.com/office/powerpoint/2010/main" val="155051094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23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223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F682154-BB7B-DA45-B080-EFED11A37973}" type="slidenum">
              <a:rPr lang="en-US" altLang="x-none" sz="1300">
                <a:solidFill>
                  <a:srgbClr val="000000"/>
                </a:solidFill>
                <a:latin typeface="Calibri" charset="0"/>
              </a:rPr>
              <a:pPr eaLnBrk="1" hangingPunct="1"/>
              <a:t>97</a:t>
            </a:fld>
            <a:endParaRPr lang="en-US" altLang="x-none" sz="1300">
              <a:solidFill>
                <a:srgbClr val="000000"/>
              </a:solidFill>
              <a:latin typeface="Calibri"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Rectangle 2"/>
          <p:cNvSpPr>
            <a:spLocks noGrp="1" noRot="1" noChangeAspect="1" noChangeArrowheads="1" noTextEdit="1"/>
          </p:cNvSpPr>
          <p:nvPr>
            <p:ph type="sldImg"/>
          </p:nvPr>
        </p:nvSpPr>
        <p:spPr bwMode="auto">
          <a:xfrm>
            <a:off x="1257300" y="719138"/>
            <a:ext cx="4802188" cy="3600450"/>
          </a:xfrm>
          <a:solidFill>
            <a:srgbClr val="FFFFFF"/>
          </a:solidFill>
          <a:ln>
            <a:solidFill>
              <a:srgbClr val="000000"/>
            </a:solidFill>
            <a:miter lim="800000"/>
            <a:headEnd/>
            <a:tailEnd/>
          </a:ln>
        </p:spPr>
      </p:sp>
      <p:sp>
        <p:nvSpPr>
          <p:cNvPr id="232450" name="Rectangle 3"/>
          <p:cNvSpPr>
            <a:spLocks noGrp="1" noChangeArrowheads="1"/>
          </p:cNvSpPr>
          <p:nvPr>
            <p:ph type="body" idx="1"/>
          </p:nvPr>
        </p:nvSpPr>
        <p:spPr bwMode="auto">
          <a:xfrm>
            <a:off x="735013" y="4562475"/>
            <a:ext cx="5845175" cy="4319588"/>
          </a:xfrm>
          <a:solidFill>
            <a:srgbClr val="FFFFFF"/>
          </a:solidFill>
          <a:ln>
            <a:solidFill>
              <a:srgbClr val="000000"/>
            </a:solidFill>
            <a:miter lim="800000"/>
            <a:headEnd/>
            <a:tailEnd/>
          </a:ln>
        </p:spPr>
        <p:txBody>
          <a:bodyPr wrap="square" lIns="95402" tIns="47701" rIns="95402" bIns="47701" numCol="1" anchor="t" anchorCtr="0" compatLnSpc="1">
            <a:prstTxWarp prst="textNoShape">
              <a:avLst/>
            </a:prstTxWarp>
          </a:bodyPr>
          <a:lstStyle/>
          <a:p>
            <a:pPr eaLnBrk="1" hangingPunct="1">
              <a:spcBef>
                <a:spcPct val="0"/>
              </a:spcBef>
            </a:pPr>
            <a:endParaRPr lang="x-none" altLang="x-none">
              <a:ea typeface="SimSun" charset="-122"/>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wrap="square" numCol="1" anchor="t" anchorCtr="0" compatLnSpc="1">
            <a:prstTxWarp prst="textNoShape">
              <a:avLst/>
            </a:prstTxWarp>
          </a:bodyPr>
          <a:lstStyle/>
          <a:p>
            <a:pPr eaLnBrk="1" hangingPunct="1">
              <a:lnSpc>
                <a:spcPct val="80000"/>
              </a:lnSpc>
            </a:pPr>
            <a:r>
              <a:rPr lang="en-US" altLang="x-none" sz="800" dirty="0">
                <a:latin typeface="Georgia" charset="0"/>
                <a:ea typeface="ＭＳ Ｐゴシック" charset="-128"/>
              </a:rPr>
              <a:t>Rendezvous Points in Tor</a:t>
            </a:r>
          </a:p>
          <a:p>
            <a:pPr lvl="1">
              <a:lnSpc>
                <a:spcPct val="80000"/>
              </a:lnSpc>
            </a:pPr>
            <a:r>
              <a:rPr lang="en-US" altLang="x-none" sz="1100" dirty="0">
                <a:latin typeface="Georgia" charset="0"/>
                <a:ea typeface="ＭＳ Ｐゴシック" charset="-128"/>
              </a:rPr>
              <a:t>User 1 generates a long-term public key pair to identify his service.</a:t>
            </a:r>
          </a:p>
          <a:p>
            <a:pPr lvl="1">
              <a:lnSpc>
                <a:spcPct val="80000"/>
              </a:lnSpc>
            </a:pPr>
            <a:r>
              <a:rPr lang="en-US" altLang="x-none" sz="1100" dirty="0">
                <a:latin typeface="Georgia" charset="0"/>
                <a:ea typeface="ＭＳ Ｐゴシック" charset="-128"/>
              </a:rPr>
              <a:t>User 1 chooses some introduction points, and advertises them on the lookup service, signing the advertisement with his public key. </a:t>
            </a:r>
          </a:p>
          <a:p>
            <a:pPr lvl="1">
              <a:lnSpc>
                <a:spcPct val="80000"/>
              </a:lnSpc>
            </a:pPr>
            <a:r>
              <a:rPr lang="en-US" altLang="x-none" sz="1100" dirty="0">
                <a:latin typeface="Georgia" charset="0"/>
                <a:ea typeface="ＭＳ Ｐゴシック" charset="-128"/>
              </a:rPr>
              <a:t>User 1 builds a circuit to each of his introduction points, and tells them to wait for requests.</a:t>
            </a:r>
          </a:p>
          <a:p>
            <a:pPr lvl="1">
              <a:lnSpc>
                <a:spcPct val="80000"/>
              </a:lnSpc>
            </a:pPr>
            <a:r>
              <a:rPr lang="en-US" altLang="x-none" sz="1100" dirty="0">
                <a:latin typeface="Georgia" charset="0"/>
                <a:ea typeface="ＭＳ Ｐゴシック" charset="-128"/>
              </a:rPr>
              <a:t>User 2 learns about User 1 </a:t>
            </a:r>
            <a:r>
              <a:rPr lang="ja-JP" altLang="en-US" sz="1100" dirty="0">
                <a:latin typeface="Georgia" charset="0"/>
                <a:ea typeface="ＭＳ Ｐゴシック" charset="-128"/>
              </a:rPr>
              <a:t>’</a:t>
            </a:r>
            <a:r>
              <a:rPr lang="en-US" altLang="ja-JP" sz="1100" dirty="0">
                <a:latin typeface="Georgia" charset="0"/>
                <a:ea typeface="ＭＳ Ｐゴシック" charset="-128"/>
              </a:rPr>
              <a:t>s service out of band (perhaps via lookup service If user 2 wants to access User 1 </a:t>
            </a:r>
            <a:r>
              <a:rPr lang="ja-JP" altLang="en-US" sz="1100" dirty="0">
                <a:latin typeface="Georgia" charset="0"/>
                <a:ea typeface="ＭＳ Ｐゴシック" charset="-128"/>
              </a:rPr>
              <a:t>’</a:t>
            </a:r>
            <a:r>
              <a:rPr lang="en-US" altLang="ja-JP" sz="1100" dirty="0">
                <a:latin typeface="Georgia" charset="0"/>
                <a:ea typeface="ＭＳ Ｐゴシック" charset="-128"/>
              </a:rPr>
              <a:t>s service anonymously, she must connect via Tor to the lookup </a:t>
            </a:r>
            <a:r>
              <a:rPr lang="en-US" altLang="ja-JP" sz="1100" dirty="0" err="1">
                <a:latin typeface="Georgia" charset="0"/>
                <a:ea typeface="ＭＳ Ｐゴシック" charset="-128"/>
              </a:rPr>
              <a:t>serivce</a:t>
            </a:r>
            <a:r>
              <a:rPr lang="en-US" altLang="ja-JP" sz="1100" dirty="0">
                <a:latin typeface="Georgia" charset="0"/>
                <a:ea typeface="ＭＳ Ｐゴシック" charset="-128"/>
              </a:rPr>
              <a:t>.</a:t>
            </a:r>
          </a:p>
          <a:p>
            <a:pPr lvl="1">
              <a:lnSpc>
                <a:spcPct val="80000"/>
              </a:lnSpc>
            </a:pPr>
            <a:r>
              <a:rPr lang="en-US" altLang="x-none" sz="1100" dirty="0">
                <a:latin typeface="Georgia" charset="0"/>
                <a:ea typeface="ＭＳ Ｐゴシック" charset="-128"/>
              </a:rPr>
              <a:t> User 2 chooses an OR as the rendezvous point for her connection to user 1</a:t>
            </a:r>
            <a:r>
              <a:rPr lang="ja-JP" altLang="en-US" sz="1100" dirty="0">
                <a:latin typeface="Georgia" charset="0"/>
                <a:ea typeface="ＭＳ Ｐゴシック" charset="-128"/>
              </a:rPr>
              <a:t>’</a:t>
            </a:r>
            <a:r>
              <a:rPr lang="en-US" altLang="ja-JP" sz="1100" dirty="0">
                <a:latin typeface="Georgia" charset="0"/>
                <a:ea typeface="ＭＳ Ｐゴシック" charset="-128"/>
              </a:rPr>
              <a:t>s service. She builds a circuit to the RP, and gives it a randomly chosen </a:t>
            </a:r>
            <a:r>
              <a:rPr lang="ja-JP" altLang="en-US" sz="1100" dirty="0">
                <a:latin typeface="Georgia" charset="0"/>
                <a:ea typeface="ＭＳ Ｐゴシック" charset="-128"/>
              </a:rPr>
              <a:t>“</a:t>
            </a:r>
            <a:r>
              <a:rPr lang="en-US" altLang="ja-JP" sz="1100" dirty="0">
                <a:latin typeface="Georgia" charset="0"/>
                <a:ea typeface="ＭＳ Ｐゴシック" charset="-128"/>
              </a:rPr>
              <a:t>rendezvous cookie</a:t>
            </a:r>
            <a:r>
              <a:rPr lang="ja-JP" altLang="en-US" sz="1100" dirty="0">
                <a:latin typeface="Georgia" charset="0"/>
                <a:ea typeface="ＭＳ Ｐゴシック" charset="-128"/>
              </a:rPr>
              <a:t>”</a:t>
            </a:r>
            <a:r>
              <a:rPr lang="en-US" altLang="ja-JP" sz="1100" dirty="0">
                <a:latin typeface="Georgia" charset="0"/>
                <a:ea typeface="ＭＳ Ｐゴシック" charset="-128"/>
              </a:rPr>
              <a:t> to recognize user 1.</a:t>
            </a:r>
          </a:p>
          <a:p>
            <a:pPr lvl="1">
              <a:lnSpc>
                <a:spcPct val="80000"/>
              </a:lnSpc>
            </a:pPr>
            <a:r>
              <a:rPr lang="en-US" altLang="x-none" sz="1100" dirty="0">
                <a:latin typeface="Georgia" charset="0"/>
                <a:ea typeface="ＭＳ Ｐゴシック" charset="-128"/>
              </a:rPr>
              <a:t> User 2 opens an anonymous stream to one of user 1</a:t>
            </a:r>
            <a:r>
              <a:rPr lang="ja-JP" altLang="en-US" sz="1100" dirty="0">
                <a:latin typeface="Georgia" charset="0"/>
                <a:ea typeface="ＭＳ Ｐゴシック" charset="-128"/>
              </a:rPr>
              <a:t>’</a:t>
            </a:r>
            <a:r>
              <a:rPr lang="en-US" altLang="ja-JP" sz="1100" dirty="0">
                <a:latin typeface="Georgia" charset="0"/>
                <a:ea typeface="ＭＳ Ｐゴシック" charset="-128"/>
              </a:rPr>
              <a:t>s introduction points, and gives it a message (encrypted with User 1</a:t>
            </a:r>
            <a:r>
              <a:rPr lang="ja-JP" altLang="en-US" sz="1100" dirty="0">
                <a:latin typeface="Georgia" charset="0"/>
                <a:ea typeface="ＭＳ Ｐゴシック" charset="-128"/>
              </a:rPr>
              <a:t>’</a:t>
            </a:r>
            <a:r>
              <a:rPr lang="en-US" altLang="ja-JP" sz="1100" dirty="0">
                <a:latin typeface="Georgia" charset="0"/>
                <a:ea typeface="ＭＳ Ｐゴシック" charset="-128"/>
              </a:rPr>
              <a:t>s public key) telling the RP and rendezvous cookie, and the start of a DH handshake. The introduction point then sends the message to user 1.</a:t>
            </a:r>
          </a:p>
          <a:p>
            <a:pPr lvl="1">
              <a:lnSpc>
                <a:spcPct val="80000"/>
              </a:lnSpc>
            </a:pPr>
            <a:r>
              <a:rPr lang="en-US" altLang="x-none" sz="1100" dirty="0">
                <a:latin typeface="Georgia" charset="0"/>
                <a:ea typeface="ＭＳ Ｐゴシック" charset="-128"/>
              </a:rPr>
              <a:t>If User 1 wants to talk to user 2 he builds a circuit to user 2</a:t>
            </a:r>
            <a:r>
              <a:rPr lang="ja-JP" altLang="en-US" sz="1100" dirty="0">
                <a:latin typeface="Georgia" charset="0"/>
                <a:ea typeface="ＭＳ Ｐゴシック" charset="-128"/>
              </a:rPr>
              <a:t>’</a:t>
            </a:r>
            <a:r>
              <a:rPr lang="en-US" altLang="ja-JP" sz="1100" dirty="0">
                <a:latin typeface="Georgia" charset="0"/>
                <a:ea typeface="ＭＳ Ｐゴシック" charset="-128"/>
              </a:rPr>
              <a:t>s RP and sends the rendezvous cookie, the second of half of the DH handshake, and a hash of the session key they now share. By the same argument, this enables user 2 of knowing she shares the key only with user 1.</a:t>
            </a:r>
          </a:p>
          <a:p>
            <a:pPr lvl="1">
              <a:lnSpc>
                <a:spcPct val="80000"/>
              </a:lnSpc>
            </a:pPr>
            <a:r>
              <a:rPr lang="en-US" altLang="x-none" sz="1100" dirty="0">
                <a:latin typeface="Georgia" charset="0"/>
                <a:ea typeface="ＭＳ Ｐゴシック" charset="-128"/>
              </a:rPr>
              <a:t> The RP connects user 2</a:t>
            </a:r>
            <a:r>
              <a:rPr lang="ja-JP" altLang="en-US" sz="1100" dirty="0">
                <a:latin typeface="Georgia" charset="0"/>
                <a:ea typeface="ＭＳ Ｐゴシック" charset="-128"/>
              </a:rPr>
              <a:t>’</a:t>
            </a:r>
            <a:r>
              <a:rPr lang="en-US" altLang="ja-JP" sz="1100" dirty="0">
                <a:latin typeface="Georgia" charset="0"/>
                <a:ea typeface="ＭＳ Ｐゴシック" charset="-128"/>
              </a:rPr>
              <a:t>s circuit to user 1</a:t>
            </a:r>
            <a:r>
              <a:rPr lang="ja-JP" altLang="en-US" sz="1100" dirty="0">
                <a:latin typeface="Georgia" charset="0"/>
                <a:ea typeface="ＭＳ Ｐゴシック" charset="-128"/>
              </a:rPr>
              <a:t>’</a:t>
            </a:r>
            <a:r>
              <a:rPr lang="en-US" altLang="ja-JP" sz="1100" dirty="0">
                <a:latin typeface="Georgia" charset="0"/>
                <a:ea typeface="ＭＳ Ｐゴシック" charset="-128"/>
              </a:rPr>
              <a:t>s. at this point the RP can</a:t>
            </a:r>
            <a:r>
              <a:rPr lang="ja-JP" altLang="en-US" sz="1100" dirty="0">
                <a:latin typeface="Georgia" charset="0"/>
                <a:ea typeface="ＭＳ Ｐゴシック" charset="-128"/>
              </a:rPr>
              <a:t>’</a:t>
            </a:r>
            <a:r>
              <a:rPr lang="en-US" altLang="ja-JP" sz="1100" dirty="0">
                <a:latin typeface="Georgia" charset="0"/>
                <a:ea typeface="ＭＳ Ｐゴシック" charset="-128"/>
              </a:rPr>
              <a:t>t recognize user 2, user 1, or the data they transmit.</a:t>
            </a:r>
          </a:p>
          <a:p>
            <a:pPr lvl="1">
              <a:lnSpc>
                <a:spcPct val="80000"/>
              </a:lnSpc>
            </a:pPr>
            <a:r>
              <a:rPr lang="en-US" altLang="x-none" sz="1100" dirty="0">
                <a:latin typeface="Georgia" charset="0"/>
                <a:ea typeface="ＭＳ Ｐゴシック" charset="-128"/>
              </a:rPr>
              <a:t>User 2 sends a relay begin cell along the circuit. It arrives at user 1</a:t>
            </a:r>
            <a:r>
              <a:rPr lang="ja-JP" altLang="en-US" sz="1100" dirty="0">
                <a:latin typeface="Georgia" charset="0"/>
                <a:ea typeface="ＭＳ Ｐゴシック" charset="-128"/>
              </a:rPr>
              <a:t>’</a:t>
            </a:r>
            <a:r>
              <a:rPr lang="en-US" altLang="ja-JP" sz="1100" dirty="0">
                <a:latin typeface="Georgia" charset="0"/>
                <a:ea typeface="ＭＳ Ｐゴシック" charset="-128"/>
              </a:rPr>
              <a:t>s OP, which connects to user 1</a:t>
            </a:r>
            <a:r>
              <a:rPr lang="ja-JP" altLang="en-US" sz="1100" dirty="0">
                <a:latin typeface="Georgia" charset="0"/>
                <a:ea typeface="ＭＳ Ｐゴシック" charset="-128"/>
              </a:rPr>
              <a:t>’</a:t>
            </a:r>
            <a:r>
              <a:rPr lang="en-US" altLang="ja-JP" sz="1100" dirty="0">
                <a:latin typeface="Georgia" charset="0"/>
                <a:ea typeface="ＭＳ Ｐゴシック" charset="-128"/>
              </a:rPr>
              <a:t>s  web server.</a:t>
            </a:r>
          </a:p>
          <a:p>
            <a:pPr lvl="1">
              <a:lnSpc>
                <a:spcPct val="80000"/>
              </a:lnSpc>
            </a:pPr>
            <a:r>
              <a:rPr lang="en-US" altLang="x-none" sz="1100" dirty="0">
                <a:latin typeface="Georgia" charset="0"/>
                <a:ea typeface="ＭＳ Ｐゴシック" charset="-128"/>
              </a:rPr>
              <a:t>An anonymous stream has been established, and user 2 and user 1 can now communicate as normal.</a:t>
            </a:r>
          </a:p>
          <a:p>
            <a:pPr>
              <a:lnSpc>
                <a:spcPct val="80000"/>
              </a:lnSpc>
            </a:pPr>
            <a:endParaRPr lang="en-US" altLang="x-none" sz="800" dirty="0">
              <a:ea typeface="ＭＳ Ｐゴシック" charset="-128"/>
            </a:endParaRPr>
          </a:p>
        </p:txBody>
      </p:sp>
      <p:sp>
        <p:nvSpPr>
          <p:cNvPr id="2365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8D93C67-B018-DD4F-8994-BDE1418CF7FF}" type="slidenum">
              <a:rPr lang="en-US" altLang="x-none" sz="1300">
                <a:latin typeface="Calibri" charset="0"/>
              </a:rPr>
              <a:pPr eaLnBrk="1" hangingPunct="1"/>
              <a:t>108</a:t>
            </a:fld>
            <a:endParaRPr lang="en-US" altLang="x-none" sz="1300">
              <a:latin typeface="Calibri"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128"/>
              </a:defRPr>
            </a:lvl1pPr>
            <a:lvl2pPr marL="742950" indent="-285750" defTabSz="966788" eaLnBrk="0" hangingPunct="0">
              <a:defRPr sz="2400">
                <a:solidFill>
                  <a:schemeClr val="tx1"/>
                </a:solidFill>
                <a:latin typeface="Arial" charset="0"/>
                <a:ea typeface="ＭＳ Ｐゴシック" charset="-128"/>
              </a:defRPr>
            </a:lvl2pPr>
            <a:lvl3pPr marL="1143000" indent="-228600" defTabSz="966788" eaLnBrk="0" hangingPunct="0">
              <a:defRPr sz="2400">
                <a:solidFill>
                  <a:schemeClr val="tx1"/>
                </a:solidFill>
                <a:latin typeface="Arial" charset="0"/>
                <a:ea typeface="ＭＳ Ｐゴシック" charset="-128"/>
              </a:defRPr>
            </a:lvl3pPr>
            <a:lvl4pPr marL="1600200" indent="-228600" defTabSz="966788" eaLnBrk="0" hangingPunct="0">
              <a:defRPr sz="2400">
                <a:solidFill>
                  <a:schemeClr val="tx1"/>
                </a:solidFill>
                <a:latin typeface="Arial" charset="0"/>
                <a:ea typeface="ＭＳ Ｐゴシック" charset="-128"/>
              </a:defRPr>
            </a:lvl4pPr>
            <a:lvl5pPr marL="2057400" indent="-228600" defTabSz="966788" eaLnBrk="0" hangingPunct="0">
              <a:defRPr sz="2400">
                <a:solidFill>
                  <a:schemeClr val="tx1"/>
                </a:solidFill>
                <a:latin typeface="Arial" charset="0"/>
                <a:ea typeface="ＭＳ Ｐゴシック"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758B362-9C62-C548-A89C-4905A37D244C}" type="slidenum">
              <a:rPr lang="en-US" altLang="x-none" sz="1300">
                <a:solidFill>
                  <a:srgbClr val="000000"/>
                </a:solidFill>
                <a:latin typeface="Times New Roman" charset="0"/>
              </a:rPr>
              <a:pPr eaLnBrk="1" hangingPunct="1"/>
              <a:t>9</a:t>
            </a:fld>
            <a:endParaRPr lang="en-US" altLang="x-none" sz="1300">
              <a:solidFill>
                <a:srgbClr val="000000"/>
              </a:solidFill>
              <a:latin typeface="Times New Roman"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088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70723863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2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293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04334409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497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69996757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702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56895599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A8A9436-9DF4-EF40-81A0-32A9C0F9C0EB}" type="slidenum">
              <a:rPr lang="en-US" altLang="x-none" sz="1200">
                <a:solidFill>
                  <a:srgbClr val="000000"/>
                </a:solidFill>
                <a:latin typeface="Times New Roman" charset="0"/>
              </a:rPr>
              <a:pPr eaLnBrk="1" hangingPunct="1"/>
              <a:t>114</a:t>
            </a:fld>
            <a:endParaRPr lang="en-US" altLang="x-none" sz="1200">
              <a:solidFill>
                <a:srgbClr val="000000"/>
              </a:solidFill>
              <a:latin typeface="Times New Roman" charset="0"/>
            </a:endParaRPr>
          </a:p>
        </p:txBody>
      </p:sp>
      <p:sp>
        <p:nvSpPr>
          <p:cNvPr id="25907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907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15821560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DBB9DC3-C0AD-484C-A340-C6A55E550CA5}" type="slidenum">
              <a:rPr lang="en-US" altLang="x-none" sz="1200">
                <a:solidFill>
                  <a:srgbClr val="000000"/>
                </a:solidFill>
                <a:latin typeface="Times New Roman" charset="0"/>
              </a:rPr>
              <a:pPr eaLnBrk="1" hangingPunct="1"/>
              <a:t>115</a:t>
            </a:fld>
            <a:endParaRPr lang="en-US" altLang="x-none" sz="1200">
              <a:solidFill>
                <a:srgbClr val="000000"/>
              </a:solidFill>
              <a:latin typeface="Times New Roman" charset="0"/>
            </a:endParaRPr>
          </a:p>
        </p:txBody>
      </p:sp>
      <p:sp>
        <p:nvSpPr>
          <p:cNvPr id="26112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6112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3178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6448" y="2129656"/>
            <a:ext cx="7771132" cy="1470477"/>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297" y="3886940"/>
            <a:ext cx="6401434" cy="1752530"/>
          </a:xfrm>
        </p:spPr>
        <p:txBody>
          <a:bodyPr/>
          <a:lstStyle>
            <a:lvl1pPr marL="0" indent="0" algn="ctr">
              <a:buNone/>
              <a:defRPr/>
            </a:lvl1pPr>
            <a:lvl2pPr marL="455860" indent="0" algn="ctr">
              <a:buNone/>
              <a:defRPr/>
            </a:lvl2pPr>
            <a:lvl3pPr marL="911722" indent="0" algn="ctr">
              <a:buNone/>
              <a:defRPr/>
            </a:lvl3pPr>
            <a:lvl4pPr marL="1367583" indent="0" algn="ctr">
              <a:buNone/>
              <a:defRPr/>
            </a:lvl4pPr>
            <a:lvl5pPr marL="1823446" indent="0" algn="ctr">
              <a:buNone/>
              <a:defRPr/>
            </a:lvl5pPr>
            <a:lvl6pPr marL="2279306" indent="0" algn="ctr">
              <a:buNone/>
              <a:defRPr/>
            </a:lvl6pPr>
            <a:lvl7pPr marL="2735167" indent="0" algn="ctr">
              <a:buNone/>
              <a:defRPr/>
            </a:lvl7pPr>
            <a:lvl8pPr marL="3191028" indent="0" algn="ctr">
              <a:buNone/>
              <a:defRPr/>
            </a:lvl8pPr>
            <a:lvl9pPr marL="3646890" indent="0" algn="ctr">
              <a:buNone/>
              <a:defRPr/>
            </a:lvl9pPr>
          </a:lstStyle>
          <a:p>
            <a:r>
              <a:rPr lang="en-US" smtClean="0"/>
              <a:t>Click to edit Master subtitle style</a:t>
            </a:r>
            <a:endParaRPr lang="en-US"/>
          </a:p>
        </p:txBody>
      </p:sp>
      <p:sp>
        <p:nvSpPr>
          <p:cNvPr id="4" name="Rectangle 10"/>
          <p:cNvSpPr>
            <a:spLocks noGrp="1" noChangeArrowheads="1"/>
          </p:cNvSpPr>
          <p:nvPr>
            <p:ph type="dt" sz="half" idx="10"/>
          </p:nvPr>
        </p:nvSpPr>
        <p:spPr/>
        <p:txBody>
          <a:bodyPr/>
          <a:lstStyle>
            <a:lvl1pPr>
              <a:defRPr/>
            </a:lvl1pPr>
          </a:lstStyle>
          <a:p>
            <a:fld id="{2D8C78FC-9B6B-194F-99E0-C4445883305D}" type="datetime1">
              <a:rPr lang="en-US" altLang="x-none"/>
              <a:pPr/>
              <a:t>10/17/17</a:t>
            </a:fld>
            <a:endParaRPr lang="en-US" altLang="x-none"/>
          </a:p>
        </p:txBody>
      </p:sp>
      <p:sp>
        <p:nvSpPr>
          <p:cNvPr id="5" name="Rectangle 11"/>
          <p:cNvSpPr>
            <a:spLocks noGrp="1" noChangeArrowheads="1"/>
          </p:cNvSpPr>
          <p:nvPr>
            <p:ph type="ftr" sz="quarter" idx="11"/>
          </p:nvPr>
        </p:nvSpPr>
        <p:spPr/>
        <p:txBody>
          <a:bodyPr/>
          <a:lstStyle>
            <a:lvl1pPr algn="l" fontAlgn="auto">
              <a:spcBef>
                <a:spcPts val="0"/>
              </a:spcBef>
              <a:spcAft>
                <a:spcPts val="0"/>
              </a:spcAft>
              <a:defRPr/>
            </a:lvl1pPr>
          </a:lstStyle>
          <a:p>
            <a:pPr>
              <a:defRPr/>
            </a:pPr>
            <a:r>
              <a:rPr lang="en-US"/>
              <a:t>CS433/533: COmputer Networks</a:t>
            </a:r>
          </a:p>
        </p:txBody>
      </p:sp>
      <p:sp>
        <p:nvSpPr>
          <p:cNvPr id="6" name="Rectangle 12"/>
          <p:cNvSpPr>
            <a:spLocks noGrp="1" noChangeArrowheads="1"/>
          </p:cNvSpPr>
          <p:nvPr>
            <p:ph type="sldNum" sz="quarter" idx="12"/>
          </p:nvPr>
        </p:nvSpPr>
        <p:spPr/>
        <p:txBody>
          <a:bodyPr/>
          <a:lstStyle>
            <a:lvl1pPr>
              <a:defRPr/>
            </a:lvl1pPr>
          </a:lstStyle>
          <a:p>
            <a:fld id="{D9F9F519-CD00-5F4D-B7F2-0EE1F4636E50}" type="slidenum">
              <a:rPr lang="en-US" altLang="x-none"/>
              <a:pPr/>
              <a:t>‹#›</a:t>
            </a:fld>
            <a:endParaRPr lang="en-US" altLang="x-none"/>
          </a:p>
        </p:txBody>
      </p:sp>
    </p:spTree>
    <p:extLst>
      <p:ext uri="{BB962C8B-B14F-4D97-AF65-F5344CB8AC3E}">
        <p14:creationId xmlns:p14="http://schemas.microsoft.com/office/powerpoint/2010/main" val="1022118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0"/>
          <p:cNvSpPr>
            <a:spLocks noGrp="1" noChangeArrowheads="1"/>
          </p:cNvSpPr>
          <p:nvPr>
            <p:ph type="dt" sz="half" idx="10"/>
          </p:nvPr>
        </p:nvSpPr>
        <p:spPr/>
        <p:txBody>
          <a:bodyPr/>
          <a:lstStyle>
            <a:lvl1pPr>
              <a:defRPr/>
            </a:lvl1pPr>
          </a:lstStyle>
          <a:p>
            <a:fld id="{D76391F4-8127-0444-9966-6E95F978F5AD}" type="datetime1">
              <a:rPr lang="en-US" altLang="x-none"/>
              <a:pPr/>
              <a:t>10/17/17</a:t>
            </a:fld>
            <a:endParaRPr lang="en-US" altLang="x-none"/>
          </a:p>
        </p:txBody>
      </p:sp>
      <p:sp>
        <p:nvSpPr>
          <p:cNvPr id="5" name="Rectangle 11"/>
          <p:cNvSpPr>
            <a:spLocks noGrp="1" noChangeArrowheads="1"/>
          </p:cNvSpPr>
          <p:nvPr>
            <p:ph type="ftr" sz="quarter" idx="11"/>
          </p:nvPr>
        </p:nvSpPr>
        <p:spPr/>
        <p:txBody>
          <a:bodyPr/>
          <a:lstStyle>
            <a:lvl1pPr algn="l" fontAlgn="auto">
              <a:spcBef>
                <a:spcPts val="0"/>
              </a:spcBef>
              <a:spcAft>
                <a:spcPts val="0"/>
              </a:spcAft>
              <a:defRPr/>
            </a:lvl1pPr>
          </a:lstStyle>
          <a:p>
            <a:pPr>
              <a:defRPr/>
            </a:pPr>
            <a:r>
              <a:rPr lang="en-US"/>
              <a:t>CS433/533: COmputer Networks</a:t>
            </a:r>
          </a:p>
        </p:txBody>
      </p:sp>
      <p:sp>
        <p:nvSpPr>
          <p:cNvPr id="6" name="Rectangle 12"/>
          <p:cNvSpPr>
            <a:spLocks noGrp="1" noChangeArrowheads="1"/>
          </p:cNvSpPr>
          <p:nvPr>
            <p:ph type="sldNum" sz="quarter" idx="12"/>
          </p:nvPr>
        </p:nvSpPr>
        <p:spPr/>
        <p:txBody>
          <a:bodyPr/>
          <a:lstStyle>
            <a:lvl1pPr>
              <a:defRPr/>
            </a:lvl1pPr>
          </a:lstStyle>
          <a:p>
            <a:fld id="{1B8A529D-6132-CB46-8C6C-DAD9A2385A48}" type="slidenum">
              <a:rPr lang="en-US" altLang="x-none"/>
              <a:pPr/>
              <a:t>‹#›</a:t>
            </a:fld>
            <a:endParaRPr lang="en-US" altLang="x-none"/>
          </a:p>
        </p:txBody>
      </p:sp>
    </p:spTree>
    <p:extLst>
      <p:ext uri="{BB962C8B-B14F-4D97-AF65-F5344CB8AC3E}">
        <p14:creationId xmlns:p14="http://schemas.microsoft.com/office/powerpoint/2010/main" val="277677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3400" y="228191"/>
            <a:ext cx="1941991" cy="601976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2674" y="228191"/>
            <a:ext cx="5678538" cy="601976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0"/>
          <p:cNvSpPr>
            <a:spLocks noGrp="1" noChangeArrowheads="1"/>
          </p:cNvSpPr>
          <p:nvPr>
            <p:ph type="dt" sz="half" idx="10"/>
          </p:nvPr>
        </p:nvSpPr>
        <p:spPr/>
        <p:txBody>
          <a:bodyPr/>
          <a:lstStyle>
            <a:lvl1pPr>
              <a:defRPr/>
            </a:lvl1pPr>
          </a:lstStyle>
          <a:p>
            <a:fld id="{D4C3E03C-FC3A-AF45-A298-EB9414F116B4}" type="datetime1">
              <a:rPr lang="en-US" altLang="x-none"/>
              <a:pPr/>
              <a:t>10/17/17</a:t>
            </a:fld>
            <a:endParaRPr lang="en-US" altLang="x-none"/>
          </a:p>
        </p:txBody>
      </p:sp>
      <p:sp>
        <p:nvSpPr>
          <p:cNvPr id="5" name="Rectangle 11"/>
          <p:cNvSpPr>
            <a:spLocks noGrp="1" noChangeArrowheads="1"/>
          </p:cNvSpPr>
          <p:nvPr>
            <p:ph type="ftr" sz="quarter" idx="11"/>
          </p:nvPr>
        </p:nvSpPr>
        <p:spPr/>
        <p:txBody>
          <a:bodyPr/>
          <a:lstStyle>
            <a:lvl1pPr algn="l" fontAlgn="auto">
              <a:spcBef>
                <a:spcPts val="0"/>
              </a:spcBef>
              <a:spcAft>
                <a:spcPts val="0"/>
              </a:spcAft>
              <a:defRPr/>
            </a:lvl1pPr>
          </a:lstStyle>
          <a:p>
            <a:pPr>
              <a:defRPr/>
            </a:pPr>
            <a:r>
              <a:rPr lang="en-US"/>
              <a:t>CS433/533: COmputer Networks</a:t>
            </a:r>
          </a:p>
        </p:txBody>
      </p:sp>
      <p:sp>
        <p:nvSpPr>
          <p:cNvPr id="6" name="Rectangle 12"/>
          <p:cNvSpPr>
            <a:spLocks noGrp="1" noChangeArrowheads="1"/>
          </p:cNvSpPr>
          <p:nvPr>
            <p:ph type="sldNum" sz="quarter" idx="12"/>
          </p:nvPr>
        </p:nvSpPr>
        <p:spPr/>
        <p:txBody>
          <a:bodyPr/>
          <a:lstStyle>
            <a:lvl1pPr>
              <a:defRPr/>
            </a:lvl1pPr>
          </a:lstStyle>
          <a:p>
            <a:fld id="{9DBBDC82-DC13-7947-B18B-0C71C25B5EE4}" type="slidenum">
              <a:rPr lang="en-US" altLang="x-none"/>
              <a:pPr/>
              <a:t>‹#›</a:t>
            </a:fld>
            <a:endParaRPr lang="en-US" altLang="x-none"/>
          </a:p>
        </p:txBody>
      </p:sp>
    </p:spTree>
    <p:extLst>
      <p:ext uri="{BB962C8B-B14F-4D97-AF65-F5344CB8AC3E}">
        <p14:creationId xmlns:p14="http://schemas.microsoft.com/office/powerpoint/2010/main" val="4479457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2660" y="228178"/>
            <a:ext cx="7772718" cy="1144056"/>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32674" y="1600415"/>
            <a:ext cx="3809472" cy="464753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494334" y="1600415"/>
            <a:ext cx="3811057" cy="464753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0"/>
          <p:cNvSpPr>
            <a:spLocks noGrp="1" noChangeArrowheads="1"/>
          </p:cNvSpPr>
          <p:nvPr>
            <p:ph type="dt" sz="half" idx="10"/>
          </p:nvPr>
        </p:nvSpPr>
        <p:spPr/>
        <p:txBody>
          <a:bodyPr/>
          <a:lstStyle>
            <a:lvl1pPr>
              <a:defRPr/>
            </a:lvl1pPr>
          </a:lstStyle>
          <a:p>
            <a:fld id="{776A4402-0A0A-BC4E-A9D8-97D94A16B3AE}" type="datetime1">
              <a:rPr lang="en-US" altLang="x-none"/>
              <a:pPr/>
              <a:t>10/17/17</a:t>
            </a:fld>
            <a:endParaRPr lang="en-US" altLang="x-none"/>
          </a:p>
        </p:txBody>
      </p:sp>
      <p:sp>
        <p:nvSpPr>
          <p:cNvPr id="6" name="Rectangle 11"/>
          <p:cNvSpPr>
            <a:spLocks noGrp="1" noChangeArrowheads="1"/>
          </p:cNvSpPr>
          <p:nvPr>
            <p:ph type="ftr" sz="quarter" idx="11"/>
          </p:nvPr>
        </p:nvSpPr>
        <p:spPr/>
        <p:txBody>
          <a:bodyPr/>
          <a:lstStyle>
            <a:lvl1pPr algn="l" fontAlgn="auto">
              <a:spcBef>
                <a:spcPts val="0"/>
              </a:spcBef>
              <a:spcAft>
                <a:spcPts val="0"/>
              </a:spcAft>
              <a:defRPr/>
            </a:lvl1pPr>
          </a:lstStyle>
          <a:p>
            <a:pPr>
              <a:defRPr/>
            </a:pPr>
            <a:r>
              <a:rPr lang="en-US"/>
              <a:t>CS433/533: COmputer Networks</a:t>
            </a:r>
          </a:p>
        </p:txBody>
      </p:sp>
      <p:sp>
        <p:nvSpPr>
          <p:cNvPr id="7" name="Rectangle 12"/>
          <p:cNvSpPr>
            <a:spLocks noGrp="1" noChangeArrowheads="1"/>
          </p:cNvSpPr>
          <p:nvPr>
            <p:ph type="sldNum" sz="quarter" idx="12"/>
          </p:nvPr>
        </p:nvSpPr>
        <p:spPr/>
        <p:txBody>
          <a:bodyPr/>
          <a:lstStyle>
            <a:lvl1pPr>
              <a:defRPr/>
            </a:lvl1pPr>
          </a:lstStyle>
          <a:p>
            <a:fld id="{9AB768B2-D33F-BF4A-93BD-11F19F8D5172}" type="slidenum">
              <a:rPr lang="en-US" altLang="x-none"/>
              <a:pPr/>
              <a:t>‹#›</a:t>
            </a:fld>
            <a:endParaRPr lang="en-US" altLang="x-none"/>
          </a:p>
        </p:txBody>
      </p:sp>
    </p:spTree>
    <p:extLst>
      <p:ext uri="{BB962C8B-B14F-4D97-AF65-F5344CB8AC3E}">
        <p14:creationId xmlns:p14="http://schemas.microsoft.com/office/powerpoint/2010/main" val="1693281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p:txBody>
          <a:bodyPr/>
          <a:lstStyle>
            <a:lvl1pPr eaLnBrk="1" hangingPunct="1">
              <a:defRPr>
                <a:latin typeface="Comic Sans MS" charset="0"/>
              </a:defRPr>
            </a:lvl1pPr>
          </a:lstStyle>
          <a:p>
            <a:pPr>
              <a:defRPr/>
            </a:pPr>
            <a:endParaRPr lang="en-US"/>
          </a:p>
        </p:txBody>
      </p:sp>
      <p:sp>
        <p:nvSpPr>
          <p:cNvPr id="5" name="Rectangle 6"/>
          <p:cNvSpPr>
            <a:spLocks noGrp="1" noChangeArrowheads="1"/>
          </p:cNvSpPr>
          <p:nvPr>
            <p:ph type="sldNum" sz="quarter" idx="11"/>
          </p:nvPr>
        </p:nvSpPr>
        <p:spPr/>
        <p:txBody>
          <a:bodyPr/>
          <a:lstStyle>
            <a:lvl1pPr eaLnBrk="1" hangingPunct="1">
              <a:defRPr>
                <a:latin typeface="Comic Sans MS" charset="0"/>
              </a:defRPr>
            </a:lvl1pPr>
          </a:lstStyle>
          <a:p>
            <a:fld id="{1764DF46-700C-3E40-8849-81C9BB931B77}" type="slidenum">
              <a:rPr lang="en-US" altLang="x-none"/>
              <a:pPr/>
              <a:t>‹#›</a:t>
            </a:fld>
            <a:endParaRPr lang="en-US" altLang="x-none"/>
          </a:p>
        </p:txBody>
      </p:sp>
    </p:spTree>
    <p:extLst>
      <p:ext uri="{BB962C8B-B14F-4D97-AF65-F5344CB8AC3E}">
        <p14:creationId xmlns:p14="http://schemas.microsoft.com/office/powerpoint/2010/main" val="1706975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eaLnBrk="1" hangingPunct="1">
              <a:defRPr>
                <a:latin typeface="Comic Sans MS" charset="0"/>
              </a:defRPr>
            </a:lvl1pPr>
          </a:lstStyle>
          <a:p>
            <a:pPr>
              <a:defRPr/>
            </a:pPr>
            <a:endParaRPr lang="en-US"/>
          </a:p>
        </p:txBody>
      </p:sp>
      <p:sp>
        <p:nvSpPr>
          <p:cNvPr id="5" name="Rectangle 6"/>
          <p:cNvSpPr>
            <a:spLocks noGrp="1" noChangeArrowheads="1"/>
          </p:cNvSpPr>
          <p:nvPr>
            <p:ph type="sldNum" sz="quarter" idx="11"/>
          </p:nvPr>
        </p:nvSpPr>
        <p:spPr/>
        <p:txBody>
          <a:bodyPr/>
          <a:lstStyle>
            <a:lvl1pPr eaLnBrk="1" hangingPunct="1">
              <a:defRPr>
                <a:latin typeface="Comic Sans MS" charset="0"/>
              </a:defRPr>
            </a:lvl1pPr>
          </a:lstStyle>
          <a:p>
            <a:fld id="{6791C1FA-1496-AD43-BB27-287A52F26A7D}" type="slidenum">
              <a:rPr lang="en-US" altLang="x-none"/>
              <a:pPr/>
              <a:t>‹#›</a:t>
            </a:fld>
            <a:endParaRPr lang="en-US" altLang="x-none"/>
          </a:p>
        </p:txBody>
      </p:sp>
    </p:spTree>
    <p:extLst>
      <p:ext uri="{BB962C8B-B14F-4D97-AF65-F5344CB8AC3E}">
        <p14:creationId xmlns:p14="http://schemas.microsoft.com/office/powerpoint/2010/main" val="9095916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p:txBody>
          <a:bodyPr/>
          <a:lstStyle>
            <a:lvl1pPr eaLnBrk="1" hangingPunct="1">
              <a:defRPr>
                <a:latin typeface="Comic Sans MS" charset="0"/>
              </a:defRPr>
            </a:lvl1pPr>
          </a:lstStyle>
          <a:p>
            <a:pPr>
              <a:defRPr/>
            </a:pPr>
            <a:endParaRPr lang="en-US"/>
          </a:p>
        </p:txBody>
      </p:sp>
      <p:sp>
        <p:nvSpPr>
          <p:cNvPr id="5" name="Rectangle 6"/>
          <p:cNvSpPr>
            <a:spLocks noGrp="1" noChangeArrowheads="1"/>
          </p:cNvSpPr>
          <p:nvPr>
            <p:ph type="sldNum" sz="quarter" idx="11"/>
          </p:nvPr>
        </p:nvSpPr>
        <p:spPr/>
        <p:txBody>
          <a:bodyPr/>
          <a:lstStyle>
            <a:lvl1pPr eaLnBrk="1" hangingPunct="1">
              <a:defRPr>
                <a:latin typeface="Comic Sans MS" charset="0"/>
              </a:defRPr>
            </a:lvl1pPr>
          </a:lstStyle>
          <a:p>
            <a:fld id="{B9749E3E-EB47-6348-84B0-3CC952F98BAC}" type="slidenum">
              <a:rPr lang="en-US" altLang="x-none"/>
              <a:pPr/>
              <a:t>‹#›</a:t>
            </a:fld>
            <a:endParaRPr lang="en-US" altLang="x-none"/>
          </a:p>
        </p:txBody>
      </p:sp>
    </p:spTree>
    <p:extLst>
      <p:ext uri="{BB962C8B-B14F-4D97-AF65-F5344CB8AC3E}">
        <p14:creationId xmlns:p14="http://schemas.microsoft.com/office/powerpoint/2010/main" val="17190017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49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lvl1pPr eaLnBrk="1" hangingPunct="1">
              <a:defRPr>
                <a:latin typeface="Comic Sans MS" charset="0"/>
              </a:defRPr>
            </a:lvl1pPr>
          </a:lstStyle>
          <a:p>
            <a:pPr>
              <a:defRPr/>
            </a:pPr>
            <a:endParaRPr lang="en-US"/>
          </a:p>
        </p:txBody>
      </p:sp>
      <p:sp>
        <p:nvSpPr>
          <p:cNvPr id="6" name="Rectangle 6"/>
          <p:cNvSpPr>
            <a:spLocks noGrp="1" noChangeArrowheads="1"/>
          </p:cNvSpPr>
          <p:nvPr>
            <p:ph type="sldNum" sz="quarter" idx="11"/>
          </p:nvPr>
        </p:nvSpPr>
        <p:spPr/>
        <p:txBody>
          <a:bodyPr/>
          <a:lstStyle>
            <a:lvl1pPr eaLnBrk="1" hangingPunct="1">
              <a:defRPr>
                <a:latin typeface="Comic Sans MS" charset="0"/>
              </a:defRPr>
            </a:lvl1pPr>
          </a:lstStyle>
          <a:p>
            <a:fld id="{98F27B04-2C3C-8D46-9D88-98761B3EC135}" type="slidenum">
              <a:rPr lang="en-US" altLang="x-none"/>
              <a:pPr/>
              <a:t>‹#›</a:t>
            </a:fld>
            <a:endParaRPr lang="en-US" altLang="x-none"/>
          </a:p>
        </p:txBody>
      </p:sp>
    </p:spTree>
    <p:extLst>
      <p:ext uri="{BB962C8B-B14F-4D97-AF65-F5344CB8AC3E}">
        <p14:creationId xmlns:p14="http://schemas.microsoft.com/office/powerpoint/2010/main" val="11642704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p:txBody>
          <a:bodyPr/>
          <a:lstStyle>
            <a:lvl1pPr eaLnBrk="1" hangingPunct="1">
              <a:defRPr>
                <a:latin typeface="Comic Sans MS" charset="0"/>
              </a:defRPr>
            </a:lvl1pPr>
          </a:lstStyle>
          <a:p>
            <a:pPr>
              <a:defRPr/>
            </a:pPr>
            <a:endParaRPr lang="en-US"/>
          </a:p>
        </p:txBody>
      </p:sp>
      <p:sp>
        <p:nvSpPr>
          <p:cNvPr id="8" name="Rectangle 6"/>
          <p:cNvSpPr>
            <a:spLocks noGrp="1" noChangeArrowheads="1"/>
          </p:cNvSpPr>
          <p:nvPr>
            <p:ph type="sldNum" sz="quarter" idx="11"/>
          </p:nvPr>
        </p:nvSpPr>
        <p:spPr/>
        <p:txBody>
          <a:bodyPr/>
          <a:lstStyle>
            <a:lvl1pPr eaLnBrk="1" hangingPunct="1">
              <a:defRPr>
                <a:latin typeface="Comic Sans MS" charset="0"/>
              </a:defRPr>
            </a:lvl1pPr>
          </a:lstStyle>
          <a:p>
            <a:fld id="{65EDCCF8-0D1C-FD4E-9A49-FAAA7E92248E}" type="slidenum">
              <a:rPr lang="en-US" altLang="x-none"/>
              <a:pPr/>
              <a:t>‹#›</a:t>
            </a:fld>
            <a:endParaRPr lang="en-US" altLang="x-none"/>
          </a:p>
        </p:txBody>
      </p:sp>
    </p:spTree>
    <p:extLst>
      <p:ext uri="{BB962C8B-B14F-4D97-AF65-F5344CB8AC3E}">
        <p14:creationId xmlns:p14="http://schemas.microsoft.com/office/powerpoint/2010/main" val="231843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p:txBody>
          <a:bodyPr/>
          <a:lstStyle>
            <a:lvl1pPr eaLnBrk="1" hangingPunct="1">
              <a:defRPr>
                <a:latin typeface="Comic Sans MS" charset="0"/>
              </a:defRPr>
            </a:lvl1pPr>
          </a:lstStyle>
          <a:p>
            <a:pPr>
              <a:defRPr/>
            </a:pPr>
            <a:endParaRPr lang="en-US"/>
          </a:p>
        </p:txBody>
      </p:sp>
      <p:sp>
        <p:nvSpPr>
          <p:cNvPr id="4" name="Rectangle 6"/>
          <p:cNvSpPr>
            <a:spLocks noGrp="1" noChangeArrowheads="1"/>
          </p:cNvSpPr>
          <p:nvPr>
            <p:ph type="sldNum" sz="quarter" idx="11"/>
          </p:nvPr>
        </p:nvSpPr>
        <p:spPr/>
        <p:txBody>
          <a:bodyPr/>
          <a:lstStyle>
            <a:lvl1pPr eaLnBrk="1" hangingPunct="1">
              <a:defRPr>
                <a:latin typeface="Comic Sans MS" charset="0"/>
              </a:defRPr>
            </a:lvl1pPr>
          </a:lstStyle>
          <a:p>
            <a:fld id="{784FF3CD-1DFB-A144-887C-EB3AB6945755}" type="slidenum">
              <a:rPr lang="en-US" altLang="x-none"/>
              <a:pPr/>
              <a:t>‹#›</a:t>
            </a:fld>
            <a:endParaRPr lang="en-US" altLang="x-none"/>
          </a:p>
        </p:txBody>
      </p:sp>
    </p:spTree>
    <p:extLst>
      <p:ext uri="{BB962C8B-B14F-4D97-AF65-F5344CB8AC3E}">
        <p14:creationId xmlns:p14="http://schemas.microsoft.com/office/powerpoint/2010/main" val="9654522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eaLnBrk="1" hangingPunct="1">
              <a:defRPr>
                <a:latin typeface="Comic Sans MS" charset="0"/>
              </a:defRPr>
            </a:lvl1pPr>
          </a:lstStyle>
          <a:p>
            <a:pPr>
              <a:defRPr/>
            </a:pPr>
            <a:endParaRPr lang="en-US"/>
          </a:p>
        </p:txBody>
      </p:sp>
      <p:sp>
        <p:nvSpPr>
          <p:cNvPr id="3" name="Rectangle 6"/>
          <p:cNvSpPr>
            <a:spLocks noGrp="1" noChangeArrowheads="1"/>
          </p:cNvSpPr>
          <p:nvPr>
            <p:ph type="sldNum" sz="quarter" idx="11"/>
          </p:nvPr>
        </p:nvSpPr>
        <p:spPr/>
        <p:txBody>
          <a:bodyPr/>
          <a:lstStyle>
            <a:lvl1pPr eaLnBrk="1" hangingPunct="1">
              <a:defRPr>
                <a:latin typeface="Comic Sans MS" charset="0"/>
              </a:defRPr>
            </a:lvl1pPr>
          </a:lstStyle>
          <a:p>
            <a:fld id="{2E5A2F8D-51B8-4A45-A428-102A3C307977}" type="slidenum">
              <a:rPr lang="en-US" altLang="x-none"/>
              <a:pPr/>
              <a:t>‹#›</a:t>
            </a:fld>
            <a:endParaRPr lang="en-US" altLang="x-none"/>
          </a:p>
        </p:txBody>
      </p:sp>
    </p:spTree>
    <p:extLst>
      <p:ext uri="{BB962C8B-B14F-4D97-AF65-F5344CB8AC3E}">
        <p14:creationId xmlns:p14="http://schemas.microsoft.com/office/powerpoint/2010/main" val="2116205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0"/>
          <p:cNvSpPr>
            <a:spLocks noGrp="1" noChangeArrowheads="1"/>
          </p:cNvSpPr>
          <p:nvPr>
            <p:ph type="dt" sz="half" idx="10"/>
          </p:nvPr>
        </p:nvSpPr>
        <p:spPr/>
        <p:txBody>
          <a:bodyPr/>
          <a:lstStyle>
            <a:lvl1pPr>
              <a:defRPr/>
            </a:lvl1pPr>
          </a:lstStyle>
          <a:p>
            <a:fld id="{675E07B6-5164-D048-9DFE-FF8AAE835CBC}" type="datetime1">
              <a:rPr lang="en-US" altLang="x-none"/>
              <a:pPr/>
              <a:t>10/17/17</a:t>
            </a:fld>
            <a:endParaRPr lang="en-US" altLang="x-none"/>
          </a:p>
        </p:txBody>
      </p:sp>
      <p:sp>
        <p:nvSpPr>
          <p:cNvPr id="5" name="Rectangle 11"/>
          <p:cNvSpPr>
            <a:spLocks noGrp="1" noChangeArrowheads="1"/>
          </p:cNvSpPr>
          <p:nvPr>
            <p:ph type="ftr" sz="quarter" idx="11"/>
          </p:nvPr>
        </p:nvSpPr>
        <p:spPr/>
        <p:txBody>
          <a:bodyPr/>
          <a:lstStyle>
            <a:lvl1pPr algn="l" fontAlgn="auto">
              <a:spcBef>
                <a:spcPts val="0"/>
              </a:spcBef>
              <a:spcAft>
                <a:spcPts val="0"/>
              </a:spcAft>
              <a:defRPr/>
            </a:lvl1pPr>
          </a:lstStyle>
          <a:p>
            <a:pPr>
              <a:defRPr/>
            </a:pPr>
            <a:r>
              <a:rPr lang="en-US"/>
              <a:t>CS433/533: COmputer Networks</a:t>
            </a:r>
          </a:p>
        </p:txBody>
      </p:sp>
      <p:sp>
        <p:nvSpPr>
          <p:cNvPr id="6" name="Rectangle 12"/>
          <p:cNvSpPr>
            <a:spLocks noGrp="1" noChangeArrowheads="1"/>
          </p:cNvSpPr>
          <p:nvPr>
            <p:ph type="sldNum" sz="quarter" idx="12"/>
          </p:nvPr>
        </p:nvSpPr>
        <p:spPr/>
        <p:txBody>
          <a:bodyPr/>
          <a:lstStyle>
            <a:lvl1pPr>
              <a:defRPr/>
            </a:lvl1pPr>
          </a:lstStyle>
          <a:p>
            <a:fld id="{4233A062-1DAB-6544-B281-8FCB983AFCD2}" type="slidenum">
              <a:rPr lang="en-US" altLang="x-none"/>
              <a:pPr/>
              <a:t>‹#›</a:t>
            </a:fld>
            <a:endParaRPr lang="en-US" altLang="x-none"/>
          </a:p>
        </p:txBody>
      </p:sp>
    </p:spTree>
    <p:extLst>
      <p:ext uri="{BB962C8B-B14F-4D97-AF65-F5344CB8AC3E}">
        <p14:creationId xmlns:p14="http://schemas.microsoft.com/office/powerpoint/2010/main" val="10253657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eaLnBrk="1" hangingPunct="1">
              <a:defRPr>
                <a:latin typeface="Comic Sans MS" charset="0"/>
              </a:defRPr>
            </a:lvl1pPr>
          </a:lstStyle>
          <a:p>
            <a:pPr>
              <a:defRPr/>
            </a:pPr>
            <a:endParaRPr lang="en-US"/>
          </a:p>
        </p:txBody>
      </p:sp>
      <p:sp>
        <p:nvSpPr>
          <p:cNvPr id="6" name="Rectangle 6"/>
          <p:cNvSpPr>
            <a:spLocks noGrp="1" noChangeArrowheads="1"/>
          </p:cNvSpPr>
          <p:nvPr>
            <p:ph type="sldNum" sz="quarter" idx="11"/>
          </p:nvPr>
        </p:nvSpPr>
        <p:spPr/>
        <p:txBody>
          <a:bodyPr/>
          <a:lstStyle>
            <a:lvl1pPr eaLnBrk="1" hangingPunct="1">
              <a:defRPr>
                <a:latin typeface="Comic Sans MS" charset="0"/>
              </a:defRPr>
            </a:lvl1pPr>
          </a:lstStyle>
          <a:p>
            <a:fld id="{EE3E37BE-8B08-134D-BF94-CA7C57233ACE}" type="slidenum">
              <a:rPr lang="en-US" altLang="x-none"/>
              <a:pPr/>
              <a:t>‹#›</a:t>
            </a:fld>
            <a:endParaRPr lang="en-US" altLang="x-none"/>
          </a:p>
        </p:txBody>
      </p:sp>
    </p:spTree>
    <p:extLst>
      <p:ext uri="{BB962C8B-B14F-4D97-AF65-F5344CB8AC3E}">
        <p14:creationId xmlns:p14="http://schemas.microsoft.com/office/powerpoint/2010/main" val="4488870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eaLnBrk="1" hangingPunct="1">
              <a:defRPr>
                <a:latin typeface="Comic Sans MS" charset="0"/>
              </a:defRPr>
            </a:lvl1pPr>
          </a:lstStyle>
          <a:p>
            <a:pPr>
              <a:defRPr/>
            </a:pPr>
            <a:endParaRPr lang="en-US"/>
          </a:p>
        </p:txBody>
      </p:sp>
      <p:sp>
        <p:nvSpPr>
          <p:cNvPr id="6" name="Rectangle 6"/>
          <p:cNvSpPr>
            <a:spLocks noGrp="1" noChangeArrowheads="1"/>
          </p:cNvSpPr>
          <p:nvPr>
            <p:ph type="sldNum" sz="quarter" idx="11"/>
          </p:nvPr>
        </p:nvSpPr>
        <p:spPr/>
        <p:txBody>
          <a:bodyPr/>
          <a:lstStyle>
            <a:lvl1pPr eaLnBrk="1" hangingPunct="1">
              <a:defRPr>
                <a:latin typeface="Comic Sans MS" charset="0"/>
              </a:defRPr>
            </a:lvl1pPr>
          </a:lstStyle>
          <a:p>
            <a:fld id="{246B4F46-2BEB-A448-902D-13AF5B0673EF}" type="slidenum">
              <a:rPr lang="en-US" altLang="x-none"/>
              <a:pPr/>
              <a:t>‹#›</a:t>
            </a:fld>
            <a:endParaRPr lang="en-US" altLang="x-none"/>
          </a:p>
        </p:txBody>
      </p:sp>
    </p:spTree>
    <p:extLst>
      <p:ext uri="{BB962C8B-B14F-4D97-AF65-F5344CB8AC3E}">
        <p14:creationId xmlns:p14="http://schemas.microsoft.com/office/powerpoint/2010/main" val="3352529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eaLnBrk="1" hangingPunct="1">
              <a:defRPr>
                <a:latin typeface="Comic Sans MS" charset="0"/>
              </a:defRPr>
            </a:lvl1pPr>
          </a:lstStyle>
          <a:p>
            <a:pPr>
              <a:defRPr/>
            </a:pPr>
            <a:endParaRPr lang="en-US"/>
          </a:p>
        </p:txBody>
      </p:sp>
      <p:sp>
        <p:nvSpPr>
          <p:cNvPr id="5" name="Rectangle 6"/>
          <p:cNvSpPr>
            <a:spLocks noGrp="1" noChangeArrowheads="1"/>
          </p:cNvSpPr>
          <p:nvPr>
            <p:ph type="sldNum" sz="quarter" idx="11"/>
          </p:nvPr>
        </p:nvSpPr>
        <p:spPr/>
        <p:txBody>
          <a:bodyPr/>
          <a:lstStyle>
            <a:lvl1pPr eaLnBrk="1" hangingPunct="1">
              <a:defRPr>
                <a:latin typeface="Comic Sans MS" charset="0"/>
              </a:defRPr>
            </a:lvl1pPr>
          </a:lstStyle>
          <a:p>
            <a:fld id="{398FB217-28FC-2244-B781-5914D235DACB}" type="slidenum">
              <a:rPr lang="en-US" altLang="x-none"/>
              <a:pPr/>
              <a:t>‹#›</a:t>
            </a:fld>
            <a:endParaRPr lang="en-US" altLang="x-none"/>
          </a:p>
        </p:txBody>
      </p:sp>
    </p:spTree>
    <p:extLst>
      <p:ext uri="{BB962C8B-B14F-4D97-AF65-F5344CB8AC3E}">
        <p14:creationId xmlns:p14="http://schemas.microsoft.com/office/powerpoint/2010/main" val="17460859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2700" y="228600"/>
            <a:ext cx="1943100"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228600"/>
            <a:ext cx="5676900" cy="6019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eaLnBrk="1" hangingPunct="1">
              <a:defRPr>
                <a:latin typeface="Comic Sans MS" charset="0"/>
              </a:defRPr>
            </a:lvl1pPr>
          </a:lstStyle>
          <a:p>
            <a:pPr>
              <a:defRPr/>
            </a:pPr>
            <a:endParaRPr lang="en-US"/>
          </a:p>
        </p:txBody>
      </p:sp>
      <p:sp>
        <p:nvSpPr>
          <p:cNvPr id="5" name="Rectangle 6"/>
          <p:cNvSpPr>
            <a:spLocks noGrp="1" noChangeArrowheads="1"/>
          </p:cNvSpPr>
          <p:nvPr>
            <p:ph type="sldNum" sz="quarter" idx="11"/>
          </p:nvPr>
        </p:nvSpPr>
        <p:spPr/>
        <p:txBody>
          <a:bodyPr/>
          <a:lstStyle>
            <a:lvl1pPr eaLnBrk="1" hangingPunct="1">
              <a:defRPr>
                <a:latin typeface="Comic Sans MS" charset="0"/>
              </a:defRPr>
            </a:lvl1pPr>
          </a:lstStyle>
          <a:p>
            <a:fld id="{9B869575-D1B9-8242-832A-6540614CD3A2}" type="slidenum">
              <a:rPr lang="en-US" altLang="x-none"/>
              <a:pPr/>
              <a:t>‹#›</a:t>
            </a:fld>
            <a:endParaRPr lang="en-US" altLang="x-none"/>
          </a:p>
        </p:txBody>
      </p:sp>
    </p:spTree>
    <p:extLst>
      <p:ext uri="{BB962C8B-B14F-4D97-AF65-F5344CB8AC3E}">
        <p14:creationId xmlns:p14="http://schemas.microsoft.com/office/powerpoint/2010/main" val="11017354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77724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85800" y="4114800"/>
            <a:ext cx="77724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3124200" y="6248400"/>
            <a:ext cx="2895600" cy="457200"/>
          </a:xfrm>
          <a:prstGeom prst="rect">
            <a:avLst/>
          </a:prstGeom>
        </p:spPr>
        <p:txBody>
          <a:bodyPr vert="horz" wrap="square" lIns="91440" tIns="45720" rIns="91440" bIns="45720" numCol="1" anchor="t" anchorCtr="0" compatLnSpc="1">
            <a:prstTxWarp prst="textNoShape">
              <a:avLst/>
            </a:prstTxWarp>
          </a:bodyPr>
          <a:lstStyle>
            <a:lvl1pPr>
              <a:defRPr sz="1800">
                <a:solidFill>
                  <a:srgbClr val="000000"/>
                </a:solidFill>
                <a:ea typeface="ＭＳ Ｐゴシック" charset="0"/>
                <a:cs typeface="Arial" charset="0"/>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fld id="{75CE569B-CBFC-A840-B78C-542B871D7147}" type="slidenum">
              <a:rPr lang="en-US" altLang="x-none"/>
              <a:pPr/>
              <a:t>‹#›</a:t>
            </a:fld>
            <a:endParaRPr lang="en-US" altLang="x-none"/>
          </a:p>
        </p:txBody>
      </p:sp>
    </p:spTree>
    <p:extLst>
      <p:ext uri="{BB962C8B-B14F-4D97-AF65-F5344CB8AC3E}">
        <p14:creationId xmlns:p14="http://schemas.microsoft.com/office/powerpoint/2010/main" val="12639726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6858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685800" y="4114800"/>
            <a:ext cx="77724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p:txBody>
          <a:bodyPr/>
          <a:lstStyle>
            <a:lvl1pPr>
              <a:defRPr/>
            </a:lvl1pPr>
          </a:lstStyle>
          <a:p>
            <a:pPr>
              <a:defRPr/>
            </a:pPr>
            <a:endParaRPr lang="en-US"/>
          </a:p>
        </p:txBody>
      </p:sp>
      <p:sp>
        <p:nvSpPr>
          <p:cNvPr id="7" name="Footer Placeholder 6"/>
          <p:cNvSpPr>
            <a:spLocks noGrp="1"/>
          </p:cNvSpPr>
          <p:nvPr>
            <p:ph type="ftr" sz="quarter" idx="11"/>
          </p:nvPr>
        </p:nvSpPr>
        <p:spPr>
          <a:xfrm>
            <a:off x="3124200" y="6248400"/>
            <a:ext cx="2895600" cy="457200"/>
          </a:xfrm>
          <a:prstGeom prst="rect">
            <a:avLst/>
          </a:prstGeom>
        </p:spPr>
        <p:txBody>
          <a:bodyPr vert="horz" wrap="square" lIns="91440" tIns="45720" rIns="91440" bIns="45720" numCol="1" anchor="t" anchorCtr="0" compatLnSpc="1">
            <a:prstTxWarp prst="textNoShape">
              <a:avLst/>
            </a:prstTxWarp>
          </a:bodyPr>
          <a:lstStyle>
            <a:lvl1pPr>
              <a:defRPr sz="1800">
                <a:solidFill>
                  <a:srgbClr val="000000"/>
                </a:solidFill>
                <a:ea typeface="ＭＳ Ｐゴシック" charset="0"/>
                <a:cs typeface="Arial" charset="0"/>
              </a:defRPr>
            </a:lvl1pPr>
          </a:lstStyle>
          <a:p>
            <a:pPr>
              <a:defRPr/>
            </a:pPr>
            <a:endParaRPr lang="en-US"/>
          </a:p>
        </p:txBody>
      </p:sp>
      <p:sp>
        <p:nvSpPr>
          <p:cNvPr id="8" name="Slide Number Placeholder 7"/>
          <p:cNvSpPr>
            <a:spLocks noGrp="1"/>
          </p:cNvSpPr>
          <p:nvPr>
            <p:ph type="sldNum" sz="quarter" idx="12"/>
          </p:nvPr>
        </p:nvSpPr>
        <p:spPr>
          <a:xfrm>
            <a:off x="6553200" y="6248400"/>
            <a:ext cx="1905000" cy="457200"/>
          </a:xfrm>
        </p:spPr>
        <p:txBody>
          <a:bodyPr/>
          <a:lstStyle>
            <a:lvl1pPr>
              <a:defRPr/>
            </a:lvl1pPr>
          </a:lstStyle>
          <a:p>
            <a:fld id="{CD2212E6-9DC3-B549-8879-81342283E312}" type="slidenum">
              <a:rPr lang="en-US" altLang="x-none"/>
              <a:pPr/>
              <a:t>‹#›</a:t>
            </a:fld>
            <a:endParaRPr lang="en-US" altLang="x-none"/>
          </a:p>
        </p:txBody>
      </p:sp>
    </p:spTree>
    <p:extLst>
      <p:ext uri="{BB962C8B-B14F-4D97-AF65-F5344CB8AC3E}">
        <p14:creationId xmlns:p14="http://schemas.microsoft.com/office/powerpoint/2010/main" val="6797226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9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41763"/>
            <a:ext cx="4038600" cy="218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noChangeArrowheads="1"/>
          </p:cNvSpPr>
          <p:nvPr>
            <p:ph type="ftr" sz="quarter" idx="10"/>
          </p:nvPr>
        </p:nvSpPr>
        <p:spPr>
          <a:xfrm>
            <a:off x="3124200" y="6248400"/>
            <a:ext cx="2895600" cy="457200"/>
          </a:xfrm>
          <a:prstGeom prst="rect">
            <a:avLst/>
          </a:prstGeom>
        </p:spPr>
        <p:txBody>
          <a:bodyPr/>
          <a:lstStyle>
            <a:lvl1pPr>
              <a:defRPr sz="1800">
                <a:solidFill>
                  <a:srgbClr val="000000"/>
                </a:solidFill>
                <a:latin typeface="Arial" charset="0"/>
                <a:ea typeface="+mn-ea"/>
                <a:cs typeface="Arial" charset="0"/>
              </a:defRPr>
            </a:lvl1pPr>
          </a:lstStyle>
          <a:p>
            <a:pPr>
              <a:defRPr/>
            </a:pPr>
            <a:r>
              <a:rPr lang="en-US" altLang="zh-CN"/>
              <a:t>Yale LANS</a:t>
            </a:r>
          </a:p>
        </p:txBody>
      </p:sp>
    </p:spTree>
    <p:extLst>
      <p:ext uri="{BB962C8B-B14F-4D97-AF65-F5344CB8AC3E}">
        <p14:creationId xmlns:p14="http://schemas.microsoft.com/office/powerpoint/2010/main" val="16334299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noChangeArrowheads="1"/>
          </p:cNvSpPr>
          <p:nvPr>
            <p:ph type="ftr" sz="quarter" idx="10"/>
          </p:nvPr>
        </p:nvSpPr>
        <p:spPr>
          <a:xfrm>
            <a:off x="3124200" y="6248400"/>
            <a:ext cx="2895600" cy="457200"/>
          </a:xfrm>
          <a:prstGeom prst="rect">
            <a:avLst/>
          </a:prstGeom>
        </p:spPr>
        <p:txBody>
          <a:bodyPr/>
          <a:lstStyle>
            <a:lvl1pPr>
              <a:defRPr sz="1800">
                <a:solidFill>
                  <a:srgbClr val="000000"/>
                </a:solidFill>
                <a:latin typeface="Arial" charset="0"/>
                <a:ea typeface="+mn-ea"/>
                <a:cs typeface="Arial" charset="0"/>
              </a:defRPr>
            </a:lvl1pPr>
          </a:lstStyle>
          <a:p>
            <a:pPr>
              <a:defRPr/>
            </a:pPr>
            <a:r>
              <a:rPr lang="en-US" altLang="zh-CN"/>
              <a:t>Yale LANS</a:t>
            </a:r>
          </a:p>
        </p:txBody>
      </p:sp>
    </p:spTree>
    <p:extLst>
      <p:ext uri="{BB962C8B-B14F-4D97-AF65-F5344CB8AC3E}">
        <p14:creationId xmlns:p14="http://schemas.microsoft.com/office/powerpoint/2010/main" val="17730545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839200" cy="9906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228600" y="1066800"/>
            <a:ext cx="4381500" cy="5562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762500" y="1066800"/>
            <a:ext cx="4381500" cy="5562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533400" y="6248400"/>
            <a:ext cx="1905000" cy="457200"/>
          </a:xfrm>
        </p:spPr>
        <p:txBody>
          <a:bodyPr/>
          <a:lstStyle>
            <a:lvl1pPr>
              <a:defRPr/>
            </a:lvl1pPr>
          </a:lstStyle>
          <a:p>
            <a:pPr>
              <a:defRPr/>
            </a:pPr>
            <a:endParaRPr lang="en-US"/>
          </a:p>
        </p:txBody>
      </p:sp>
      <p:sp>
        <p:nvSpPr>
          <p:cNvPr id="6" name="Footer Placeholder 5"/>
          <p:cNvSpPr>
            <a:spLocks noGrp="1"/>
          </p:cNvSpPr>
          <p:nvPr>
            <p:ph type="ftr" sz="quarter" idx="11"/>
          </p:nvPr>
        </p:nvSpPr>
        <p:spPr>
          <a:xfrm>
            <a:off x="3429000" y="6248400"/>
            <a:ext cx="2895600" cy="457200"/>
          </a:xfrm>
          <a:prstGeom prst="rect">
            <a:avLst/>
          </a:prstGeom>
        </p:spPr>
        <p:txBody>
          <a:bodyPr vert="horz" wrap="square" lIns="91440" tIns="45720" rIns="91440" bIns="45720" numCol="1" anchor="t" anchorCtr="0" compatLnSpc="1">
            <a:prstTxWarp prst="textNoShape">
              <a:avLst/>
            </a:prstTxWarp>
          </a:bodyPr>
          <a:lstStyle>
            <a:lvl1pPr>
              <a:defRPr sz="1800">
                <a:solidFill>
                  <a:srgbClr val="000000"/>
                </a:solidFill>
                <a:ea typeface="ＭＳ Ｐゴシック" charset="0"/>
                <a:cs typeface="Arial" charset="0"/>
              </a:defRPr>
            </a:lvl1pPr>
          </a:lstStyle>
          <a:p>
            <a:pPr>
              <a:defRPr/>
            </a:pPr>
            <a:endParaRPr lang="en-US"/>
          </a:p>
        </p:txBody>
      </p:sp>
      <p:sp>
        <p:nvSpPr>
          <p:cNvPr id="7" name="Slide Number Placeholder 6"/>
          <p:cNvSpPr>
            <a:spLocks noGrp="1"/>
          </p:cNvSpPr>
          <p:nvPr>
            <p:ph type="sldNum" sz="quarter" idx="12"/>
          </p:nvPr>
        </p:nvSpPr>
        <p:spPr>
          <a:xfrm>
            <a:off x="7162800" y="6324600"/>
            <a:ext cx="1905000" cy="457200"/>
          </a:xfrm>
        </p:spPr>
        <p:txBody>
          <a:bodyPr/>
          <a:lstStyle>
            <a:lvl1pPr>
              <a:defRPr/>
            </a:lvl1pPr>
          </a:lstStyle>
          <a:p>
            <a:fld id="{706246A3-E504-3641-BB94-FAB745FD65CF}" type="slidenum">
              <a:rPr lang="en-US" altLang="x-none"/>
              <a:pPr/>
              <a:t>‹#›</a:t>
            </a:fld>
            <a:endParaRPr lang="en-US" altLang="x-none"/>
          </a:p>
        </p:txBody>
      </p:sp>
    </p:spTree>
    <p:extLst>
      <p:ext uri="{BB962C8B-B14F-4D97-AF65-F5344CB8AC3E}">
        <p14:creationId xmlns:p14="http://schemas.microsoft.com/office/powerpoint/2010/main" val="12451730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p:txBody>
          <a:bodyPr/>
          <a:lstStyle>
            <a:lvl1pPr eaLnBrk="1" hangingPunct="1">
              <a:defRPr>
                <a:latin typeface="Comic Sans MS" charset="0"/>
              </a:defRPr>
            </a:lvl1pPr>
          </a:lstStyle>
          <a:p>
            <a:pPr>
              <a:defRPr/>
            </a:pPr>
            <a:endParaRPr lang="en-US"/>
          </a:p>
        </p:txBody>
      </p:sp>
      <p:sp>
        <p:nvSpPr>
          <p:cNvPr id="5" name="Rectangle 6"/>
          <p:cNvSpPr>
            <a:spLocks noGrp="1" noChangeArrowheads="1"/>
          </p:cNvSpPr>
          <p:nvPr>
            <p:ph type="sldNum" sz="quarter" idx="11"/>
          </p:nvPr>
        </p:nvSpPr>
        <p:spPr/>
        <p:txBody>
          <a:bodyPr/>
          <a:lstStyle>
            <a:lvl1pPr eaLnBrk="1" hangingPunct="1">
              <a:defRPr>
                <a:latin typeface="Comic Sans MS" charset="0"/>
              </a:defRPr>
            </a:lvl1pPr>
          </a:lstStyle>
          <a:p>
            <a:fld id="{B02264EF-B338-B34E-AFD3-A635AC15D99F}" type="slidenum">
              <a:rPr lang="en-US" altLang="x-none"/>
              <a:pPr/>
              <a:t>‹#›</a:t>
            </a:fld>
            <a:endParaRPr lang="en-US" altLang="x-none"/>
          </a:p>
        </p:txBody>
      </p:sp>
    </p:spTree>
    <p:extLst>
      <p:ext uri="{BB962C8B-B14F-4D97-AF65-F5344CB8AC3E}">
        <p14:creationId xmlns:p14="http://schemas.microsoft.com/office/powerpoint/2010/main" val="395479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896" y="4406678"/>
            <a:ext cx="7771132" cy="136272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896" y="2906107"/>
            <a:ext cx="7771132" cy="1500584"/>
          </a:xfrm>
        </p:spPr>
        <p:txBody>
          <a:bodyPr anchor="b"/>
          <a:lstStyle>
            <a:lvl1pPr marL="0" indent="0">
              <a:buNone/>
              <a:defRPr sz="2000"/>
            </a:lvl1pPr>
            <a:lvl2pPr marL="455860" indent="0">
              <a:buNone/>
              <a:defRPr sz="1800"/>
            </a:lvl2pPr>
            <a:lvl3pPr marL="911722" indent="0">
              <a:buNone/>
              <a:defRPr sz="1600"/>
            </a:lvl3pPr>
            <a:lvl4pPr marL="1367583" indent="0">
              <a:buNone/>
              <a:defRPr sz="1400"/>
            </a:lvl4pPr>
            <a:lvl5pPr marL="1823446" indent="0">
              <a:buNone/>
              <a:defRPr sz="1400"/>
            </a:lvl5pPr>
            <a:lvl6pPr marL="2279306" indent="0">
              <a:buNone/>
              <a:defRPr sz="1400"/>
            </a:lvl6pPr>
            <a:lvl7pPr marL="2735167" indent="0">
              <a:buNone/>
              <a:defRPr sz="1400"/>
            </a:lvl7pPr>
            <a:lvl8pPr marL="3191028" indent="0">
              <a:buNone/>
              <a:defRPr sz="1400"/>
            </a:lvl8pPr>
            <a:lvl9pPr marL="3646890" indent="0">
              <a:buNone/>
              <a:defRPr sz="1400"/>
            </a:lvl9pPr>
          </a:lstStyle>
          <a:p>
            <a:pPr lvl="0"/>
            <a:r>
              <a:rPr lang="en-US" smtClean="0"/>
              <a:t>Click to edit Master text styles</a:t>
            </a:r>
          </a:p>
        </p:txBody>
      </p:sp>
      <p:sp>
        <p:nvSpPr>
          <p:cNvPr id="4" name="Rectangle 10"/>
          <p:cNvSpPr>
            <a:spLocks noGrp="1" noChangeArrowheads="1"/>
          </p:cNvSpPr>
          <p:nvPr>
            <p:ph type="dt" sz="half" idx="10"/>
          </p:nvPr>
        </p:nvSpPr>
        <p:spPr/>
        <p:txBody>
          <a:bodyPr/>
          <a:lstStyle>
            <a:lvl1pPr>
              <a:defRPr/>
            </a:lvl1pPr>
          </a:lstStyle>
          <a:p>
            <a:fld id="{5C02D9C6-BD13-3749-9FBA-C4B0B33BB25D}" type="datetime1">
              <a:rPr lang="en-US" altLang="x-none"/>
              <a:pPr/>
              <a:t>10/17/17</a:t>
            </a:fld>
            <a:endParaRPr lang="en-US" altLang="x-none"/>
          </a:p>
        </p:txBody>
      </p:sp>
      <p:sp>
        <p:nvSpPr>
          <p:cNvPr id="5" name="Rectangle 11"/>
          <p:cNvSpPr>
            <a:spLocks noGrp="1" noChangeArrowheads="1"/>
          </p:cNvSpPr>
          <p:nvPr>
            <p:ph type="ftr" sz="quarter" idx="11"/>
          </p:nvPr>
        </p:nvSpPr>
        <p:spPr/>
        <p:txBody>
          <a:bodyPr/>
          <a:lstStyle>
            <a:lvl1pPr algn="l" fontAlgn="auto">
              <a:spcBef>
                <a:spcPts val="0"/>
              </a:spcBef>
              <a:spcAft>
                <a:spcPts val="0"/>
              </a:spcAft>
              <a:defRPr/>
            </a:lvl1pPr>
          </a:lstStyle>
          <a:p>
            <a:pPr>
              <a:defRPr/>
            </a:pPr>
            <a:r>
              <a:rPr lang="en-US"/>
              <a:t>CS433/533: COmputer Networks</a:t>
            </a:r>
          </a:p>
        </p:txBody>
      </p:sp>
      <p:sp>
        <p:nvSpPr>
          <p:cNvPr id="6" name="Rectangle 12"/>
          <p:cNvSpPr>
            <a:spLocks noGrp="1" noChangeArrowheads="1"/>
          </p:cNvSpPr>
          <p:nvPr>
            <p:ph type="sldNum" sz="quarter" idx="12"/>
          </p:nvPr>
        </p:nvSpPr>
        <p:spPr/>
        <p:txBody>
          <a:bodyPr/>
          <a:lstStyle>
            <a:lvl1pPr>
              <a:defRPr/>
            </a:lvl1pPr>
          </a:lstStyle>
          <a:p>
            <a:fld id="{15DFBD51-7707-A14D-8E45-40C7AB00D711}" type="slidenum">
              <a:rPr lang="en-US" altLang="x-none"/>
              <a:pPr/>
              <a:t>‹#›</a:t>
            </a:fld>
            <a:endParaRPr lang="en-US" altLang="x-none"/>
          </a:p>
        </p:txBody>
      </p:sp>
    </p:spTree>
    <p:extLst>
      <p:ext uri="{BB962C8B-B14F-4D97-AF65-F5344CB8AC3E}">
        <p14:creationId xmlns:p14="http://schemas.microsoft.com/office/powerpoint/2010/main" val="19132422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eaLnBrk="1" hangingPunct="1">
              <a:defRPr>
                <a:latin typeface="Comic Sans MS" charset="0"/>
              </a:defRPr>
            </a:lvl1pPr>
          </a:lstStyle>
          <a:p>
            <a:pPr>
              <a:defRPr/>
            </a:pPr>
            <a:endParaRPr lang="en-US"/>
          </a:p>
        </p:txBody>
      </p:sp>
      <p:sp>
        <p:nvSpPr>
          <p:cNvPr id="5" name="Rectangle 6"/>
          <p:cNvSpPr>
            <a:spLocks noGrp="1" noChangeArrowheads="1"/>
          </p:cNvSpPr>
          <p:nvPr>
            <p:ph type="sldNum" sz="quarter" idx="11"/>
          </p:nvPr>
        </p:nvSpPr>
        <p:spPr/>
        <p:txBody>
          <a:bodyPr/>
          <a:lstStyle>
            <a:lvl1pPr eaLnBrk="1" hangingPunct="1">
              <a:defRPr>
                <a:latin typeface="Comic Sans MS" charset="0"/>
              </a:defRPr>
            </a:lvl1pPr>
          </a:lstStyle>
          <a:p>
            <a:fld id="{B8AA23A2-5167-9F48-9C61-9B9589D68513}" type="slidenum">
              <a:rPr lang="en-US" altLang="x-none"/>
              <a:pPr/>
              <a:t>‹#›</a:t>
            </a:fld>
            <a:endParaRPr lang="en-US" altLang="x-none"/>
          </a:p>
        </p:txBody>
      </p:sp>
    </p:spTree>
    <p:extLst>
      <p:ext uri="{BB962C8B-B14F-4D97-AF65-F5344CB8AC3E}">
        <p14:creationId xmlns:p14="http://schemas.microsoft.com/office/powerpoint/2010/main" val="3604723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p:txBody>
          <a:bodyPr/>
          <a:lstStyle>
            <a:lvl1pPr eaLnBrk="1" hangingPunct="1">
              <a:defRPr>
                <a:latin typeface="Comic Sans MS" charset="0"/>
              </a:defRPr>
            </a:lvl1pPr>
          </a:lstStyle>
          <a:p>
            <a:pPr>
              <a:defRPr/>
            </a:pPr>
            <a:endParaRPr lang="en-US"/>
          </a:p>
        </p:txBody>
      </p:sp>
      <p:sp>
        <p:nvSpPr>
          <p:cNvPr id="5" name="Rectangle 6"/>
          <p:cNvSpPr>
            <a:spLocks noGrp="1" noChangeArrowheads="1"/>
          </p:cNvSpPr>
          <p:nvPr>
            <p:ph type="sldNum" sz="quarter" idx="11"/>
          </p:nvPr>
        </p:nvSpPr>
        <p:spPr/>
        <p:txBody>
          <a:bodyPr/>
          <a:lstStyle>
            <a:lvl1pPr eaLnBrk="1" hangingPunct="1">
              <a:defRPr>
                <a:latin typeface="Comic Sans MS" charset="0"/>
              </a:defRPr>
            </a:lvl1pPr>
          </a:lstStyle>
          <a:p>
            <a:fld id="{0882520B-5508-1648-84CB-F87845B06DFF}" type="slidenum">
              <a:rPr lang="en-US" altLang="x-none"/>
              <a:pPr/>
              <a:t>‹#›</a:t>
            </a:fld>
            <a:endParaRPr lang="en-US" altLang="x-none"/>
          </a:p>
        </p:txBody>
      </p:sp>
    </p:spTree>
    <p:extLst>
      <p:ext uri="{BB962C8B-B14F-4D97-AF65-F5344CB8AC3E}">
        <p14:creationId xmlns:p14="http://schemas.microsoft.com/office/powerpoint/2010/main" val="4077544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49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lvl1pPr eaLnBrk="1" hangingPunct="1">
              <a:defRPr>
                <a:latin typeface="Comic Sans MS" charset="0"/>
              </a:defRPr>
            </a:lvl1pPr>
          </a:lstStyle>
          <a:p>
            <a:pPr>
              <a:defRPr/>
            </a:pPr>
            <a:endParaRPr lang="en-US"/>
          </a:p>
        </p:txBody>
      </p:sp>
      <p:sp>
        <p:nvSpPr>
          <p:cNvPr id="6" name="Rectangle 6"/>
          <p:cNvSpPr>
            <a:spLocks noGrp="1" noChangeArrowheads="1"/>
          </p:cNvSpPr>
          <p:nvPr>
            <p:ph type="sldNum" sz="quarter" idx="11"/>
          </p:nvPr>
        </p:nvSpPr>
        <p:spPr/>
        <p:txBody>
          <a:bodyPr/>
          <a:lstStyle>
            <a:lvl1pPr eaLnBrk="1" hangingPunct="1">
              <a:defRPr>
                <a:latin typeface="Comic Sans MS" charset="0"/>
              </a:defRPr>
            </a:lvl1pPr>
          </a:lstStyle>
          <a:p>
            <a:fld id="{875825D9-59E6-E143-9C0F-67313CA91D8A}" type="slidenum">
              <a:rPr lang="en-US" altLang="x-none"/>
              <a:pPr/>
              <a:t>‹#›</a:t>
            </a:fld>
            <a:endParaRPr lang="en-US" altLang="x-none"/>
          </a:p>
        </p:txBody>
      </p:sp>
    </p:spTree>
    <p:extLst>
      <p:ext uri="{BB962C8B-B14F-4D97-AF65-F5344CB8AC3E}">
        <p14:creationId xmlns:p14="http://schemas.microsoft.com/office/powerpoint/2010/main" val="5079336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p:txBody>
          <a:bodyPr/>
          <a:lstStyle>
            <a:lvl1pPr eaLnBrk="1" hangingPunct="1">
              <a:defRPr>
                <a:latin typeface="Comic Sans MS" charset="0"/>
              </a:defRPr>
            </a:lvl1pPr>
          </a:lstStyle>
          <a:p>
            <a:pPr>
              <a:defRPr/>
            </a:pPr>
            <a:endParaRPr lang="en-US"/>
          </a:p>
        </p:txBody>
      </p:sp>
      <p:sp>
        <p:nvSpPr>
          <p:cNvPr id="8" name="Rectangle 6"/>
          <p:cNvSpPr>
            <a:spLocks noGrp="1" noChangeArrowheads="1"/>
          </p:cNvSpPr>
          <p:nvPr>
            <p:ph type="sldNum" sz="quarter" idx="11"/>
          </p:nvPr>
        </p:nvSpPr>
        <p:spPr/>
        <p:txBody>
          <a:bodyPr/>
          <a:lstStyle>
            <a:lvl1pPr eaLnBrk="1" hangingPunct="1">
              <a:defRPr>
                <a:latin typeface="Comic Sans MS" charset="0"/>
              </a:defRPr>
            </a:lvl1pPr>
          </a:lstStyle>
          <a:p>
            <a:fld id="{2CA0234D-4097-7145-BC48-C4DBD432BE37}" type="slidenum">
              <a:rPr lang="en-US" altLang="x-none"/>
              <a:pPr/>
              <a:t>‹#›</a:t>
            </a:fld>
            <a:endParaRPr lang="en-US" altLang="x-none"/>
          </a:p>
        </p:txBody>
      </p:sp>
    </p:spTree>
    <p:extLst>
      <p:ext uri="{BB962C8B-B14F-4D97-AF65-F5344CB8AC3E}">
        <p14:creationId xmlns:p14="http://schemas.microsoft.com/office/powerpoint/2010/main" val="5932578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p:txBody>
          <a:bodyPr/>
          <a:lstStyle>
            <a:lvl1pPr eaLnBrk="1" hangingPunct="1">
              <a:defRPr>
                <a:latin typeface="Comic Sans MS" charset="0"/>
              </a:defRPr>
            </a:lvl1pPr>
          </a:lstStyle>
          <a:p>
            <a:pPr>
              <a:defRPr/>
            </a:pPr>
            <a:endParaRPr lang="en-US"/>
          </a:p>
        </p:txBody>
      </p:sp>
      <p:sp>
        <p:nvSpPr>
          <p:cNvPr id="4" name="Rectangle 6"/>
          <p:cNvSpPr>
            <a:spLocks noGrp="1" noChangeArrowheads="1"/>
          </p:cNvSpPr>
          <p:nvPr>
            <p:ph type="sldNum" sz="quarter" idx="11"/>
          </p:nvPr>
        </p:nvSpPr>
        <p:spPr/>
        <p:txBody>
          <a:bodyPr/>
          <a:lstStyle>
            <a:lvl1pPr eaLnBrk="1" hangingPunct="1">
              <a:defRPr>
                <a:latin typeface="Comic Sans MS" charset="0"/>
              </a:defRPr>
            </a:lvl1pPr>
          </a:lstStyle>
          <a:p>
            <a:fld id="{F2B4FC0D-AD59-E54D-BA3C-2D5E46211E3B}" type="slidenum">
              <a:rPr lang="en-US" altLang="x-none"/>
              <a:pPr/>
              <a:t>‹#›</a:t>
            </a:fld>
            <a:endParaRPr lang="en-US" altLang="x-none"/>
          </a:p>
        </p:txBody>
      </p:sp>
    </p:spTree>
    <p:extLst>
      <p:ext uri="{BB962C8B-B14F-4D97-AF65-F5344CB8AC3E}">
        <p14:creationId xmlns:p14="http://schemas.microsoft.com/office/powerpoint/2010/main" val="1186665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eaLnBrk="1" hangingPunct="1">
              <a:defRPr>
                <a:latin typeface="Comic Sans MS" charset="0"/>
              </a:defRPr>
            </a:lvl1pPr>
          </a:lstStyle>
          <a:p>
            <a:pPr>
              <a:defRPr/>
            </a:pPr>
            <a:endParaRPr lang="en-US"/>
          </a:p>
        </p:txBody>
      </p:sp>
      <p:sp>
        <p:nvSpPr>
          <p:cNvPr id="3" name="Rectangle 6"/>
          <p:cNvSpPr>
            <a:spLocks noGrp="1" noChangeArrowheads="1"/>
          </p:cNvSpPr>
          <p:nvPr>
            <p:ph type="sldNum" sz="quarter" idx="11"/>
          </p:nvPr>
        </p:nvSpPr>
        <p:spPr/>
        <p:txBody>
          <a:bodyPr/>
          <a:lstStyle>
            <a:lvl1pPr eaLnBrk="1" hangingPunct="1">
              <a:defRPr>
                <a:latin typeface="Comic Sans MS" charset="0"/>
              </a:defRPr>
            </a:lvl1pPr>
          </a:lstStyle>
          <a:p>
            <a:fld id="{E7D92F4B-A327-724E-BD5B-A528A870F54F}" type="slidenum">
              <a:rPr lang="en-US" altLang="x-none"/>
              <a:pPr/>
              <a:t>‹#›</a:t>
            </a:fld>
            <a:endParaRPr lang="en-US" altLang="x-none"/>
          </a:p>
        </p:txBody>
      </p:sp>
    </p:spTree>
    <p:extLst>
      <p:ext uri="{BB962C8B-B14F-4D97-AF65-F5344CB8AC3E}">
        <p14:creationId xmlns:p14="http://schemas.microsoft.com/office/powerpoint/2010/main" val="156404950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eaLnBrk="1" hangingPunct="1">
              <a:defRPr>
                <a:latin typeface="Comic Sans MS" charset="0"/>
              </a:defRPr>
            </a:lvl1pPr>
          </a:lstStyle>
          <a:p>
            <a:pPr>
              <a:defRPr/>
            </a:pPr>
            <a:endParaRPr lang="en-US"/>
          </a:p>
        </p:txBody>
      </p:sp>
      <p:sp>
        <p:nvSpPr>
          <p:cNvPr id="6" name="Rectangle 6"/>
          <p:cNvSpPr>
            <a:spLocks noGrp="1" noChangeArrowheads="1"/>
          </p:cNvSpPr>
          <p:nvPr>
            <p:ph type="sldNum" sz="quarter" idx="11"/>
          </p:nvPr>
        </p:nvSpPr>
        <p:spPr/>
        <p:txBody>
          <a:bodyPr/>
          <a:lstStyle>
            <a:lvl1pPr eaLnBrk="1" hangingPunct="1">
              <a:defRPr>
                <a:latin typeface="Comic Sans MS" charset="0"/>
              </a:defRPr>
            </a:lvl1pPr>
          </a:lstStyle>
          <a:p>
            <a:fld id="{F26B533C-4510-9E49-BE34-88359C8E77F1}" type="slidenum">
              <a:rPr lang="en-US" altLang="x-none"/>
              <a:pPr/>
              <a:t>‹#›</a:t>
            </a:fld>
            <a:endParaRPr lang="en-US" altLang="x-none"/>
          </a:p>
        </p:txBody>
      </p:sp>
    </p:spTree>
    <p:extLst>
      <p:ext uri="{BB962C8B-B14F-4D97-AF65-F5344CB8AC3E}">
        <p14:creationId xmlns:p14="http://schemas.microsoft.com/office/powerpoint/2010/main" val="17801744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eaLnBrk="1" hangingPunct="1">
              <a:defRPr>
                <a:latin typeface="Comic Sans MS" charset="0"/>
              </a:defRPr>
            </a:lvl1pPr>
          </a:lstStyle>
          <a:p>
            <a:pPr>
              <a:defRPr/>
            </a:pPr>
            <a:endParaRPr lang="en-US"/>
          </a:p>
        </p:txBody>
      </p:sp>
      <p:sp>
        <p:nvSpPr>
          <p:cNvPr id="6" name="Rectangle 6"/>
          <p:cNvSpPr>
            <a:spLocks noGrp="1" noChangeArrowheads="1"/>
          </p:cNvSpPr>
          <p:nvPr>
            <p:ph type="sldNum" sz="quarter" idx="11"/>
          </p:nvPr>
        </p:nvSpPr>
        <p:spPr/>
        <p:txBody>
          <a:bodyPr/>
          <a:lstStyle>
            <a:lvl1pPr eaLnBrk="1" hangingPunct="1">
              <a:defRPr>
                <a:latin typeface="Comic Sans MS" charset="0"/>
              </a:defRPr>
            </a:lvl1pPr>
          </a:lstStyle>
          <a:p>
            <a:fld id="{8955D644-0AD2-E947-BF96-90EF12A14AD2}" type="slidenum">
              <a:rPr lang="en-US" altLang="x-none"/>
              <a:pPr/>
              <a:t>‹#›</a:t>
            </a:fld>
            <a:endParaRPr lang="en-US" altLang="x-none"/>
          </a:p>
        </p:txBody>
      </p:sp>
    </p:spTree>
    <p:extLst>
      <p:ext uri="{BB962C8B-B14F-4D97-AF65-F5344CB8AC3E}">
        <p14:creationId xmlns:p14="http://schemas.microsoft.com/office/powerpoint/2010/main" val="6497775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eaLnBrk="1" hangingPunct="1">
              <a:defRPr>
                <a:latin typeface="Comic Sans MS" charset="0"/>
              </a:defRPr>
            </a:lvl1pPr>
          </a:lstStyle>
          <a:p>
            <a:pPr>
              <a:defRPr/>
            </a:pPr>
            <a:endParaRPr lang="en-US"/>
          </a:p>
        </p:txBody>
      </p:sp>
      <p:sp>
        <p:nvSpPr>
          <p:cNvPr id="5" name="Rectangle 6"/>
          <p:cNvSpPr>
            <a:spLocks noGrp="1" noChangeArrowheads="1"/>
          </p:cNvSpPr>
          <p:nvPr>
            <p:ph type="sldNum" sz="quarter" idx="11"/>
          </p:nvPr>
        </p:nvSpPr>
        <p:spPr/>
        <p:txBody>
          <a:bodyPr/>
          <a:lstStyle>
            <a:lvl1pPr eaLnBrk="1" hangingPunct="1">
              <a:defRPr>
                <a:latin typeface="Comic Sans MS" charset="0"/>
              </a:defRPr>
            </a:lvl1pPr>
          </a:lstStyle>
          <a:p>
            <a:fld id="{A65D6156-C6AB-7745-A5B4-BAF4346385AC}" type="slidenum">
              <a:rPr lang="en-US" altLang="x-none"/>
              <a:pPr/>
              <a:t>‹#›</a:t>
            </a:fld>
            <a:endParaRPr lang="en-US" altLang="x-none"/>
          </a:p>
        </p:txBody>
      </p:sp>
    </p:spTree>
    <p:extLst>
      <p:ext uri="{BB962C8B-B14F-4D97-AF65-F5344CB8AC3E}">
        <p14:creationId xmlns:p14="http://schemas.microsoft.com/office/powerpoint/2010/main" val="8566353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2700" y="228600"/>
            <a:ext cx="1943100"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228600"/>
            <a:ext cx="5676900" cy="6019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eaLnBrk="1" hangingPunct="1">
              <a:defRPr>
                <a:latin typeface="Comic Sans MS" charset="0"/>
              </a:defRPr>
            </a:lvl1pPr>
          </a:lstStyle>
          <a:p>
            <a:pPr>
              <a:defRPr/>
            </a:pPr>
            <a:endParaRPr lang="en-US"/>
          </a:p>
        </p:txBody>
      </p:sp>
      <p:sp>
        <p:nvSpPr>
          <p:cNvPr id="5" name="Rectangle 6"/>
          <p:cNvSpPr>
            <a:spLocks noGrp="1" noChangeArrowheads="1"/>
          </p:cNvSpPr>
          <p:nvPr>
            <p:ph type="sldNum" sz="quarter" idx="11"/>
          </p:nvPr>
        </p:nvSpPr>
        <p:spPr/>
        <p:txBody>
          <a:bodyPr/>
          <a:lstStyle>
            <a:lvl1pPr eaLnBrk="1" hangingPunct="1">
              <a:defRPr>
                <a:latin typeface="Comic Sans MS" charset="0"/>
              </a:defRPr>
            </a:lvl1pPr>
          </a:lstStyle>
          <a:p>
            <a:fld id="{3C8736FE-40C5-0542-863E-9EDAB98EAF50}" type="slidenum">
              <a:rPr lang="en-US" altLang="x-none"/>
              <a:pPr/>
              <a:t>‹#›</a:t>
            </a:fld>
            <a:endParaRPr lang="en-US" altLang="x-none"/>
          </a:p>
        </p:txBody>
      </p:sp>
    </p:spTree>
    <p:extLst>
      <p:ext uri="{BB962C8B-B14F-4D97-AF65-F5344CB8AC3E}">
        <p14:creationId xmlns:p14="http://schemas.microsoft.com/office/powerpoint/2010/main" val="739605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2674" y="1600415"/>
            <a:ext cx="3809472" cy="464753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494334" y="1600415"/>
            <a:ext cx="3811057" cy="464753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0"/>
          <p:cNvSpPr>
            <a:spLocks noGrp="1" noChangeArrowheads="1"/>
          </p:cNvSpPr>
          <p:nvPr>
            <p:ph type="dt" sz="half" idx="10"/>
          </p:nvPr>
        </p:nvSpPr>
        <p:spPr/>
        <p:txBody>
          <a:bodyPr/>
          <a:lstStyle>
            <a:lvl1pPr>
              <a:defRPr/>
            </a:lvl1pPr>
          </a:lstStyle>
          <a:p>
            <a:fld id="{15DE2956-9A38-E849-A45B-FD8045C55C76}" type="datetime1">
              <a:rPr lang="en-US" altLang="x-none"/>
              <a:pPr/>
              <a:t>10/17/17</a:t>
            </a:fld>
            <a:endParaRPr lang="en-US" altLang="x-none"/>
          </a:p>
        </p:txBody>
      </p:sp>
      <p:sp>
        <p:nvSpPr>
          <p:cNvPr id="6" name="Rectangle 11"/>
          <p:cNvSpPr>
            <a:spLocks noGrp="1" noChangeArrowheads="1"/>
          </p:cNvSpPr>
          <p:nvPr>
            <p:ph type="ftr" sz="quarter" idx="11"/>
          </p:nvPr>
        </p:nvSpPr>
        <p:spPr/>
        <p:txBody>
          <a:bodyPr/>
          <a:lstStyle>
            <a:lvl1pPr algn="l" fontAlgn="auto">
              <a:spcBef>
                <a:spcPts val="0"/>
              </a:spcBef>
              <a:spcAft>
                <a:spcPts val="0"/>
              </a:spcAft>
              <a:defRPr/>
            </a:lvl1pPr>
          </a:lstStyle>
          <a:p>
            <a:pPr>
              <a:defRPr/>
            </a:pPr>
            <a:r>
              <a:rPr lang="en-US"/>
              <a:t>CS433/533: COmputer Networks</a:t>
            </a:r>
          </a:p>
        </p:txBody>
      </p:sp>
      <p:sp>
        <p:nvSpPr>
          <p:cNvPr id="7" name="Rectangle 12"/>
          <p:cNvSpPr>
            <a:spLocks noGrp="1" noChangeArrowheads="1"/>
          </p:cNvSpPr>
          <p:nvPr>
            <p:ph type="sldNum" sz="quarter" idx="12"/>
          </p:nvPr>
        </p:nvSpPr>
        <p:spPr/>
        <p:txBody>
          <a:bodyPr/>
          <a:lstStyle>
            <a:lvl1pPr>
              <a:defRPr/>
            </a:lvl1pPr>
          </a:lstStyle>
          <a:p>
            <a:fld id="{948FC1C5-9278-B343-903F-967F183C1B5A}" type="slidenum">
              <a:rPr lang="en-US" altLang="x-none"/>
              <a:pPr/>
              <a:t>‹#›</a:t>
            </a:fld>
            <a:endParaRPr lang="en-US" altLang="x-none"/>
          </a:p>
        </p:txBody>
      </p:sp>
    </p:spTree>
    <p:extLst>
      <p:ext uri="{BB962C8B-B14F-4D97-AF65-F5344CB8AC3E}">
        <p14:creationId xmlns:p14="http://schemas.microsoft.com/office/powerpoint/2010/main" val="15901181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77724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85800" y="4114800"/>
            <a:ext cx="77724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3124200" y="6248400"/>
            <a:ext cx="2895600" cy="457200"/>
          </a:xfrm>
          <a:prstGeom prst="rect">
            <a:avLst/>
          </a:prstGeom>
        </p:spPr>
        <p:txBody>
          <a:bodyPr vert="horz" wrap="square" lIns="91440" tIns="45720" rIns="91440" bIns="45720" numCol="1" anchor="t" anchorCtr="0" compatLnSpc="1">
            <a:prstTxWarp prst="textNoShape">
              <a:avLst/>
            </a:prstTxWarp>
          </a:bodyPr>
          <a:lstStyle>
            <a:lvl1pPr>
              <a:defRPr sz="1800">
                <a:solidFill>
                  <a:srgbClr val="000000"/>
                </a:solidFill>
                <a:ea typeface="ＭＳ Ｐゴシック" charset="0"/>
                <a:cs typeface="Arial" charset="0"/>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fld id="{88A5A2FF-FEF7-8A44-922B-B792467A878A}" type="slidenum">
              <a:rPr lang="en-US" altLang="x-none"/>
              <a:pPr/>
              <a:t>‹#›</a:t>
            </a:fld>
            <a:endParaRPr lang="en-US" altLang="x-none"/>
          </a:p>
        </p:txBody>
      </p:sp>
    </p:spTree>
    <p:extLst>
      <p:ext uri="{BB962C8B-B14F-4D97-AF65-F5344CB8AC3E}">
        <p14:creationId xmlns:p14="http://schemas.microsoft.com/office/powerpoint/2010/main" val="9061382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6858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685800" y="4114800"/>
            <a:ext cx="77724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p:txBody>
          <a:bodyPr/>
          <a:lstStyle>
            <a:lvl1pPr>
              <a:defRPr/>
            </a:lvl1pPr>
          </a:lstStyle>
          <a:p>
            <a:pPr>
              <a:defRPr/>
            </a:pPr>
            <a:endParaRPr lang="en-US"/>
          </a:p>
        </p:txBody>
      </p:sp>
      <p:sp>
        <p:nvSpPr>
          <p:cNvPr id="7" name="Footer Placeholder 6"/>
          <p:cNvSpPr>
            <a:spLocks noGrp="1"/>
          </p:cNvSpPr>
          <p:nvPr>
            <p:ph type="ftr" sz="quarter" idx="11"/>
          </p:nvPr>
        </p:nvSpPr>
        <p:spPr>
          <a:xfrm>
            <a:off x="3124200" y="6248400"/>
            <a:ext cx="2895600" cy="457200"/>
          </a:xfrm>
          <a:prstGeom prst="rect">
            <a:avLst/>
          </a:prstGeom>
        </p:spPr>
        <p:txBody>
          <a:bodyPr vert="horz" wrap="square" lIns="91440" tIns="45720" rIns="91440" bIns="45720" numCol="1" anchor="t" anchorCtr="0" compatLnSpc="1">
            <a:prstTxWarp prst="textNoShape">
              <a:avLst/>
            </a:prstTxWarp>
          </a:bodyPr>
          <a:lstStyle>
            <a:lvl1pPr>
              <a:defRPr sz="1800">
                <a:solidFill>
                  <a:srgbClr val="000000"/>
                </a:solidFill>
                <a:ea typeface="ＭＳ Ｐゴシック" charset="0"/>
                <a:cs typeface="Arial" charset="0"/>
              </a:defRPr>
            </a:lvl1pPr>
          </a:lstStyle>
          <a:p>
            <a:pPr>
              <a:defRPr/>
            </a:pPr>
            <a:endParaRPr lang="en-US"/>
          </a:p>
        </p:txBody>
      </p:sp>
      <p:sp>
        <p:nvSpPr>
          <p:cNvPr id="8" name="Slide Number Placeholder 7"/>
          <p:cNvSpPr>
            <a:spLocks noGrp="1"/>
          </p:cNvSpPr>
          <p:nvPr>
            <p:ph type="sldNum" sz="quarter" idx="12"/>
          </p:nvPr>
        </p:nvSpPr>
        <p:spPr>
          <a:xfrm>
            <a:off x="6553200" y="6248400"/>
            <a:ext cx="1905000" cy="457200"/>
          </a:xfrm>
        </p:spPr>
        <p:txBody>
          <a:bodyPr/>
          <a:lstStyle>
            <a:lvl1pPr>
              <a:defRPr/>
            </a:lvl1pPr>
          </a:lstStyle>
          <a:p>
            <a:fld id="{31089471-7B44-DB4D-BCFB-8DABFA20CDF3}" type="slidenum">
              <a:rPr lang="en-US" altLang="x-none"/>
              <a:pPr/>
              <a:t>‹#›</a:t>
            </a:fld>
            <a:endParaRPr lang="en-US" altLang="x-none"/>
          </a:p>
        </p:txBody>
      </p:sp>
    </p:spTree>
    <p:extLst>
      <p:ext uri="{BB962C8B-B14F-4D97-AF65-F5344CB8AC3E}">
        <p14:creationId xmlns:p14="http://schemas.microsoft.com/office/powerpoint/2010/main" val="16593462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9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41763"/>
            <a:ext cx="4038600" cy="218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noChangeArrowheads="1"/>
          </p:cNvSpPr>
          <p:nvPr>
            <p:ph type="ftr" sz="quarter" idx="10"/>
          </p:nvPr>
        </p:nvSpPr>
        <p:spPr>
          <a:xfrm>
            <a:off x="3124200" y="6248400"/>
            <a:ext cx="2895600" cy="457200"/>
          </a:xfrm>
          <a:prstGeom prst="rect">
            <a:avLst/>
          </a:prstGeom>
        </p:spPr>
        <p:txBody>
          <a:bodyPr/>
          <a:lstStyle>
            <a:lvl1pPr>
              <a:defRPr sz="1800">
                <a:solidFill>
                  <a:srgbClr val="000000"/>
                </a:solidFill>
                <a:latin typeface="Arial" charset="0"/>
                <a:ea typeface="+mn-ea"/>
                <a:cs typeface="Arial" charset="0"/>
              </a:defRPr>
            </a:lvl1pPr>
          </a:lstStyle>
          <a:p>
            <a:pPr>
              <a:defRPr/>
            </a:pPr>
            <a:r>
              <a:rPr lang="en-US" altLang="zh-CN"/>
              <a:t>Yale LANS</a:t>
            </a:r>
          </a:p>
        </p:txBody>
      </p:sp>
    </p:spTree>
    <p:extLst>
      <p:ext uri="{BB962C8B-B14F-4D97-AF65-F5344CB8AC3E}">
        <p14:creationId xmlns:p14="http://schemas.microsoft.com/office/powerpoint/2010/main" val="140904430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noChangeArrowheads="1"/>
          </p:cNvSpPr>
          <p:nvPr>
            <p:ph type="ftr" sz="quarter" idx="10"/>
          </p:nvPr>
        </p:nvSpPr>
        <p:spPr>
          <a:xfrm>
            <a:off x="3124200" y="6248400"/>
            <a:ext cx="2895600" cy="457200"/>
          </a:xfrm>
          <a:prstGeom prst="rect">
            <a:avLst/>
          </a:prstGeom>
        </p:spPr>
        <p:txBody>
          <a:bodyPr/>
          <a:lstStyle>
            <a:lvl1pPr>
              <a:defRPr sz="1800">
                <a:solidFill>
                  <a:srgbClr val="000000"/>
                </a:solidFill>
                <a:latin typeface="Arial" charset="0"/>
                <a:ea typeface="+mn-ea"/>
                <a:cs typeface="Arial" charset="0"/>
              </a:defRPr>
            </a:lvl1pPr>
          </a:lstStyle>
          <a:p>
            <a:pPr>
              <a:defRPr/>
            </a:pPr>
            <a:r>
              <a:rPr lang="en-US" altLang="zh-CN"/>
              <a:t>Yale LANS</a:t>
            </a:r>
          </a:p>
        </p:txBody>
      </p:sp>
    </p:spTree>
    <p:extLst>
      <p:ext uri="{BB962C8B-B14F-4D97-AF65-F5344CB8AC3E}">
        <p14:creationId xmlns:p14="http://schemas.microsoft.com/office/powerpoint/2010/main" val="150537463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839200" cy="9906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228600" y="1066800"/>
            <a:ext cx="4381500" cy="5562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762500" y="1066800"/>
            <a:ext cx="4381500" cy="5562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533400" y="6248400"/>
            <a:ext cx="1905000" cy="457200"/>
          </a:xfrm>
        </p:spPr>
        <p:txBody>
          <a:bodyPr/>
          <a:lstStyle>
            <a:lvl1pPr>
              <a:defRPr/>
            </a:lvl1pPr>
          </a:lstStyle>
          <a:p>
            <a:pPr>
              <a:defRPr/>
            </a:pPr>
            <a:endParaRPr lang="en-US"/>
          </a:p>
        </p:txBody>
      </p:sp>
      <p:sp>
        <p:nvSpPr>
          <p:cNvPr id="6" name="Footer Placeholder 5"/>
          <p:cNvSpPr>
            <a:spLocks noGrp="1"/>
          </p:cNvSpPr>
          <p:nvPr>
            <p:ph type="ftr" sz="quarter" idx="11"/>
          </p:nvPr>
        </p:nvSpPr>
        <p:spPr>
          <a:xfrm>
            <a:off x="3429000" y="6248400"/>
            <a:ext cx="2895600" cy="457200"/>
          </a:xfrm>
          <a:prstGeom prst="rect">
            <a:avLst/>
          </a:prstGeom>
        </p:spPr>
        <p:txBody>
          <a:bodyPr vert="horz" wrap="square" lIns="91440" tIns="45720" rIns="91440" bIns="45720" numCol="1" anchor="t" anchorCtr="0" compatLnSpc="1">
            <a:prstTxWarp prst="textNoShape">
              <a:avLst/>
            </a:prstTxWarp>
          </a:bodyPr>
          <a:lstStyle>
            <a:lvl1pPr>
              <a:defRPr sz="1800">
                <a:solidFill>
                  <a:srgbClr val="000000"/>
                </a:solidFill>
                <a:ea typeface="ＭＳ Ｐゴシック" charset="0"/>
                <a:cs typeface="Arial" charset="0"/>
              </a:defRPr>
            </a:lvl1pPr>
          </a:lstStyle>
          <a:p>
            <a:pPr>
              <a:defRPr/>
            </a:pPr>
            <a:endParaRPr lang="en-US"/>
          </a:p>
        </p:txBody>
      </p:sp>
      <p:sp>
        <p:nvSpPr>
          <p:cNvPr id="7" name="Slide Number Placeholder 6"/>
          <p:cNvSpPr>
            <a:spLocks noGrp="1"/>
          </p:cNvSpPr>
          <p:nvPr>
            <p:ph type="sldNum" sz="quarter" idx="12"/>
          </p:nvPr>
        </p:nvSpPr>
        <p:spPr>
          <a:xfrm>
            <a:off x="7162800" y="6324600"/>
            <a:ext cx="1905000" cy="457200"/>
          </a:xfrm>
        </p:spPr>
        <p:txBody>
          <a:bodyPr/>
          <a:lstStyle>
            <a:lvl1pPr>
              <a:defRPr/>
            </a:lvl1pPr>
          </a:lstStyle>
          <a:p>
            <a:fld id="{2A0A9234-5E92-3145-B60A-C9C6D89DBF1B}" type="slidenum">
              <a:rPr lang="en-US" altLang="x-none"/>
              <a:pPr/>
              <a:t>‹#›</a:t>
            </a:fld>
            <a:endParaRPr lang="en-US" altLang="x-none"/>
          </a:p>
        </p:txBody>
      </p:sp>
    </p:spTree>
    <p:extLst>
      <p:ext uri="{BB962C8B-B14F-4D97-AF65-F5344CB8AC3E}">
        <p14:creationId xmlns:p14="http://schemas.microsoft.com/office/powerpoint/2010/main" val="1326577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6566" y="274131"/>
            <a:ext cx="8230868" cy="1144056"/>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6566" y="1535444"/>
            <a:ext cx="4040926" cy="640165"/>
          </a:xfrm>
        </p:spPr>
        <p:txBody>
          <a:bodyPr anchor="b"/>
          <a:lstStyle>
            <a:lvl1pPr marL="0" indent="0">
              <a:buNone/>
              <a:defRPr sz="2400" b="1"/>
            </a:lvl1pPr>
            <a:lvl2pPr marL="455860" indent="0">
              <a:buNone/>
              <a:defRPr sz="2000" b="1"/>
            </a:lvl2pPr>
            <a:lvl3pPr marL="911722" indent="0">
              <a:buNone/>
              <a:defRPr sz="1800" b="1"/>
            </a:lvl3pPr>
            <a:lvl4pPr marL="1367583" indent="0">
              <a:buNone/>
              <a:defRPr sz="1600" b="1"/>
            </a:lvl4pPr>
            <a:lvl5pPr marL="1823446" indent="0">
              <a:buNone/>
              <a:defRPr sz="1600" b="1"/>
            </a:lvl5pPr>
            <a:lvl6pPr marL="2279306" indent="0">
              <a:buNone/>
              <a:defRPr sz="1600" b="1"/>
            </a:lvl6pPr>
            <a:lvl7pPr marL="2735167" indent="0">
              <a:buNone/>
              <a:defRPr sz="1600" b="1"/>
            </a:lvl7pPr>
            <a:lvl8pPr marL="3191028" indent="0">
              <a:buNone/>
              <a:defRPr sz="1600" b="1"/>
            </a:lvl8pPr>
            <a:lvl9pPr marL="36468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6566" y="2175609"/>
            <a:ext cx="4040926" cy="39503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4924" y="1535444"/>
            <a:ext cx="4042510" cy="640165"/>
          </a:xfrm>
        </p:spPr>
        <p:txBody>
          <a:bodyPr anchor="b"/>
          <a:lstStyle>
            <a:lvl1pPr marL="0" indent="0">
              <a:buNone/>
              <a:defRPr sz="2400" b="1"/>
            </a:lvl1pPr>
            <a:lvl2pPr marL="455860" indent="0">
              <a:buNone/>
              <a:defRPr sz="2000" b="1"/>
            </a:lvl2pPr>
            <a:lvl3pPr marL="911722" indent="0">
              <a:buNone/>
              <a:defRPr sz="1800" b="1"/>
            </a:lvl3pPr>
            <a:lvl4pPr marL="1367583" indent="0">
              <a:buNone/>
              <a:defRPr sz="1600" b="1"/>
            </a:lvl4pPr>
            <a:lvl5pPr marL="1823446" indent="0">
              <a:buNone/>
              <a:defRPr sz="1600" b="1"/>
            </a:lvl5pPr>
            <a:lvl6pPr marL="2279306" indent="0">
              <a:buNone/>
              <a:defRPr sz="1600" b="1"/>
            </a:lvl6pPr>
            <a:lvl7pPr marL="2735167" indent="0">
              <a:buNone/>
              <a:defRPr sz="1600" b="1"/>
            </a:lvl7pPr>
            <a:lvl8pPr marL="3191028" indent="0">
              <a:buNone/>
              <a:defRPr sz="1600" b="1"/>
            </a:lvl8pPr>
            <a:lvl9pPr marL="36468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4924" y="2175609"/>
            <a:ext cx="4042510" cy="39503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0"/>
          <p:cNvSpPr>
            <a:spLocks noGrp="1" noChangeArrowheads="1"/>
          </p:cNvSpPr>
          <p:nvPr>
            <p:ph type="dt" sz="half" idx="10"/>
          </p:nvPr>
        </p:nvSpPr>
        <p:spPr/>
        <p:txBody>
          <a:bodyPr/>
          <a:lstStyle>
            <a:lvl1pPr>
              <a:defRPr/>
            </a:lvl1pPr>
          </a:lstStyle>
          <a:p>
            <a:fld id="{B2519CB1-0E60-4C44-8823-CDDFE6E90426}" type="datetime1">
              <a:rPr lang="en-US" altLang="x-none"/>
              <a:pPr/>
              <a:t>10/17/17</a:t>
            </a:fld>
            <a:endParaRPr lang="en-US" altLang="x-none"/>
          </a:p>
        </p:txBody>
      </p:sp>
      <p:sp>
        <p:nvSpPr>
          <p:cNvPr id="8" name="Rectangle 11"/>
          <p:cNvSpPr>
            <a:spLocks noGrp="1" noChangeArrowheads="1"/>
          </p:cNvSpPr>
          <p:nvPr>
            <p:ph type="ftr" sz="quarter" idx="11"/>
          </p:nvPr>
        </p:nvSpPr>
        <p:spPr/>
        <p:txBody>
          <a:bodyPr/>
          <a:lstStyle>
            <a:lvl1pPr algn="l" fontAlgn="auto">
              <a:spcBef>
                <a:spcPts val="0"/>
              </a:spcBef>
              <a:spcAft>
                <a:spcPts val="0"/>
              </a:spcAft>
              <a:defRPr/>
            </a:lvl1pPr>
          </a:lstStyle>
          <a:p>
            <a:pPr>
              <a:defRPr/>
            </a:pPr>
            <a:r>
              <a:rPr lang="en-US"/>
              <a:t>CS433/533: COmputer Networks</a:t>
            </a:r>
          </a:p>
        </p:txBody>
      </p:sp>
      <p:sp>
        <p:nvSpPr>
          <p:cNvPr id="9" name="Rectangle 12"/>
          <p:cNvSpPr>
            <a:spLocks noGrp="1" noChangeArrowheads="1"/>
          </p:cNvSpPr>
          <p:nvPr>
            <p:ph type="sldNum" sz="quarter" idx="12"/>
          </p:nvPr>
        </p:nvSpPr>
        <p:spPr/>
        <p:txBody>
          <a:bodyPr/>
          <a:lstStyle>
            <a:lvl1pPr>
              <a:defRPr/>
            </a:lvl1pPr>
          </a:lstStyle>
          <a:p>
            <a:fld id="{5D69D330-CC91-AD43-9267-70A9CD434F39}" type="slidenum">
              <a:rPr lang="en-US" altLang="x-none"/>
              <a:pPr/>
              <a:t>‹#›</a:t>
            </a:fld>
            <a:endParaRPr lang="en-US" altLang="x-none"/>
          </a:p>
        </p:txBody>
      </p:sp>
    </p:spTree>
    <p:extLst>
      <p:ext uri="{BB962C8B-B14F-4D97-AF65-F5344CB8AC3E}">
        <p14:creationId xmlns:p14="http://schemas.microsoft.com/office/powerpoint/2010/main" val="1828924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0"/>
          <p:cNvSpPr>
            <a:spLocks noGrp="1" noChangeArrowheads="1"/>
          </p:cNvSpPr>
          <p:nvPr>
            <p:ph type="dt" sz="half" idx="10"/>
          </p:nvPr>
        </p:nvSpPr>
        <p:spPr/>
        <p:txBody>
          <a:bodyPr/>
          <a:lstStyle>
            <a:lvl1pPr>
              <a:defRPr/>
            </a:lvl1pPr>
          </a:lstStyle>
          <a:p>
            <a:fld id="{8D56660B-76BE-BF4F-B26F-9E6F827894D5}" type="datetime1">
              <a:rPr lang="en-US" altLang="x-none"/>
              <a:pPr/>
              <a:t>10/17/17</a:t>
            </a:fld>
            <a:endParaRPr lang="en-US" altLang="x-none"/>
          </a:p>
        </p:txBody>
      </p:sp>
      <p:sp>
        <p:nvSpPr>
          <p:cNvPr id="4" name="Rectangle 11"/>
          <p:cNvSpPr>
            <a:spLocks noGrp="1" noChangeArrowheads="1"/>
          </p:cNvSpPr>
          <p:nvPr>
            <p:ph type="ftr" sz="quarter" idx="11"/>
          </p:nvPr>
        </p:nvSpPr>
        <p:spPr/>
        <p:txBody>
          <a:bodyPr/>
          <a:lstStyle>
            <a:lvl1pPr algn="l" fontAlgn="auto">
              <a:spcBef>
                <a:spcPts val="0"/>
              </a:spcBef>
              <a:spcAft>
                <a:spcPts val="0"/>
              </a:spcAft>
              <a:defRPr/>
            </a:lvl1pPr>
          </a:lstStyle>
          <a:p>
            <a:pPr>
              <a:defRPr/>
            </a:pPr>
            <a:r>
              <a:rPr lang="en-US"/>
              <a:t>CS433/533: COmputer Networks</a:t>
            </a:r>
          </a:p>
        </p:txBody>
      </p:sp>
      <p:sp>
        <p:nvSpPr>
          <p:cNvPr id="5" name="Rectangle 12"/>
          <p:cNvSpPr>
            <a:spLocks noGrp="1" noChangeArrowheads="1"/>
          </p:cNvSpPr>
          <p:nvPr>
            <p:ph type="sldNum" sz="quarter" idx="12"/>
          </p:nvPr>
        </p:nvSpPr>
        <p:spPr/>
        <p:txBody>
          <a:bodyPr/>
          <a:lstStyle>
            <a:lvl1pPr>
              <a:defRPr/>
            </a:lvl1pPr>
          </a:lstStyle>
          <a:p>
            <a:fld id="{73938B40-F02D-614F-8C35-BB1692F75E24}" type="slidenum">
              <a:rPr lang="en-US" altLang="x-none"/>
              <a:pPr/>
              <a:t>‹#›</a:t>
            </a:fld>
            <a:endParaRPr lang="en-US" altLang="x-none"/>
          </a:p>
        </p:txBody>
      </p:sp>
    </p:spTree>
    <p:extLst>
      <p:ext uri="{BB962C8B-B14F-4D97-AF65-F5344CB8AC3E}">
        <p14:creationId xmlns:p14="http://schemas.microsoft.com/office/powerpoint/2010/main" val="1799774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p:txBody>
          <a:bodyPr/>
          <a:lstStyle>
            <a:lvl1pPr>
              <a:defRPr/>
            </a:lvl1pPr>
          </a:lstStyle>
          <a:p>
            <a:fld id="{C11ECB2B-1046-034E-B3C5-0D52163906EF}" type="datetime1">
              <a:rPr lang="en-US" altLang="x-none"/>
              <a:pPr/>
              <a:t>10/17/17</a:t>
            </a:fld>
            <a:endParaRPr lang="en-US" altLang="x-none"/>
          </a:p>
        </p:txBody>
      </p:sp>
      <p:sp>
        <p:nvSpPr>
          <p:cNvPr id="3" name="Rectangle 11"/>
          <p:cNvSpPr>
            <a:spLocks noGrp="1" noChangeArrowheads="1"/>
          </p:cNvSpPr>
          <p:nvPr>
            <p:ph type="ftr" sz="quarter" idx="11"/>
          </p:nvPr>
        </p:nvSpPr>
        <p:spPr/>
        <p:txBody>
          <a:bodyPr/>
          <a:lstStyle>
            <a:lvl1pPr algn="l" fontAlgn="auto">
              <a:spcBef>
                <a:spcPts val="0"/>
              </a:spcBef>
              <a:spcAft>
                <a:spcPts val="0"/>
              </a:spcAft>
              <a:defRPr/>
            </a:lvl1pPr>
          </a:lstStyle>
          <a:p>
            <a:pPr>
              <a:defRPr/>
            </a:pPr>
            <a:r>
              <a:rPr lang="en-US"/>
              <a:t>CS433/533: COmputer Networks</a:t>
            </a:r>
          </a:p>
        </p:txBody>
      </p:sp>
      <p:sp>
        <p:nvSpPr>
          <p:cNvPr id="4" name="Rectangle 12"/>
          <p:cNvSpPr>
            <a:spLocks noGrp="1" noChangeArrowheads="1"/>
          </p:cNvSpPr>
          <p:nvPr>
            <p:ph type="sldNum" sz="quarter" idx="12"/>
          </p:nvPr>
        </p:nvSpPr>
        <p:spPr/>
        <p:txBody>
          <a:bodyPr/>
          <a:lstStyle>
            <a:lvl1pPr>
              <a:defRPr/>
            </a:lvl1pPr>
          </a:lstStyle>
          <a:p>
            <a:fld id="{B89AE1A1-5CDD-DC4F-A65B-FF7949D08C2D}" type="slidenum">
              <a:rPr lang="en-US" altLang="x-none"/>
              <a:pPr/>
              <a:t>‹#›</a:t>
            </a:fld>
            <a:endParaRPr lang="en-US" altLang="x-none"/>
          </a:p>
        </p:txBody>
      </p:sp>
    </p:spTree>
    <p:extLst>
      <p:ext uri="{BB962C8B-B14F-4D97-AF65-F5344CB8AC3E}">
        <p14:creationId xmlns:p14="http://schemas.microsoft.com/office/powerpoint/2010/main" val="1508433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6566" y="272559"/>
            <a:ext cx="3008896" cy="116307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4862" y="272559"/>
            <a:ext cx="5112586" cy="58533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6566" y="1435617"/>
            <a:ext cx="3008896" cy="4690314"/>
          </a:xfrm>
        </p:spPr>
        <p:txBody>
          <a:bodyPr/>
          <a:lstStyle>
            <a:lvl1pPr marL="0" indent="0">
              <a:buNone/>
              <a:defRPr sz="1400"/>
            </a:lvl1pPr>
            <a:lvl2pPr marL="455860" indent="0">
              <a:buNone/>
              <a:defRPr sz="1200"/>
            </a:lvl2pPr>
            <a:lvl3pPr marL="911722" indent="0">
              <a:buNone/>
              <a:defRPr sz="1000"/>
            </a:lvl3pPr>
            <a:lvl4pPr marL="1367583" indent="0">
              <a:buNone/>
              <a:defRPr sz="900"/>
            </a:lvl4pPr>
            <a:lvl5pPr marL="1823446" indent="0">
              <a:buNone/>
              <a:defRPr sz="900"/>
            </a:lvl5pPr>
            <a:lvl6pPr marL="2279306" indent="0">
              <a:buNone/>
              <a:defRPr sz="900"/>
            </a:lvl6pPr>
            <a:lvl7pPr marL="2735167" indent="0">
              <a:buNone/>
              <a:defRPr sz="900"/>
            </a:lvl7pPr>
            <a:lvl8pPr marL="3191028" indent="0">
              <a:buNone/>
              <a:defRPr sz="900"/>
            </a:lvl8pPr>
            <a:lvl9pPr marL="3646890" indent="0">
              <a:buNone/>
              <a:defRPr sz="900"/>
            </a:lvl9pPr>
          </a:lstStyle>
          <a:p>
            <a:pPr lvl="0"/>
            <a:r>
              <a:rPr lang="en-US" smtClean="0"/>
              <a:t>Click to edit Master text styles</a:t>
            </a:r>
          </a:p>
        </p:txBody>
      </p:sp>
      <p:sp>
        <p:nvSpPr>
          <p:cNvPr id="5" name="Rectangle 10"/>
          <p:cNvSpPr>
            <a:spLocks noGrp="1" noChangeArrowheads="1"/>
          </p:cNvSpPr>
          <p:nvPr>
            <p:ph type="dt" sz="half" idx="10"/>
          </p:nvPr>
        </p:nvSpPr>
        <p:spPr/>
        <p:txBody>
          <a:bodyPr/>
          <a:lstStyle>
            <a:lvl1pPr>
              <a:defRPr/>
            </a:lvl1pPr>
          </a:lstStyle>
          <a:p>
            <a:fld id="{0040AEFD-1D76-C14A-A50A-534F6DCF3B23}" type="datetime1">
              <a:rPr lang="en-US" altLang="x-none"/>
              <a:pPr/>
              <a:t>10/17/17</a:t>
            </a:fld>
            <a:endParaRPr lang="en-US" altLang="x-none"/>
          </a:p>
        </p:txBody>
      </p:sp>
      <p:sp>
        <p:nvSpPr>
          <p:cNvPr id="6" name="Rectangle 11"/>
          <p:cNvSpPr>
            <a:spLocks noGrp="1" noChangeArrowheads="1"/>
          </p:cNvSpPr>
          <p:nvPr>
            <p:ph type="ftr" sz="quarter" idx="11"/>
          </p:nvPr>
        </p:nvSpPr>
        <p:spPr/>
        <p:txBody>
          <a:bodyPr/>
          <a:lstStyle>
            <a:lvl1pPr algn="l" fontAlgn="auto">
              <a:spcBef>
                <a:spcPts val="0"/>
              </a:spcBef>
              <a:spcAft>
                <a:spcPts val="0"/>
              </a:spcAft>
              <a:defRPr/>
            </a:lvl1pPr>
          </a:lstStyle>
          <a:p>
            <a:pPr>
              <a:defRPr/>
            </a:pPr>
            <a:r>
              <a:rPr lang="en-US"/>
              <a:t>CS433/533: COmputer Networks</a:t>
            </a:r>
          </a:p>
        </p:txBody>
      </p:sp>
      <p:sp>
        <p:nvSpPr>
          <p:cNvPr id="7" name="Rectangle 12"/>
          <p:cNvSpPr>
            <a:spLocks noGrp="1" noChangeArrowheads="1"/>
          </p:cNvSpPr>
          <p:nvPr>
            <p:ph type="sldNum" sz="quarter" idx="12"/>
          </p:nvPr>
        </p:nvSpPr>
        <p:spPr/>
        <p:txBody>
          <a:bodyPr/>
          <a:lstStyle>
            <a:lvl1pPr>
              <a:defRPr/>
            </a:lvl1pPr>
          </a:lstStyle>
          <a:p>
            <a:fld id="{7471666B-0EEC-2B45-B80D-4EBE635E63FC}" type="slidenum">
              <a:rPr lang="en-US" altLang="x-none"/>
              <a:pPr/>
              <a:t>‹#›</a:t>
            </a:fld>
            <a:endParaRPr lang="en-US" altLang="x-none"/>
          </a:p>
        </p:txBody>
      </p:sp>
    </p:spTree>
    <p:extLst>
      <p:ext uri="{BB962C8B-B14F-4D97-AF65-F5344CB8AC3E}">
        <p14:creationId xmlns:p14="http://schemas.microsoft.com/office/powerpoint/2010/main" val="11961883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973" y="4801234"/>
            <a:ext cx="5485132" cy="56569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973" y="613228"/>
            <a:ext cx="5485132" cy="4115116"/>
          </a:xfrm>
        </p:spPr>
        <p:txBody>
          <a:bodyPr/>
          <a:lstStyle>
            <a:lvl1pPr marL="0" indent="0">
              <a:buNone/>
              <a:defRPr sz="3200"/>
            </a:lvl1pPr>
            <a:lvl2pPr marL="455860" indent="0">
              <a:buNone/>
              <a:defRPr sz="2800"/>
            </a:lvl2pPr>
            <a:lvl3pPr marL="911722" indent="0">
              <a:buNone/>
              <a:defRPr sz="2400"/>
            </a:lvl3pPr>
            <a:lvl4pPr marL="1367583" indent="0">
              <a:buNone/>
              <a:defRPr sz="2000"/>
            </a:lvl4pPr>
            <a:lvl5pPr marL="1823446" indent="0">
              <a:buNone/>
              <a:defRPr sz="2000"/>
            </a:lvl5pPr>
            <a:lvl6pPr marL="2279306" indent="0">
              <a:buNone/>
              <a:defRPr sz="2000"/>
            </a:lvl6pPr>
            <a:lvl7pPr marL="2735167" indent="0">
              <a:buNone/>
              <a:defRPr sz="2000"/>
            </a:lvl7pPr>
            <a:lvl8pPr marL="3191028" indent="0">
              <a:buNone/>
              <a:defRPr sz="2000"/>
            </a:lvl8pPr>
            <a:lvl9pPr marL="3646890" indent="0">
              <a:buNone/>
              <a:defRPr sz="2000"/>
            </a:lvl9pPr>
          </a:lstStyle>
          <a:p>
            <a:pPr lvl="0"/>
            <a:endParaRPr lang="en-US" noProof="0" smtClean="0"/>
          </a:p>
        </p:txBody>
      </p:sp>
      <p:sp>
        <p:nvSpPr>
          <p:cNvPr id="4" name="Text Placeholder 3"/>
          <p:cNvSpPr>
            <a:spLocks noGrp="1"/>
          </p:cNvSpPr>
          <p:nvPr>
            <p:ph type="body" sz="half" idx="2"/>
          </p:nvPr>
        </p:nvSpPr>
        <p:spPr>
          <a:xfrm>
            <a:off x="1792973" y="5366924"/>
            <a:ext cx="5485132" cy="804959"/>
          </a:xfrm>
        </p:spPr>
        <p:txBody>
          <a:bodyPr/>
          <a:lstStyle>
            <a:lvl1pPr marL="0" indent="0">
              <a:buNone/>
              <a:defRPr sz="1400"/>
            </a:lvl1pPr>
            <a:lvl2pPr marL="455860" indent="0">
              <a:buNone/>
              <a:defRPr sz="1200"/>
            </a:lvl2pPr>
            <a:lvl3pPr marL="911722" indent="0">
              <a:buNone/>
              <a:defRPr sz="1000"/>
            </a:lvl3pPr>
            <a:lvl4pPr marL="1367583" indent="0">
              <a:buNone/>
              <a:defRPr sz="900"/>
            </a:lvl4pPr>
            <a:lvl5pPr marL="1823446" indent="0">
              <a:buNone/>
              <a:defRPr sz="900"/>
            </a:lvl5pPr>
            <a:lvl6pPr marL="2279306" indent="0">
              <a:buNone/>
              <a:defRPr sz="900"/>
            </a:lvl6pPr>
            <a:lvl7pPr marL="2735167" indent="0">
              <a:buNone/>
              <a:defRPr sz="900"/>
            </a:lvl7pPr>
            <a:lvl8pPr marL="3191028" indent="0">
              <a:buNone/>
              <a:defRPr sz="900"/>
            </a:lvl8pPr>
            <a:lvl9pPr marL="3646890" indent="0">
              <a:buNone/>
              <a:defRPr sz="900"/>
            </a:lvl9pPr>
          </a:lstStyle>
          <a:p>
            <a:pPr lvl="0"/>
            <a:r>
              <a:rPr lang="en-US" smtClean="0"/>
              <a:t>Click to edit Master text styles</a:t>
            </a:r>
          </a:p>
        </p:txBody>
      </p:sp>
      <p:sp>
        <p:nvSpPr>
          <p:cNvPr id="5" name="Rectangle 10"/>
          <p:cNvSpPr>
            <a:spLocks noGrp="1" noChangeArrowheads="1"/>
          </p:cNvSpPr>
          <p:nvPr>
            <p:ph type="dt" sz="half" idx="10"/>
          </p:nvPr>
        </p:nvSpPr>
        <p:spPr/>
        <p:txBody>
          <a:bodyPr/>
          <a:lstStyle>
            <a:lvl1pPr>
              <a:defRPr/>
            </a:lvl1pPr>
          </a:lstStyle>
          <a:p>
            <a:fld id="{12DD14C8-3F08-A54C-BE36-80F40FA6F75B}" type="datetime1">
              <a:rPr lang="en-US" altLang="x-none"/>
              <a:pPr/>
              <a:t>10/17/17</a:t>
            </a:fld>
            <a:endParaRPr lang="en-US" altLang="x-none"/>
          </a:p>
        </p:txBody>
      </p:sp>
      <p:sp>
        <p:nvSpPr>
          <p:cNvPr id="6" name="Rectangle 11"/>
          <p:cNvSpPr>
            <a:spLocks noGrp="1" noChangeArrowheads="1"/>
          </p:cNvSpPr>
          <p:nvPr>
            <p:ph type="ftr" sz="quarter" idx="11"/>
          </p:nvPr>
        </p:nvSpPr>
        <p:spPr/>
        <p:txBody>
          <a:bodyPr/>
          <a:lstStyle>
            <a:lvl1pPr algn="l" fontAlgn="auto">
              <a:spcBef>
                <a:spcPts val="0"/>
              </a:spcBef>
              <a:spcAft>
                <a:spcPts val="0"/>
              </a:spcAft>
              <a:defRPr/>
            </a:lvl1pPr>
          </a:lstStyle>
          <a:p>
            <a:pPr>
              <a:defRPr/>
            </a:pPr>
            <a:r>
              <a:rPr lang="en-US"/>
              <a:t>CS433/533: COmputer Networks</a:t>
            </a:r>
          </a:p>
        </p:txBody>
      </p:sp>
      <p:sp>
        <p:nvSpPr>
          <p:cNvPr id="7" name="Rectangle 12"/>
          <p:cNvSpPr>
            <a:spLocks noGrp="1" noChangeArrowheads="1"/>
          </p:cNvSpPr>
          <p:nvPr>
            <p:ph type="sldNum" sz="quarter" idx="12"/>
          </p:nvPr>
        </p:nvSpPr>
        <p:spPr/>
        <p:txBody>
          <a:bodyPr/>
          <a:lstStyle>
            <a:lvl1pPr>
              <a:defRPr/>
            </a:lvl1pPr>
          </a:lstStyle>
          <a:p>
            <a:fld id="{A6755842-54D0-0447-98F9-D129128F187F}" type="slidenum">
              <a:rPr lang="en-US" altLang="x-none"/>
              <a:pPr/>
              <a:t>‹#›</a:t>
            </a:fld>
            <a:endParaRPr lang="en-US" altLang="x-none"/>
          </a:p>
        </p:txBody>
      </p:sp>
    </p:spTree>
    <p:extLst>
      <p:ext uri="{BB962C8B-B14F-4D97-AF65-F5344CB8AC3E}">
        <p14:creationId xmlns:p14="http://schemas.microsoft.com/office/powerpoint/2010/main" val="174348140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slideLayout" Target="../slideLayouts/slideLayout25.xml"/><Relationship Id="rId14" Type="http://schemas.openxmlformats.org/officeDocument/2006/relationships/slideLayout" Target="../slideLayouts/slideLayout26.xml"/><Relationship Id="rId15" Type="http://schemas.openxmlformats.org/officeDocument/2006/relationships/slideLayout" Target="../slideLayouts/slideLayout27.xml"/><Relationship Id="rId16" Type="http://schemas.openxmlformats.org/officeDocument/2006/relationships/slideLayout" Target="../slideLayouts/slideLayout28.xml"/><Relationship Id="rId17"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slideLayout" Target="../slideLayouts/slideLayout43.xml"/><Relationship Id="rId16" Type="http://schemas.openxmlformats.org/officeDocument/2006/relationships/slideLayout" Target="../slideLayouts/slideLayout44.xml"/><Relationship Id="rId17" Type="http://schemas.openxmlformats.org/officeDocument/2006/relationships/theme" Target="../theme/theme3.xml"/><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 Id="rId10"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294" tIns="45654" rIns="91294" bIns="45654" numCol="1" anchor="ctr" anchorCtr="0" compatLnSpc="1">
            <a:prstTxWarp prst="textNoShape">
              <a:avLst/>
            </a:prstTxWarp>
          </a:bodyPr>
          <a:lstStyle/>
          <a:p>
            <a:pPr lvl="0"/>
            <a:r>
              <a:rPr lang="en-US" altLang="x-none"/>
              <a:t>Click to edit Master title style</a:t>
            </a:r>
          </a:p>
        </p:txBody>
      </p:sp>
      <p:sp>
        <p:nvSpPr>
          <p:cNvPr id="1027" name="Rectangle 3"/>
          <p:cNvSpPr>
            <a:spLocks noGrp="1" noChangeArrowheads="1"/>
          </p:cNvSpPr>
          <p:nvPr>
            <p:ph type="body" idx="1"/>
          </p:nvPr>
        </p:nvSpPr>
        <p:spPr bwMode="auto">
          <a:xfrm>
            <a:off x="533400" y="1600200"/>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294" tIns="45654" rIns="91294" bIns="45654"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1028" name="Rectangle 4"/>
          <p:cNvSpPr>
            <a:spLocks noChangeArrowheads="1"/>
          </p:cNvSpPr>
          <p:nvPr/>
        </p:nvSpPr>
        <p:spPr bwMode="auto">
          <a:xfrm>
            <a:off x="0" y="1292225"/>
            <a:ext cx="91440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215" tIns="44326" rIns="90215" bIns="44326"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x-none" altLang="x-none" sz="500">
              <a:solidFill>
                <a:srgbClr val="000000"/>
              </a:solidFill>
              <a:latin typeface="Times New Roman" charset="0"/>
            </a:endParaRPr>
          </a:p>
        </p:txBody>
      </p:sp>
      <p:sp>
        <p:nvSpPr>
          <p:cNvPr id="230405" name="Text Box 5"/>
          <p:cNvSpPr txBox="1">
            <a:spLocks noChangeArrowheads="1"/>
          </p:cNvSpPr>
          <p:nvPr/>
        </p:nvSpPr>
        <p:spPr bwMode="auto">
          <a:xfrm>
            <a:off x="8040688" y="6396038"/>
            <a:ext cx="184150" cy="166687"/>
          </a:xfrm>
          <a:prstGeom prst="rect">
            <a:avLst/>
          </a:prstGeom>
          <a:noFill/>
          <a:ln w="12700">
            <a:noFill/>
            <a:miter lim="800000"/>
            <a:headEnd/>
            <a:tailEnd/>
          </a:ln>
          <a:effectLst/>
        </p:spPr>
        <p:txBody>
          <a:bodyPr wrap="none" lIns="91168" tIns="45577" rIns="91168" bIns="45577">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defTabSz="9128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9128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9128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912813" eaLnBrk="0" fontAlgn="base" hangingPunct="0">
              <a:spcBef>
                <a:spcPct val="0"/>
              </a:spcBef>
              <a:spcAft>
                <a:spcPct val="0"/>
              </a:spcAft>
              <a:defRPr>
                <a:solidFill>
                  <a:schemeClr val="tx1"/>
                </a:solidFill>
                <a:latin typeface="Arial" charset="0"/>
                <a:ea typeface="Arial" charset="0"/>
                <a:cs typeface="Arial" charset="0"/>
              </a:defRPr>
            </a:lvl9pPr>
          </a:lstStyle>
          <a:p>
            <a:pPr algn="ctr">
              <a:defRPr/>
            </a:pPr>
            <a:endParaRPr lang="en-US" sz="500" smtClean="0">
              <a:solidFill>
                <a:srgbClr val="000000"/>
              </a:solidFill>
              <a:latin typeface="Times New Roman" charset="0"/>
            </a:endParaRPr>
          </a:p>
        </p:txBody>
      </p:sp>
      <p:sp>
        <p:nvSpPr>
          <p:cNvPr id="1030" name="Rectangle 7"/>
          <p:cNvSpPr>
            <a:spLocks noChangeArrowheads="1"/>
          </p:cNvSpPr>
          <p:nvPr/>
        </p:nvSpPr>
        <p:spPr bwMode="auto">
          <a:xfrm>
            <a:off x="0" y="1292225"/>
            <a:ext cx="91440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215" tIns="44326" rIns="90215" bIns="44326"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x-none" altLang="x-none" sz="500">
              <a:solidFill>
                <a:srgbClr val="000000"/>
              </a:solidFill>
              <a:latin typeface="Times New Roman" charset="0"/>
            </a:endParaRPr>
          </a:p>
        </p:txBody>
      </p:sp>
      <p:sp>
        <p:nvSpPr>
          <p:cNvPr id="230410" name="Rectangle 10"/>
          <p:cNvSpPr>
            <a:spLocks noGrp="1" noChangeArrowheads="1"/>
          </p:cNvSpPr>
          <p:nvPr>
            <p:ph type="dt" sz="half" idx="2"/>
          </p:nvPr>
        </p:nvSpPr>
        <p:spPr bwMode="auto">
          <a:xfrm>
            <a:off x="234950" y="6402388"/>
            <a:ext cx="2130425" cy="455612"/>
          </a:xfrm>
          <a:prstGeom prst="rect">
            <a:avLst/>
          </a:prstGeom>
          <a:noFill/>
          <a:ln w="9525">
            <a:noFill/>
            <a:miter lim="800000"/>
            <a:headEnd/>
            <a:tailEnd/>
          </a:ln>
          <a:effectLst/>
        </p:spPr>
        <p:txBody>
          <a:bodyPr vert="horz" wrap="square" lIns="91177" tIns="45582" rIns="91177" bIns="45582" numCol="1" anchor="b" anchorCtr="0" compatLnSpc="1">
            <a:prstTxWarp prst="textNoShape">
              <a:avLst/>
            </a:prstTxWarp>
          </a:bodyPr>
          <a:lstStyle>
            <a:lvl1pPr>
              <a:defRPr sz="1200">
                <a:solidFill>
                  <a:srgbClr val="000000"/>
                </a:solidFill>
                <a:latin typeface="Tahoma" charset="0"/>
              </a:defRPr>
            </a:lvl1pPr>
          </a:lstStyle>
          <a:p>
            <a:fld id="{974DA0B4-F75B-7745-8AB9-8CF2EF773983}" type="datetime1">
              <a:rPr lang="en-US" altLang="x-none"/>
              <a:pPr/>
              <a:t>10/17/17</a:t>
            </a:fld>
            <a:endParaRPr lang="en-US" altLang="x-none"/>
          </a:p>
        </p:txBody>
      </p:sp>
      <p:sp>
        <p:nvSpPr>
          <p:cNvPr id="230411" name="Rectangle 11"/>
          <p:cNvSpPr>
            <a:spLocks noGrp="1" noChangeArrowheads="1"/>
          </p:cNvSpPr>
          <p:nvPr>
            <p:ph type="ftr" sz="quarter" idx="3"/>
          </p:nvPr>
        </p:nvSpPr>
        <p:spPr bwMode="auto">
          <a:xfrm>
            <a:off x="2822575" y="6402388"/>
            <a:ext cx="3956050" cy="455612"/>
          </a:xfrm>
          <a:prstGeom prst="rect">
            <a:avLst/>
          </a:prstGeom>
          <a:noFill/>
          <a:ln w="9525">
            <a:noFill/>
            <a:miter lim="800000"/>
            <a:headEnd/>
            <a:tailEnd/>
          </a:ln>
          <a:effectLst/>
        </p:spPr>
        <p:txBody>
          <a:bodyPr vert="horz" wrap="square" lIns="91177" tIns="45582" rIns="91177" bIns="45582" numCol="1" anchor="b" anchorCtr="0" compatLnSpc="1">
            <a:prstTxWarp prst="textNoShape">
              <a:avLst/>
            </a:prstTxWarp>
          </a:bodyPr>
          <a:lstStyle>
            <a:lvl1pPr algn="ctr" defTabSz="913276" eaLnBrk="1" hangingPunct="1">
              <a:defRPr sz="1200">
                <a:solidFill>
                  <a:srgbClr val="000000"/>
                </a:solidFill>
                <a:latin typeface="Tahoma" pitchFamily="34" charset="0"/>
                <a:ea typeface="+mn-ea"/>
                <a:cs typeface="+mn-cs"/>
              </a:defRPr>
            </a:lvl1pPr>
          </a:lstStyle>
          <a:p>
            <a:pPr>
              <a:defRPr/>
            </a:pPr>
            <a:r>
              <a:rPr lang="en-US"/>
              <a:t>CS433/533: COmputer Networks</a:t>
            </a:r>
          </a:p>
        </p:txBody>
      </p:sp>
      <p:sp>
        <p:nvSpPr>
          <p:cNvPr id="230412" name="Rectangle 12"/>
          <p:cNvSpPr>
            <a:spLocks noGrp="1" noChangeArrowheads="1"/>
          </p:cNvSpPr>
          <p:nvPr>
            <p:ph type="sldNum" sz="quarter" idx="4"/>
          </p:nvPr>
        </p:nvSpPr>
        <p:spPr bwMode="auto">
          <a:xfrm>
            <a:off x="7013575" y="6402388"/>
            <a:ext cx="2130425" cy="455612"/>
          </a:xfrm>
          <a:prstGeom prst="rect">
            <a:avLst/>
          </a:prstGeom>
          <a:noFill/>
          <a:ln w="9525">
            <a:noFill/>
            <a:miter lim="800000"/>
            <a:headEnd/>
            <a:tailEnd/>
          </a:ln>
          <a:effectLst/>
        </p:spPr>
        <p:txBody>
          <a:bodyPr vert="horz" wrap="square" lIns="91177" tIns="45582" rIns="91177" bIns="45582" numCol="1" anchor="b" anchorCtr="0" compatLnSpc="1">
            <a:prstTxWarp prst="textNoShape">
              <a:avLst/>
            </a:prstTxWarp>
          </a:bodyPr>
          <a:lstStyle>
            <a:lvl1pPr algn="r">
              <a:defRPr sz="1200">
                <a:solidFill>
                  <a:srgbClr val="000000"/>
                </a:solidFill>
                <a:latin typeface="Tahoma" charset="0"/>
              </a:defRPr>
            </a:lvl1pPr>
          </a:lstStyle>
          <a:p>
            <a:fld id="{423624A3-3C20-1242-81F5-81B2E8617FF8}" type="slidenum">
              <a:rPr lang="en-US" altLang="x-none"/>
              <a:pPr/>
              <a:t>‹#›</a:t>
            </a:fld>
            <a:endParaRPr lang="en-US" altLang="x-none"/>
          </a:p>
        </p:txBody>
      </p:sp>
    </p:spTree>
  </p:cSld>
  <p:clrMap bg1="lt1" tx1="dk1" bg2="lt2" tx2="dk2" accent1="accent1" accent2="accent2" accent3="accent3" accent4="accent4" accent5="accent5" accent6="accent6" hlink="hlink" folHlink="folHlink"/>
  <p:sldLayoutIdLst>
    <p:sldLayoutId id="2147487174" r:id="rId1"/>
    <p:sldLayoutId id="2147487175" r:id="rId2"/>
    <p:sldLayoutId id="2147487176" r:id="rId3"/>
    <p:sldLayoutId id="2147487177" r:id="rId4"/>
    <p:sldLayoutId id="2147487178" r:id="rId5"/>
    <p:sldLayoutId id="2147487179" r:id="rId6"/>
    <p:sldLayoutId id="2147487180" r:id="rId7"/>
    <p:sldLayoutId id="2147487181" r:id="rId8"/>
    <p:sldLayoutId id="2147487182" r:id="rId9"/>
    <p:sldLayoutId id="2147487183" r:id="rId10"/>
    <p:sldLayoutId id="2147487184" r:id="rId11"/>
    <p:sldLayoutId id="2147487185" r:id="rId12"/>
  </p:sldLayoutIdLst>
  <p:hf hdr="0" ftr="0" dt="0"/>
  <p:txStyles>
    <p:titleStyle>
      <a:lvl1pPr algn="l" rtl="0" eaLnBrk="0" fontAlgn="base" hangingPunct="0">
        <a:spcBef>
          <a:spcPct val="0"/>
        </a:spcBef>
        <a:spcAft>
          <a:spcPct val="0"/>
        </a:spcAft>
        <a:defRPr sz="4000" u="sng">
          <a:solidFill>
            <a:schemeClr val="accent2"/>
          </a:solidFill>
          <a:latin typeface="+mj-lt"/>
          <a:ea typeface="ＭＳ Ｐゴシック" charset="0"/>
          <a:cs typeface="ＭＳ Ｐゴシック" charset="0"/>
        </a:defRPr>
      </a:lvl1pPr>
      <a:lvl2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2pPr>
      <a:lvl3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3pPr>
      <a:lvl4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4pPr>
      <a:lvl5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5pPr>
      <a:lvl6pPr marL="455860" algn="l" defTabSz="913306" rtl="0" eaLnBrk="0" fontAlgn="base" hangingPunct="0">
        <a:spcBef>
          <a:spcPct val="0"/>
        </a:spcBef>
        <a:spcAft>
          <a:spcPct val="0"/>
        </a:spcAft>
        <a:defRPr sz="4000" u="sng">
          <a:solidFill>
            <a:schemeClr val="accent2"/>
          </a:solidFill>
          <a:latin typeface="Comic Sans MS" pitchFamily="66" charset="0"/>
        </a:defRPr>
      </a:lvl6pPr>
      <a:lvl7pPr marL="911722" algn="l" defTabSz="913306" rtl="0" eaLnBrk="0" fontAlgn="base" hangingPunct="0">
        <a:spcBef>
          <a:spcPct val="0"/>
        </a:spcBef>
        <a:spcAft>
          <a:spcPct val="0"/>
        </a:spcAft>
        <a:defRPr sz="4000" u="sng">
          <a:solidFill>
            <a:schemeClr val="accent2"/>
          </a:solidFill>
          <a:latin typeface="Comic Sans MS" pitchFamily="66" charset="0"/>
        </a:defRPr>
      </a:lvl7pPr>
      <a:lvl8pPr marL="1367583" algn="l" defTabSz="913306" rtl="0" eaLnBrk="0" fontAlgn="base" hangingPunct="0">
        <a:spcBef>
          <a:spcPct val="0"/>
        </a:spcBef>
        <a:spcAft>
          <a:spcPct val="0"/>
        </a:spcAft>
        <a:defRPr sz="4000" u="sng">
          <a:solidFill>
            <a:schemeClr val="accent2"/>
          </a:solidFill>
          <a:latin typeface="Comic Sans MS" pitchFamily="66" charset="0"/>
        </a:defRPr>
      </a:lvl8pPr>
      <a:lvl9pPr marL="1823446" algn="l" defTabSz="913306" rtl="0" eaLnBrk="0" fontAlgn="base" hangingPunct="0">
        <a:spcBef>
          <a:spcPct val="0"/>
        </a:spcBef>
        <a:spcAft>
          <a:spcPct val="0"/>
        </a:spcAft>
        <a:defRPr sz="4000" u="sng">
          <a:solidFill>
            <a:schemeClr val="accent2"/>
          </a:solidFill>
          <a:latin typeface="Comic Sans MS" pitchFamily="66" charset="0"/>
        </a:defRPr>
      </a:lvl9pPr>
    </p:titleStyle>
    <p:bodyStyle>
      <a:lvl1pPr marL="339725" indent="-339725" algn="l"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39775" indent="-284163" algn="l"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38238" indent="-225425" algn="l" rtl="0" eaLnBrk="0" fontAlgn="base" hangingPunct="0">
        <a:spcBef>
          <a:spcPct val="20000"/>
        </a:spcBef>
        <a:spcAft>
          <a:spcPct val="0"/>
        </a:spcAft>
        <a:buChar char="•"/>
        <a:defRPr sz="2000">
          <a:solidFill>
            <a:schemeClr val="tx1"/>
          </a:solidFill>
          <a:latin typeface="+mn-lt"/>
          <a:ea typeface="ＭＳ Ｐゴシック" charset="0"/>
        </a:defRPr>
      </a:lvl3pPr>
      <a:lvl4pPr marL="1597025" indent="-227013"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52638" indent="-225425"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0403" indent="-227929" algn="l" defTabSz="913306" rtl="0" eaLnBrk="0" fontAlgn="base" hangingPunct="0">
        <a:spcBef>
          <a:spcPct val="20000"/>
        </a:spcBef>
        <a:spcAft>
          <a:spcPct val="0"/>
        </a:spcAft>
        <a:buChar char="»"/>
        <a:defRPr sz="2000">
          <a:solidFill>
            <a:schemeClr val="tx1"/>
          </a:solidFill>
          <a:latin typeface="Times New Roman" pitchFamily="18" charset="0"/>
        </a:defRPr>
      </a:lvl6pPr>
      <a:lvl7pPr marL="2966262" indent="-227929" algn="l" defTabSz="913306" rtl="0" eaLnBrk="0" fontAlgn="base" hangingPunct="0">
        <a:spcBef>
          <a:spcPct val="20000"/>
        </a:spcBef>
        <a:spcAft>
          <a:spcPct val="0"/>
        </a:spcAft>
        <a:buChar char="»"/>
        <a:defRPr sz="2000">
          <a:solidFill>
            <a:schemeClr val="tx1"/>
          </a:solidFill>
          <a:latin typeface="Times New Roman" pitchFamily="18" charset="0"/>
        </a:defRPr>
      </a:lvl7pPr>
      <a:lvl8pPr marL="3422124" indent="-227929" algn="l" defTabSz="913306" rtl="0" eaLnBrk="0" fontAlgn="base" hangingPunct="0">
        <a:spcBef>
          <a:spcPct val="20000"/>
        </a:spcBef>
        <a:spcAft>
          <a:spcPct val="0"/>
        </a:spcAft>
        <a:buChar char="»"/>
        <a:defRPr sz="2000">
          <a:solidFill>
            <a:schemeClr val="tx1"/>
          </a:solidFill>
          <a:latin typeface="Times New Roman" pitchFamily="18" charset="0"/>
        </a:defRPr>
      </a:lvl8pPr>
      <a:lvl9pPr marL="3877987" indent="-227929" algn="l" defTabSz="913306"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1722" rtl="0" eaLnBrk="1" latinLnBrk="0" hangingPunct="1">
        <a:defRPr sz="1800" kern="1200">
          <a:solidFill>
            <a:schemeClr val="tx1"/>
          </a:solidFill>
          <a:latin typeface="+mn-lt"/>
          <a:ea typeface="+mn-ea"/>
          <a:cs typeface="+mn-cs"/>
        </a:defRPr>
      </a:lvl1pPr>
      <a:lvl2pPr marL="455860" algn="l" defTabSz="911722" rtl="0" eaLnBrk="1" latinLnBrk="0" hangingPunct="1">
        <a:defRPr sz="1800" kern="1200">
          <a:solidFill>
            <a:schemeClr val="tx1"/>
          </a:solidFill>
          <a:latin typeface="+mn-lt"/>
          <a:ea typeface="+mn-ea"/>
          <a:cs typeface="+mn-cs"/>
        </a:defRPr>
      </a:lvl2pPr>
      <a:lvl3pPr marL="911722" algn="l" defTabSz="911722" rtl="0" eaLnBrk="1" latinLnBrk="0" hangingPunct="1">
        <a:defRPr sz="1800" kern="1200">
          <a:solidFill>
            <a:schemeClr val="tx1"/>
          </a:solidFill>
          <a:latin typeface="+mn-lt"/>
          <a:ea typeface="+mn-ea"/>
          <a:cs typeface="+mn-cs"/>
        </a:defRPr>
      </a:lvl3pPr>
      <a:lvl4pPr marL="1367583" algn="l" defTabSz="911722" rtl="0" eaLnBrk="1" latinLnBrk="0" hangingPunct="1">
        <a:defRPr sz="1800" kern="1200">
          <a:solidFill>
            <a:schemeClr val="tx1"/>
          </a:solidFill>
          <a:latin typeface="+mn-lt"/>
          <a:ea typeface="+mn-ea"/>
          <a:cs typeface="+mn-cs"/>
        </a:defRPr>
      </a:lvl4pPr>
      <a:lvl5pPr marL="1823446" algn="l" defTabSz="911722" rtl="0" eaLnBrk="1" latinLnBrk="0" hangingPunct="1">
        <a:defRPr sz="1800" kern="1200">
          <a:solidFill>
            <a:schemeClr val="tx1"/>
          </a:solidFill>
          <a:latin typeface="+mn-lt"/>
          <a:ea typeface="+mn-ea"/>
          <a:cs typeface="+mn-cs"/>
        </a:defRPr>
      </a:lvl5pPr>
      <a:lvl6pPr marL="2279306" algn="l" defTabSz="911722" rtl="0" eaLnBrk="1" latinLnBrk="0" hangingPunct="1">
        <a:defRPr sz="1800" kern="1200">
          <a:solidFill>
            <a:schemeClr val="tx1"/>
          </a:solidFill>
          <a:latin typeface="+mn-lt"/>
          <a:ea typeface="+mn-ea"/>
          <a:cs typeface="+mn-cs"/>
        </a:defRPr>
      </a:lvl6pPr>
      <a:lvl7pPr marL="2735167" algn="l" defTabSz="911722" rtl="0" eaLnBrk="1" latinLnBrk="0" hangingPunct="1">
        <a:defRPr sz="1800" kern="1200">
          <a:solidFill>
            <a:schemeClr val="tx1"/>
          </a:solidFill>
          <a:latin typeface="+mn-lt"/>
          <a:ea typeface="+mn-ea"/>
          <a:cs typeface="+mn-cs"/>
        </a:defRPr>
      </a:lvl7pPr>
      <a:lvl8pPr marL="3191028" algn="l" defTabSz="911722" rtl="0" eaLnBrk="1" latinLnBrk="0" hangingPunct="1">
        <a:defRPr sz="1800" kern="1200">
          <a:solidFill>
            <a:schemeClr val="tx1"/>
          </a:solidFill>
          <a:latin typeface="+mn-lt"/>
          <a:ea typeface="+mn-ea"/>
          <a:cs typeface="+mn-cs"/>
        </a:defRPr>
      </a:lvl8pPr>
      <a:lvl9pPr marL="3646890" algn="l" defTabSz="91172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x-none"/>
              <a:t>Click to edit Master title style</a:t>
            </a:r>
          </a:p>
        </p:txBody>
      </p:sp>
      <p:sp>
        <p:nvSpPr>
          <p:cNvPr id="26627" name="Rectangle 3"/>
          <p:cNvSpPr>
            <a:spLocks noGrp="1" noChangeArrowheads="1"/>
          </p:cNvSpPr>
          <p:nvPr>
            <p:ph type="body" idx="1"/>
          </p:nvPr>
        </p:nvSpPr>
        <p:spPr bwMode="auto">
          <a:xfrm>
            <a:off x="533400" y="1600200"/>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a:solidFill>
                  <a:srgbClr val="000000"/>
                </a:solidFill>
                <a:latin typeface="Times New Roman" charset="0"/>
                <a:ea typeface="ＭＳ Ｐゴシック" charset="0"/>
                <a:cs typeface="Arial" charset="0"/>
              </a:defRPr>
            </a:lvl1pPr>
          </a:lstStyle>
          <a:p>
            <a:pPr>
              <a:defRPr/>
            </a:pPr>
            <a:endParaRPr lang="en-US"/>
          </a:p>
        </p:txBody>
      </p:sp>
      <p:sp>
        <p:nvSpPr>
          <p:cNvPr id="1030" name="Rectangle 6"/>
          <p:cNvSpPr>
            <a:spLocks noGrp="1" noChangeArrowheads="1"/>
          </p:cNvSpPr>
          <p:nvPr>
            <p:ph type="sldNum" sz="quarter" idx="4"/>
          </p:nvPr>
        </p:nvSpPr>
        <p:spPr bwMode="auto">
          <a:xfrm>
            <a:off x="8575675" y="6575425"/>
            <a:ext cx="4572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solidFill>
                  <a:srgbClr val="000000"/>
                </a:solidFill>
                <a:latin typeface="Times New Roman" charset="0"/>
              </a:defRPr>
            </a:lvl1pPr>
          </a:lstStyle>
          <a:p>
            <a:fld id="{39666AE9-4DB7-9146-9F24-70F766045A4F}" type="slidenum">
              <a:rPr lang="en-US" altLang="x-none"/>
              <a:pPr/>
              <a:t>‹#›</a:t>
            </a:fld>
            <a:endParaRPr lang="en-US" altLang="x-none"/>
          </a:p>
        </p:txBody>
      </p:sp>
      <p:sp>
        <p:nvSpPr>
          <p:cNvPr id="26630" name="Rectangle 7"/>
          <p:cNvSpPr>
            <a:spLocks noChangeArrowheads="1"/>
          </p:cNvSpPr>
          <p:nvPr userDrawn="1"/>
        </p:nvSpPr>
        <p:spPr bwMode="auto">
          <a:xfrm>
            <a:off x="0" y="1292225"/>
            <a:ext cx="91440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defTabSz="914400"/>
            <a:endParaRPr lang="x-none" altLang="x-none">
              <a:solidFill>
                <a:srgbClr val="000000"/>
              </a:solidFill>
              <a:latin typeface="Times New Roman" charset="0"/>
            </a:endParaRPr>
          </a:p>
        </p:txBody>
      </p:sp>
    </p:spTree>
  </p:cSld>
  <p:clrMap bg1="lt1" tx1="dk1" bg2="lt2" tx2="dk2" accent1="accent1" accent2="accent2" accent3="accent3" accent4="accent4" accent5="accent5" accent6="accent6" hlink="hlink" folHlink="folHlink"/>
  <p:sldLayoutIdLst>
    <p:sldLayoutId id="2147487197" r:id="rId1"/>
    <p:sldLayoutId id="2147487198" r:id="rId2"/>
    <p:sldLayoutId id="2147487199" r:id="rId3"/>
    <p:sldLayoutId id="2147487200" r:id="rId4"/>
    <p:sldLayoutId id="2147487201" r:id="rId5"/>
    <p:sldLayoutId id="2147487202" r:id="rId6"/>
    <p:sldLayoutId id="2147487203" r:id="rId7"/>
    <p:sldLayoutId id="2147487204" r:id="rId8"/>
    <p:sldLayoutId id="2147487205" r:id="rId9"/>
    <p:sldLayoutId id="2147487206" r:id="rId10"/>
    <p:sldLayoutId id="2147487207" r:id="rId11"/>
    <p:sldLayoutId id="2147487208" r:id="rId12"/>
    <p:sldLayoutId id="2147487209" r:id="rId13"/>
    <p:sldLayoutId id="2147487210" r:id="rId14"/>
    <p:sldLayoutId id="2147487211" r:id="rId15"/>
    <p:sldLayoutId id="2147487212" r:id="rId16"/>
  </p:sldLayoutIdLst>
  <p:hf hdr="0" ftr="0" dt="0"/>
  <p:txStyles>
    <p:titleStyle>
      <a:lvl1pPr algn="l" rtl="0" eaLnBrk="0" fontAlgn="base" hangingPunct="0">
        <a:spcBef>
          <a:spcPct val="0"/>
        </a:spcBef>
        <a:spcAft>
          <a:spcPct val="0"/>
        </a:spcAft>
        <a:defRPr sz="4000" u="sng">
          <a:solidFill>
            <a:schemeClr val="accent2"/>
          </a:solidFill>
          <a:latin typeface="+mj-lt"/>
          <a:ea typeface="ＭＳ Ｐゴシック" charset="0"/>
          <a:cs typeface="ＭＳ Ｐゴシック" charset="0"/>
        </a:defRPr>
      </a:lvl1pPr>
      <a:lvl2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2pPr>
      <a:lvl3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3pPr>
      <a:lvl4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4pPr>
      <a:lvl5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x-none"/>
              <a:t>Click to edit Master title style</a:t>
            </a:r>
          </a:p>
        </p:txBody>
      </p:sp>
      <p:sp>
        <p:nvSpPr>
          <p:cNvPr id="44035" name="Rectangle 3"/>
          <p:cNvSpPr>
            <a:spLocks noGrp="1" noChangeArrowheads="1"/>
          </p:cNvSpPr>
          <p:nvPr>
            <p:ph type="body" idx="1"/>
          </p:nvPr>
        </p:nvSpPr>
        <p:spPr bwMode="auto">
          <a:xfrm>
            <a:off x="533400" y="1600200"/>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a:solidFill>
                  <a:srgbClr val="000000"/>
                </a:solidFill>
                <a:latin typeface="Times New Roman" charset="0"/>
                <a:ea typeface="ＭＳ Ｐゴシック" charset="0"/>
                <a:cs typeface="Arial" charset="0"/>
              </a:defRPr>
            </a:lvl1pPr>
          </a:lstStyle>
          <a:p>
            <a:pPr>
              <a:defRPr/>
            </a:pPr>
            <a:endParaRPr lang="en-US"/>
          </a:p>
        </p:txBody>
      </p:sp>
      <p:sp>
        <p:nvSpPr>
          <p:cNvPr id="1030" name="Rectangle 6"/>
          <p:cNvSpPr>
            <a:spLocks noGrp="1" noChangeArrowheads="1"/>
          </p:cNvSpPr>
          <p:nvPr>
            <p:ph type="sldNum" sz="quarter" idx="4"/>
          </p:nvPr>
        </p:nvSpPr>
        <p:spPr bwMode="auto">
          <a:xfrm>
            <a:off x="8575675" y="6575425"/>
            <a:ext cx="4572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solidFill>
                  <a:srgbClr val="000000"/>
                </a:solidFill>
                <a:latin typeface="Times New Roman" charset="0"/>
              </a:defRPr>
            </a:lvl1pPr>
          </a:lstStyle>
          <a:p>
            <a:fld id="{45D8BBA1-B4FE-2F40-8E28-8C120C37D9F5}" type="slidenum">
              <a:rPr lang="en-US" altLang="x-none"/>
              <a:pPr/>
              <a:t>‹#›</a:t>
            </a:fld>
            <a:endParaRPr lang="en-US" altLang="x-none"/>
          </a:p>
        </p:txBody>
      </p:sp>
      <p:sp>
        <p:nvSpPr>
          <p:cNvPr id="44038" name="Rectangle 7"/>
          <p:cNvSpPr>
            <a:spLocks noChangeArrowheads="1"/>
          </p:cNvSpPr>
          <p:nvPr userDrawn="1"/>
        </p:nvSpPr>
        <p:spPr bwMode="auto">
          <a:xfrm>
            <a:off x="0" y="1292225"/>
            <a:ext cx="91440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defTabSz="914400"/>
            <a:endParaRPr lang="x-none" altLang="x-none">
              <a:solidFill>
                <a:srgbClr val="000000"/>
              </a:solidFill>
              <a:latin typeface="Times New Roman" charset="0"/>
            </a:endParaRPr>
          </a:p>
        </p:txBody>
      </p:sp>
    </p:spTree>
  </p:cSld>
  <p:clrMap bg1="lt1" tx1="dk1" bg2="lt2" tx2="dk2" accent1="accent1" accent2="accent2" accent3="accent3" accent4="accent4" accent5="accent5" accent6="accent6" hlink="hlink" folHlink="folHlink"/>
  <p:sldLayoutIdLst>
    <p:sldLayoutId id="2147487213" r:id="rId1"/>
    <p:sldLayoutId id="2147487214" r:id="rId2"/>
    <p:sldLayoutId id="2147487215" r:id="rId3"/>
    <p:sldLayoutId id="2147487216" r:id="rId4"/>
    <p:sldLayoutId id="2147487217" r:id="rId5"/>
    <p:sldLayoutId id="2147487218" r:id="rId6"/>
    <p:sldLayoutId id="2147487219" r:id="rId7"/>
    <p:sldLayoutId id="2147487220" r:id="rId8"/>
    <p:sldLayoutId id="2147487221" r:id="rId9"/>
    <p:sldLayoutId id="2147487222" r:id="rId10"/>
    <p:sldLayoutId id="2147487223" r:id="rId11"/>
    <p:sldLayoutId id="2147487224" r:id="rId12"/>
    <p:sldLayoutId id="2147487225" r:id="rId13"/>
    <p:sldLayoutId id="2147487226" r:id="rId14"/>
    <p:sldLayoutId id="2147487227" r:id="rId15"/>
    <p:sldLayoutId id="2147487228" r:id="rId16"/>
  </p:sldLayoutIdLst>
  <p:hf hdr="0" ftr="0" dt="0"/>
  <p:txStyles>
    <p:titleStyle>
      <a:lvl1pPr algn="l" rtl="0" eaLnBrk="0" fontAlgn="base" hangingPunct="0">
        <a:spcBef>
          <a:spcPct val="0"/>
        </a:spcBef>
        <a:spcAft>
          <a:spcPct val="0"/>
        </a:spcAft>
        <a:defRPr sz="4000" u="sng">
          <a:solidFill>
            <a:schemeClr val="accent2"/>
          </a:solidFill>
          <a:latin typeface="+mj-lt"/>
          <a:ea typeface="ＭＳ Ｐゴシック" charset="0"/>
          <a:cs typeface="ＭＳ Ｐゴシック" charset="0"/>
        </a:defRPr>
      </a:lvl1pPr>
      <a:lvl2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2pPr>
      <a:lvl3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3pPr>
      <a:lvl4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4pPr>
      <a:lvl5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30.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3" Type="http://schemas.openxmlformats.org/officeDocument/2006/relationships/image" Target="../media/image44.wmf"/><Relationship Id="rId4" Type="http://schemas.openxmlformats.org/officeDocument/2006/relationships/image" Target="../media/image1.wmf"/><Relationship Id="rId5" Type="http://schemas.openxmlformats.org/officeDocument/2006/relationships/image" Target="../media/image45.png"/><Relationship Id="rId1" Type="http://schemas.openxmlformats.org/officeDocument/2006/relationships/slideLayout" Target="../slideLayouts/slideLayout30.xml"/><Relationship Id="rId2" Type="http://schemas.openxmlformats.org/officeDocument/2006/relationships/image" Target="../media/image4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4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4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4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49.png"/></Relationships>
</file>

<file path=ppt/slides/_rels/slide105.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1.wmf"/><Relationship Id="rId5" Type="http://schemas.openxmlformats.org/officeDocument/2006/relationships/image" Target="../media/image44.wmf"/><Relationship Id="rId6" Type="http://schemas.openxmlformats.org/officeDocument/2006/relationships/image" Target="../media/image50.gif"/><Relationship Id="rId1" Type="http://schemas.openxmlformats.org/officeDocument/2006/relationships/slideLayout" Target="../slideLayouts/slideLayout30.xml"/><Relationship Id="rId2" Type="http://schemas.openxmlformats.org/officeDocument/2006/relationships/notesSlide" Target="../notesSlides/notesSlide8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5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08.xml.rels><?xml version="1.0" encoding="UTF-8" standalone="yes"?>
<Relationships xmlns="http://schemas.openxmlformats.org/package/2006/relationships"><Relationship Id="rId3" Type="http://schemas.openxmlformats.org/officeDocument/2006/relationships/image" Target="../media/image52.wmf"/><Relationship Id="rId4" Type="http://schemas.openxmlformats.org/officeDocument/2006/relationships/image" Target="../media/image53.wmf"/><Relationship Id="rId5" Type="http://schemas.openxmlformats.org/officeDocument/2006/relationships/image" Target="../media/image54.wmf"/><Relationship Id="rId6" Type="http://schemas.openxmlformats.org/officeDocument/2006/relationships/image" Target="../media/image55.wmf"/><Relationship Id="rId7" Type="http://schemas.openxmlformats.org/officeDocument/2006/relationships/image" Target="../media/image56.wmf"/><Relationship Id="rId1" Type="http://schemas.openxmlformats.org/officeDocument/2006/relationships/slideLayout" Target="../slideLayouts/slideLayout30.xml"/><Relationship Id="rId2" Type="http://schemas.openxmlformats.org/officeDocument/2006/relationships/notesSlide" Target="../notesSlides/notesSlide89.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8.jpeg"/><Relationship Id="rId5" Type="http://schemas.openxmlformats.org/officeDocument/2006/relationships/image" Target="../media/image58.wmf"/><Relationship Id="rId1" Type="http://schemas.openxmlformats.org/officeDocument/2006/relationships/slideLayout" Target="../slideLayouts/slideLayout34.xml"/><Relationship Id="rId2" Type="http://schemas.openxmlformats.org/officeDocument/2006/relationships/notesSlide" Target="../notesSlides/notesSlide90.xml"/></Relationships>
</file>

<file path=ppt/slides/_rels/slide111.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57.png"/><Relationship Id="rId5" Type="http://schemas.openxmlformats.org/officeDocument/2006/relationships/image" Target="../media/image58.wmf"/><Relationship Id="rId1" Type="http://schemas.openxmlformats.org/officeDocument/2006/relationships/slideLayout" Target="../slideLayouts/slideLayout30.xml"/><Relationship Id="rId2" Type="http://schemas.openxmlformats.org/officeDocument/2006/relationships/notesSlide" Target="../notesSlides/notesSlide91.xml"/></Relationships>
</file>

<file path=ppt/slides/_rels/slide112.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57.png"/><Relationship Id="rId5" Type="http://schemas.openxmlformats.org/officeDocument/2006/relationships/image" Target="../media/image58.wmf"/><Relationship Id="rId1" Type="http://schemas.openxmlformats.org/officeDocument/2006/relationships/slideLayout" Target="../slideLayouts/slideLayout30.xml"/><Relationship Id="rId2" Type="http://schemas.openxmlformats.org/officeDocument/2006/relationships/notesSlide" Target="../notesSlides/notesSlide92.xml"/></Relationships>
</file>

<file path=ppt/slides/_rels/slide113.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57.png"/><Relationship Id="rId5" Type="http://schemas.openxmlformats.org/officeDocument/2006/relationships/image" Target="../media/image58.wmf"/><Relationship Id="rId1" Type="http://schemas.openxmlformats.org/officeDocument/2006/relationships/slideLayout" Target="../slideLayouts/slideLayout30.xml"/><Relationship Id="rId2" Type="http://schemas.openxmlformats.org/officeDocument/2006/relationships/notesSlide" Target="../notesSlides/notesSlide9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xml"/><Relationship Id="rId3" Type="http://schemas.openxmlformats.org/officeDocument/2006/relationships/image" Target="../media/image8.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3.xml"/><Relationship Id="rId3"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6.xml"/><Relationship Id="rId3" Type="http://schemas.openxmlformats.org/officeDocument/2006/relationships/image" Target="../media/image11.wmf"/></Relationships>
</file>

<file path=ppt/slides/_rels/slide38.xml.rels><?xml version="1.0" encoding="UTF-8" standalone="yes"?>
<Relationships xmlns="http://schemas.openxmlformats.org/package/2006/relationships"><Relationship Id="rId3" Type="http://schemas.openxmlformats.org/officeDocument/2006/relationships/image" Target="../media/image12.wmf"/><Relationship Id="rId4" Type="http://schemas.openxmlformats.org/officeDocument/2006/relationships/image" Target="../media/image13.wmf"/><Relationship Id="rId1" Type="http://schemas.openxmlformats.org/officeDocument/2006/relationships/slideLayout" Target="../slideLayouts/slideLayout30.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8.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3" Type="http://schemas.openxmlformats.org/officeDocument/2006/relationships/image" Target="../media/image15.wmf"/><Relationship Id="rId4" Type="http://schemas.openxmlformats.org/officeDocument/2006/relationships/image" Target="../media/image16.png"/><Relationship Id="rId1" Type="http://schemas.openxmlformats.org/officeDocument/2006/relationships/slideLayout" Target="../slideLayouts/slideLayout30.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4" Type="http://schemas.openxmlformats.org/officeDocument/2006/relationships/oleObject" Target="../embeddings/oleObject1.bin"/><Relationship Id="rId5" Type="http://schemas.openxmlformats.org/officeDocument/2006/relationships/image" Target="../media/image17.emf"/><Relationship Id="rId6" Type="http://schemas.openxmlformats.org/officeDocument/2006/relationships/oleObject" Target="../embeddings/oleObject2.bin"/><Relationship Id="rId7" Type="http://schemas.openxmlformats.org/officeDocument/2006/relationships/image" Target="../media/image18.emf"/><Relationship Id="rId8" Type="http://schemas.openxmlformats.org/officeDocument/2006/relationships/oleObject" Target="../embeddings/oleObject3.bin"/><Relationship Id="rId9" Type="http://schemas.openxmlformats.org/officeDocument/2006/relationships/image" Target="../media/image19.emf"/><Relationship Id="rId10" Type="http://schemas.openxmlformats.org/officeDocument/2006/relationships/oleObject" Target="../embeddings/oleObject4.bin"/><Relationship Id="rId11" Type="http://schemas.openxmlformats.org/officeDocument/2006/relationships/image" Target="../media/image20.emf"/><Relationship Id="rId1" Type="http://schemas.openxmlformats.org/officeDocument/2006/relationships/vmlDrawing" Target="../drawings/vmlDrawing1.vml"/><Relationship Id="rId2"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3.xml"/><Relationship Id="rId3" Type="http://schemas.openxmlformats.org/officeDocument/2006/relationships/image" Target="../media/image21.w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4.xml"/><Relationship Id="rId3" Type="http://schemas.openxmlformats.org/officeDocument/2006/relationships/image" Target="../media/image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7.xml"/><Relationship Id="rId3" Type="http://schemas.openxmlformats.org/officeDocument/2006/relationships/image" Target="../media/image2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8.xml"/><Relationship Id="rId3"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9.xml"/><Relationship Id="rId3" Type="http://schemas.openxmlformats.org/officeDocument/2006/relationships/image" Target="../media/image2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0.xml"/><Relationship Id="rId3" Type="http://schemas.openxmlformats.org/officeDocument/2006/relationships/image" Target="../media/image2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1.xml"/><Relationship Id="rId3" Type="http://schemas.openxmlformats.org/officeDocument/2006/relationships/image" Target="../media/image2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3.xml"/><Relationship Id="rId3" Type="http://schemas.openxmlformats.org/officeDocument/2006/relationships/image" Target="../media/image2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7.xml"/><Relationship Id="rId3" Type="http://schemas.openxmlformats.org/officeDocument/2006/relationships/image" Target="../media/image2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3" Type="http://schemas.openxmlformats.org/officeDocument/2006/relationships/image" Target="../media/image1.wmf"/><Relationship Id="rId4" Type="http://schemas.openxmlformats.org/officeDocument/2006/relationships/image" Target="../media/image2.jpeg"/><Relationship Id="rId1" Type="http://schemas.openxmlformats.org/officeDocument/2006/relationships/slideLayout" Target="../slideLayouts/slideLayout30.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2.xml"/><Relationship Id="rId3" Type="http://schemas.openxmlformats.org/officeDocument/2006/relationships/image" Target="../media/image8.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3.xml"/><Relationship Id="rId3" Type="http://schemas.openxmlformats.org/officeDocument/2006/relationships/image" Target="../media/image2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4.xml"/><Relationship Id="rId3" Type="http://schemas.openxmlformats.org/officeDocument/2006/relationships/image" Target="../media/image3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5.xml"/><Relationship Id="rId3" Type="http://schemas.openxmlformats.org/officeDocument/2006/relationships/image" Target="../media/image3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6.xml"/><Relationship Id="rId3" Type="http://schemas.openxmlformats.org/officeDocument/2006/relationships/image" Target="../media/image3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7.xml"/><Relationship Id="rId3" Type="http://schemas.openxmlformats.org/officeDocument/2006/relationships/image" Target="../media/image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8.xml"/><Relationship Id="rId3" Type="http://schemas.openxmlformats.org/officeDocument/2006/relationships/image" Target="../media/image8.jpe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9.xml"/><Relationship Id="rId3" Type="http://schemas.openxmlformats.org/officeDocument/2006/relationships/image" Target="../media/image8.jpe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80.xml"/><Relationship Id="rId3" Type="http://schemas.openxmlformats.org/officeDocument/2006/relationships/image" Target="../media/image8.jpe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81.xml"/><Relationship Id="rId3" Type="http://schemas.openxmlformats.org/officeDocument/2006/relationships/image" Target="../media/image8.jpe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82.xml"/><Relationship Id="rId3" Type="http://schemas.openxmlformats.org/officeDocument/2006/relationships/image" Target="../media/image8.jpe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83.xml"/><Relationship Id="rId3" Type="http://schemas.openxmlformats.org/officeDocument/2006/relationships/image" Target="../media/image8.jpe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8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8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33.png"/><Relationship Id="rId3"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1" Type="http://schemas.openxmlformats.org/officeDocument/2006/relationships/slideLayout" Target="../slideLayouts/slideLayout30.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30.xml"/><Relationship Id="rId2" Type="http://schemas.openxmlformats.org/officeDocument/2006/relationships/image" Target="../media/image3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3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4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3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4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4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8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8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ChangeArrowheads="1"/>
          </p:cNvSpPr>
          <p:nvPr>
            <p:ph type="ctrTitle"/>
          </p:nvPr>
        </p:nvSpPr>
        <p:spPr>
          <a:xfrm>
            <a:off x="787400" y="1809750"/>
            <a:ext cx="8128000" cy="1470025"/>
          </a:xfrm>
        </p:spPr>
        <p:txBody>
          <a:bodyPr/>
          <a:lstStyle/>
          <a:p>
            <a:pPr algn="ctr"/>
            <a:r>
              <a:rPr lang="en-US" altLang="x-none" sz="3200" dirty="0">
                <a:ea typeface="ＭＳ Ｐゴシック" charset="-128"/>
              </a:rPr>
              <a:t>Network Applications:</a:t>
            </a:r>
            <a:br>
              <a:rPr lang="en-US" altLang="x-none" sz="3200" dirty="0">
                <a:ea typeface="ＭＳ Ｐゴシック" charset="-128"/>
              </a:rPr>
            </a:br>
            <a:r>
              <a:rPr lang="en-US" altLang="x-none" sz="3200" dirty="0" smtClean="0">
                <a:ea typeface="ＭＳ Ｐゴシック" charset="-128"/>
              </a:rPr>
              <a:t>Application </a:t>
            </a:r>
            <a:r>
              <a:rPr lang="en-US" altLang="x-none" sz="3200" dirty="0">
                <a:ea typeface="ＭＳ Ｐゴシック" charset="-128"/>
              </a:rPr>
              <a:t>Overlay Networks</a:t>
            </a:r>
          </a:p>
        </p:txBody>
      </p:sp>
      <p:sp>
        <p:nvSpPr>
          <p:cNvPr id="80898" name="Text Box 3"/>
          <p:cNvSpPr txBox="1">
            <a:spLocks noChangeArrowheads="1"/>
          </p:cNvSpPr>
          <p:nvPr/>
        </p:nvSpPr>
        <p:spPr bwMode="auto">
          <a:xfrm>
            <a:off x="1498600" y="3892550"/>
            <a:ext cx="661035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x-none" sz="2800" dirty="0">
                <a:latin typeface="Comic Sans MS" charset="0"/>
              </a:rPr>
              <a:t>Y. Richard Yang</a:t>
            </a:r>
          </a:p>
          <a:p>
            <a:pPr algn="ctr" eaLnBrk="1" hangingPunct="1"/>
            <a:endParaRPr lang="en-US" altLang="x-none" sz="2800" dirty="0">
              <a:latin typeface="Comic Sans MS" charset="0"/>
            </a:endParaRPr>
          </a:p>
          <a:p>
            <a:pPr algn="ctr" eaLnBrk="1" hangingPunct="1"/>
            <a:r>
              <a:rPr lang="en-US" altLang="x-none" sz="2800" dirty="0">
                <a:latin typeface="Comic Sans MS" charset="0"/>
              </a:rPr>
              <a:t>http://</a:t>
            </a:r>
            <a:r>
              <a:rPr lang="en-US" altLang="x-none" sz="2800" dirty="0" err="1">
                <a:latin typeface="Comic Sans MS" charset="0"/>
              </a:rPr>
              <a:t>zoo.cs.yale.edu</a:t>
            </a:r>
            <a:r>
              <a:rPr lang="en-US" altLang="x-none" sz="2800" dirty="0">
                <a:latin typeface="Comic Sans MS" charset="0"/>
              </a:rPr>
              <a:t>/classes/cs433/</a:t>
            </a:r>
          </a:p>
          <a:p>
            <a:pPr algn="ctr" eaLnBrk="1" hangingPunct="1"/>
            <a:endParaRPr lang="en-US" altLang="x-none" sz="2800" dirty="0">
              <a:latin typeface="Comic Sans MS" charset="0"/>
            </a:endParaRPr>
          </a:p>
          <a:p>
            <a:pPr algn="ctr" eaLnBrk="1" hangingPunct="1"/>
            <a:r>
              <a:rPr lang="en-US" altLang="x-none" sz="2800" dirty="0" smtClean="0">
                <a:latin typeface="Comic Sans MS" charset="0"/>
              </a:rPr>
              <a:t>10/</a:t>
            </a:r>
            <a:r>
              <a:rPr lang="en-US" altLang="x-none" sz="2800" dirty="0" smtClean="0">
                <a:latin typeface="Comic Sans MS" charset="0"/>
                <a:ea typeface="宋体" charset="-122"/>
              </a:rPr>
              <a:t>17</a:t>
            </a:r>
            <a:r>
              <a:rPr lang="en-US" altLang="x-none" sz="2800" dirty="0" smtClean="0">
                <a:latin typeface="Comic Sans MS" charset="0"/>
              </a:rPr>
              <a:t>/2017</a:t>
            </a:r>
            <a:endParaRPr lang="en-US" altLang="x-none" sz="2800" dirty="0">
              <a:latin typeface="Comic Sans MS"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Title 1"/>
          <p:cNvSpPr>
            <a:spLocks noGrp="1"/>
          </p:cNvSpPr>
          <p:nvPr>
            <p:ph type="title"/>
          </p:nvPr>
        </p:nvSpPr>
        <p:spPr/>
        <p:txBody>
          <a:bodyPr/>
          <a:lstStyle/>
          <a:p>
            <a:r>
              <a:rPr lang="en-US" altLang="x-none">
                <a:ea typeface="ＭＳ Ｐゴシック" charset="-128"/>
              </a:rPr>
              <a:t>System State</a:t>
            </a:r>
          </a:p>
        </p:txBody>
      </p:sp>
      <p:sp>
        <p:nvSpPr>
          <p:cNvPr id="220162" name="Slide Number Placeholder 3"/>
          <p:cNvSpPr>
            <a:spLocks noGrp="1"/>
          </p:cNvSpPr>
          <p:nvPr>
            <p:ph type="sldNum" sz="quarter" idx="11"/>
          </p:nvPr>
        </p:nvSpPr>
        <p:spPr>
          <a:xfrm>
            <a:off x="5187950" y="6372225"/>
            <a:ext cx="3956050" cy="4556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0A594E2-D9E9-D14D-AEAE-EBAE13630AFF}" type="slidenum">
              <a:rPr lang="en-US" altLang="x-none" sz="1400">
                <a:solidFill>
                  <a:srgbClr val="000000"/>
                </a:solidFill>
                <a:latin typeface="Comic Sans MS" charset="0"/>
              </a:rPr>
              <a:pPr eaLnBrk="1" hangingPunct="1"/>
              <a:t>10</a:t>
            </a:fld>
            <a:endParaRPr lang="en-US" altLang="x-none" sz="1400">
              <a:solidFill>
                <a:srgbClr val="000000"/>
              </a:solidFill>
              <a:latin typeface="Comic Sans MS" charset="0"/>
            </a:endParaRPr>
          </a:p>
        </p:txBody>
      </p:sp>
      <p:sp>
        <p:nvSpPr>
          <p:cNvPr id="220163" name="Rectangle 3"/>
          <p:cNvSpPr>
            <a:spLocks noChangeArrowheads="1"/>
          </p:cNvSpPr>
          <p:nvPr/>
        </p:nvSpPr>
        <p:spPr bwMode="auto">
          <a:xfrm>
            <a:off x="457200" y="1524000"/>
            <a:ext cx="8458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latin typeface="Comic Sans MS" charset="0"/>
              </a:rPr>
              <a:t>Q: How long does each downloader stay as a downloader?</a:t>
            </a:r>
          </a:p>
        </p:txBody>
      </p:sp>
      <p:grpSp>
        <p:nvGrpSpPr>
          <p:cNvPr id="12" name="Group 11"/>
          <p:cNvGrpSpPr>
            <a:grpSpLocks/>
          </p:cNvGrpSpPr>
          <p:nvPr/>
        </p:nvGrpSpPr>
        <p:grpSpPr bwMode="auto">
          <a:xfrm>
            <a:off x="674688" y="4343400"/>
            <a:ext cx="5235575" cy="2209800"/>
            <a:chOff x="685800" y="4648200"/>
            <a:chExt cx="5235575" cy="2209800"/>
          </a:xfrm>
        </p:grpSpPr>
        <p:pic>
          <p:nvPicPr>
            <p:cNvPr id="220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4648200"/>
              <a:ext cx="2873375" cy="159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5970588"/>
              <a:ext cx="4722812"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 name="Group 1"/>
          <p:cNvGrpSpPr>
            <a:grpSpLocks/>
          </p:cNvGrpSpPr>
          <p:nvPr/>
        </p:nvGrpSpPr>
        <p:grpSpPr bwMode="auto">
          <a:xfrm>
            <a:off x="-315913" y="2286000"/>
            <a:ext cx="6335713" cy="2379663"/>
            <a:chOff x="-315913" y="2286000"/>
            <a:chExt cx="6335713" cy="2379663"/>
          </a:xfrm>
        </p:grpSpPr>
        <p:sp>
          <p:nvSpPr>
            <p:cNvPr id="220166" name="Cloud"/>
            <p:cNvSpPr>
              <a:spLocks noChangeAspect="1" noEditPoints="1" noChangeArrowheads="1"/>
            </p:cNvSpPr>
            <p:nvPr/>
          </p:nvSpPr>
          <p:spPr bwMode="auto">
            <a:xfrm>
              <a:off x="3048000" y="2286000"/>
              <a:ext cx="2971800" cy="1992313"/>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pic>
          <p:nvPicPr>
            <p:cNvPr id="220167" name="Picture 5"/>
            <p:cNvPicPr>
              <a:picLocks noChangeAspect="1" noChangeArrowheads="1"/>
            </p:cNvPicPr>
            <p:nvPr/>
          </p:nvPicPr>
          <p:blipFill>
            <a:blip r:embed="rId5">
              <a:extLst>
                <a:ext uri="{28A0092B-C50C-407E-A947-70E740481C1C}">
                  <a14:useLocalDpi xmlns:a14="http://schemas.microsoft.com/office/drawing/2010/main" val="0"/>
                </a:ext>
              </a:extLst>
            </a:blip>
            <a:srcRect l="8615" r="9846" b="52776"/>
            <a:stretch>
              <a:fillRect/>
            </a:stretch>
          </p:blipFill>
          <p:spPr bwMode="auto">
            <a:xfrm>
              <a:off x="3429000" y="2743200"/>
              <a:ext cx="2103438" cy="74295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220168" name="Line 5"/>
            <p:cNvSpPr>
              <a:spLocks noChangeShapeType="1"/>
            </p:cNvSpPr>
            <p:nvPr/>
          </p:nvSpPr>
          <p:spPr bwMode="auto">
            <a:xfrm>
              <a:off x="1778000" y="3276600"/>
              <a:ext cx="1276350" cy="14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220169" name="Rectangle 8"/>
            <p:cNvSpPr>
              <a:spLocks noChangeArrowheads="1"/>
            </p:cNvSpPr>
            <p:nvPr/>
          </p:nvSpPr>
          <p:spPr bwMode="auto">
            <a:xfrm>
              <a:off x="2298700" y="2922588"/>
              <a:ext cx="311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a:solidFill>
                    <a:srgbClr val="000000"/>
                  </a:solidFill>
                  <a:latin typeface="Comic Sans MS" charset="0"/>
                  <a:ea typeface="宋体" charset="-122"/>
                  <a:sym typeface="Symbol" charset="2"/>
                </a:rPr>
                <a:t></a:t>
              </a:r>
              <a:endParaRPr lang="en-US" altLang="x-none">
                <a:solidFill>
                  <a:srgbClr val="000000"/>
                </a:solidFill>
                <a:latin typeface="Comic Sans MS" charset="0"/>
              </a:endParaRPr>
            </a:p>
          </p:txBody>
        </p:sp>
        <p:sp>
          <p:nvSpPr>
            <p:cNvPr id="220170" name="TextBox 4"/>
            <p:cNvSpPr txBox="1">
              <a:spLocks noChangeArrowheads="1"/>
            </p:cNvSpPr>
            <p:nvPr/>
          </p:nvSpPr>
          <p:spPr bwMode="auto">
            <a:xfrm>
              <a:off x="-315913" y="4203700"/>
              <a:ext cx="185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grpSp>
      <p:sp>
        <p:nvSpPr>
          <p:cNvPr id="3" name="Rectangle 2"/>
          <p:cNvSpPr/>
          <p:nvPr/>
        </p:nvSpPr>
        <p:spPr>
          <a:xfrm>
            <a:off x="6457950" y="4278313"/>
            <a:ext cx="2297170" cy="1938992"/>
          </a:xfrm>
          <a:prstGeom prst="rect">
            <a:avLst/>
          </a:prstGeom>
          <a:ln>
            <a:solidFill>
              <a:schemeClr val="tx1"/>
            </a:solidFill>
          </a:ln>
        </p:spPr>
        <p:txBody>
          <a:bodyPr wrap="square">
            <a:spAutoFit/>
          </a:bodyPr>
          <a:lstStyle/>
          <a:p>
            <a:r>
              <a:rPr lang="en-US" altLang="x-none" kern="0" dirty="0" smtClean="0">
                <a:solidFill>
                  <a:srgbClr val="000000"/>
                </a:solidFill>
                <a:latin typeface="Comic Sans MS"/>
                <a:cs typeface="ＭＳ Ｐゴシック" charset="0"/>
              </a:rPr>
              <a:t>Key take-away: not </a:t>
            </a:r>
            <a:r>
              <a:rPr lang="en-US" altLang="x-none" kern="0" smtClean="0">
                <a:solidFill>
                  <a:srgbClr val="000000"/>
                </a:solidFill>
                <a:latin typeface="Comic Sans MS"/>
                <a:cs typeface="ＭＳ Ｐゴシック" charset="0"/>
              </a:rPr>
              <a:t>scaling inverse with system size (x)</a:t>
            </a:r>
            <a:endParaRPr lang="en-US"/>
          </a:p>
        </p:txBody>
      </p:sp>
      <p:pic>
        <p:nvPicPr>
          <p:cNvPr id="1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9453" y="59467"/>
            <a:ext cx="2579688" cy="1573213"/>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pPr eaLnBrk="1" hangingPunct="1">
              <a:defRPr/>
            </a:pPr>
            <a:r>
              <a:rPr lang="en-US" dirty="0" smtClean="0">
                <a:latin typeface="+mn-lt"/>
                <a:ea typeface="SimSun" charset="0"/>
              </a:rPr>
              <a:t>Tor Components</a:t>
            </a:r>
            <a:endParaRPr lang="en-US" dirty="0">
              <a:latin typeface="+mn-lt"/>
              <a:ea typeface="SimSun" charset="0"/>
            </a:endParaRPr>
          </a:p>
        </p:txBody>
      </p:sp>
      <p:sp>
        <p:nvSpPr>
          <p:cNvPr id="226306" name="Rectangle 3"/>
          <p:cNvSpPr>
            <a:spLocks noGrp="1" noChangeArrowheads="1"/>
          </p:cNvSpPr>
          <p:nvPr>
            <p:ph type="body" idx="1"/>
          </p:nvPr>
        </p:nvSpPr>
        <p:spPr>
          <a:xfrm>
            <a:off x="428625" y="4835525"/>
            <a:ext cx="8229600" cy="1793875"/>
          </a:xfrm>
        </p:spPr>
        <p:txBody>
          <a:bodyPr/>
          <a:lstStyle/>
          <a:p>
            <a:pPr eaLnBrk="1" hangingPunct="1">
              <a:lnSpc>
                <a:spcPct val="80000"/>
              </a:lnSpc>
            </a:pPr>
            <a:r>
              <a:rPr lang="en-US" altLang="x-none" sz="2000" b="1">
                <a:ea typeface="SimSun" charset="-122"/>
              </a:rPr>
              <a:t>Client</a:t>
            </a:r>
            <a:r>
              <a:rPr lang="en-US" altLang="x-none" sz="2000">
                <a:ea typeface="SimSun" charset="-122"/>
              </a:rPr>
              <a:t>: the user of the Tor network </a:t>
            </a:r>
          </a:p>
          <a:p>
            <a:pPr eaLnBrk="1" hangingPunct="1">
              <a:lnSpc>
                <a:spcPct val="80000"/>
              </a:lnSpc>
            </a:pPr>
            <a:endParaRPr lang="en-US" altLang="x-none" sz="800" b="1">
              <a:ea typeface="SimSun" charset="-122"/>
            </a:endParaRPr>
          </a:p>
          <a:p>
            <a:pPr eaLnBrk="1" hangingPunct="1">
              <a:lnSpc>
                <a:spcPct val="80000"/>
              </a:lnSpc>
            </a:pPr>
            <a:r>
              <a:rPr lang="en-US" altLang="x-none" sz="2000" b="1">
                <a:ea typeface="SimSun" charset="-122"/>
              </a:rPr>
              <a:t>Server</a:t>
            </a:r>
            <a:r>
              <a:rPr lang="en-US" altLang="x-none" sz="2000">
                <a:ea typeface="SimSun" charset="-122"/>
              </a:rPr>
              <a:t>: the target TCP applications such as web servers </a:t>
            </a:r>
          </a:p>
          <a:p>
            <a:pPr eaLnBrk="1" hangingPunct="1">
              <a:lnSpc>
                <a:spcPct val="80000"/>
              </a:lnSpc>
            </a:pPr>
            <a:endParaRPr lang="en-US" altLang="x-none" sz="800" b="1">
              <a:ea typeface="SimSun" charset="-122"/>
            </a:endParaRPr>
          </a:p>
          <a:p>
            <a:pPr eaLnBrk="1" hangingPunct="1">
              <a:lnSpc>
                <a:spcPct val="80000"/>
              </a:lnSpc>
            </a:pPr>
            <a:r>
              <a:rPr lang="en-US" altLang="x-none" sz="2000" b="1">
                <a:ea typeface="SimSun" charset="-122"/>
              </a:rPr>
              <a:t>Tor (onion) router</a:t>
            </a:r>
            <a:r>
              <a:rPr lang="en-US" altLang="x-none" sz="2000">
                <a:ea typeface="SimSun" charset="-122"/>
              </a:rPr>
              <a:t>: the special proxy relays the application data</a:t>
            </a:r>
          </a:p>
          <a:p>
            <a:pPr eaLnBrk="1" hangingPunct="1">
              <a:lnSpc>
                <a:spcPct val="80000"/>
              </a:lnSpc>
            </a:pPr>
            <a:endParaRPr lang="en-US" altLang="x-none" sz="800" b="1">
              <a:ea typeface="SimSun" charset="-122"/>
            </a:endParaRPr>
          </a:p>
          <a:p>
            <a:pPr eaLnBrk="1" hangingPunct="1">
              <a:lnSpc>
                <a:spcPct val="80000"/>
              </a:lnSpc>
            </a:pPr>
            <a:r>
              <a:rPr lang="en-US" altLang="x-none" sz="2000" b="1">
                <a:ea typeface="SimSun" charset="-122"/>
              </a:rPr>
              <a:t>Directory server</a:t>
            </a:r>
            <a:r>
              <a:rPr lang="en-US" altLang="x-none" sz="2000">
                <a:ea typeface="SimSun" charset="-122"/>
              </a:rPr>
              <a:t>: servers holding Tor router information</a:t>
            </a:r>
          </a:p>
        </p:txBody>
      </p:sp>
      <p:pic>
        <p:nvPicPr>
          <p:cNvPr id="22630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465263"/>
            <a:ext cx="6223000" cy="318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26308" name="Picture 5" descr="j02920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610225" y="1849438"/>
            <a:ext cx="801688" cy="815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26309" name="Picture 6" descr="j019538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454150" y="1973263"/>
            <a:ext cx="800100" cy="814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6310" name="Picture 7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3338" y="2725738"/>
            <a:ext cx="517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6311" name="Picture 7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8838" y="3087688"/>
            <a:ext cx="517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6312" name="Picture 7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6475" y="2549525"/>
            <a:ext cx="517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6313" name="Picture 7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5925" y="3044825"/>
            <a:ext cx="517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6314" name="Picture 7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6438" y="2492375"/>
            <a:ext cx="517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6315" name="Picture 7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7675" y="3562350"/>
            <a:ext cx="39052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Rectangle 2"/>
          <p:cNvSpPr>
            <a:spLocks noGrp="1" noChangeArrowheads="1"/>
          </p:cNvSpPr>
          <p:nvPr>
            <p:ph type="title"/>
          </p:nvPr>
        </p:nvSpPr>
        <p:spPr/>
        <p:txBody>
          <a:bodyPr/>
          <a:lstStyle/>
          <a:p>
            <a:pPr eaLnBrk="1" hangingPunct="1"/>
            <a:r>
              <a:rPr lang="en-US" altLang="zh-CN">
                <a:ea typeface="SimSun" charset="-122"/>
              </a:rPr>
              <a:t>Tor Steps</a:t>
            </a:r>
            <a:endParaRPr lang="en-US" altLang="zh-CN">
              <a:latin typeface="Garamond" charset="0"/>
              <a:ea typeface="SimSun" charset="-122"/>
            </a:endParaRPr>
          </a:p>
        </p:txBody>
      </p:sp>
      <p:pic>
        <p:nvPicPr>
          <p:cNvPr id="22733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524000"/>
            <a:ext cx="7162800" cy="45783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Rectangle 2"/>
          <p:cNvSpPr>
            <a:spLocks noGrp="1" noChangeArrowheads="1"/>
          </p:cNvSpPr>
          <p:nvPr>
            <p:ph type="title"/>
          </p:nvPr>
        </p:nvSpPr>
        <p:spPr/>
        <p:txBody>
          <a:bodyPr/>
          <a:lstStyle/>
          <a:p>
            <a:pPr eaLnBrk="1" hangingPunct="1"/>
            <a:r>
              <a:rPr lang="en-US" altLang="zh-CN">
                <a:ea typeface="SimSun" charset="-122"/>
              </a:rPr>
              <a:t>Tor Steps</a:t>
            </a:r>
            <a:endParaRPr lang="en-US" altLang="zh-CN">
              <a:latin typeface="Garamond" charset="0"/>
              <a:ea typeface="SimSun" charset="-122"/>
            </a:endParaRPr>
          </a:p>
        </p:txBody>
      </p:sp>
      <p:pic>
        <p:nvPicPr>
          <p:cNvPr id="22835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600200"/>
            <a:ext cx="6934200" cy="44323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Rectangle 2"/>
          <p:cNvSpPr>
            <a:spLocks noGrp="1" noChangeArrowheads="1"/>
          </p:cNvSpPr>
          <p:nvPr>
            <p:ph type="title"/>
          </p:nvPr>
        </p:nvSpPr>
        <p:spPr/>
        <p:txBody>
          <a:bodyPr/>
          <a:lstStyle/>
          <a:p>
            <a:pPr eaLnBrk="1" hangingPunct="1"/>
            <a:r>
              <a:rPr lang="en-US" altLang="zh-CN">
                <a:ea typeface="SimSun" charset="-122"/>
              </a:rPr>
              <a:t>Tor Steps</a:t>
            </a:r>
            <a:endParaRPr lang="en-US" altLang="zh-CN">
              <a:latin typeface="Garamond" charset="0"/>
              <a:ea typeface="SimSun" charset="-122"/>
            </a:endParaRPr>
          </a:p>
        </p:txBody>
      </p:sp>
      <p:pic>
        <p:nvPicPr>
          <p:cNvPr id="22937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600200"/>
            <a:ext cx="7010400" cy="44815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Rectangle 2"/>
          <p:cNvSpPr>
            <a:spLocks noGrp="1" noChangeArrowheads="1"/>
          </p:cNvSpPr>
          <p:nvPr>
            <p:ph type="title"/>
          </p:nvPr>
        </p:nvSpPr>
        <p:spPr/>
        <p:txBody>
          <a:bodyPr/>
          <a:lstStyle/>
          <a:p>
            <a:pPr eaLnBrk="1" hangingPunct="1"/>
            <a:r>
              <a:rPr lang="en-US" altLang="zh-CN">
                <a:ea typeface="SimSun" charset="-122"/>
              </a:rPr>
              <a:t>Tor Networks</a:t>
            </a:r>
          </a:p>
        </p:txBody>
      </p:sp>
      <p:sp>
        <p:nvSpPr>
          <p:cNvPr id="230402" name="Rectangle 3"/>
          <p:cNvSpPr>
            <a:spLocks noGrp="1" noChangeArrowheads="1"/>
          </p:cNvSpPr>
          <p:nvPr>
            <p:ph type="body" idx="1"/>
          </p:nvPr>
        </p:nvSpPr>
        <p:spPr/>
        <p:txBody>
          <a:bodyPr/>
          <a:lstStyle/>
          <a:p>
            <a:pPr eaLnBrk="1" hangingPunct="1"/>
            <a:r>
              <a:rPr lang="en-US" altLang="zh-CN">
                <a:ea typeface="SimSun" charset="-122"/>
              </a:rPr>
              <a:t>Basic idea</a:t>
            </a:r>
          </a:p>
          <a:p>
            <a:pPr lvl="1" eaLnBrk="1" hangingPunct="1"/>
            <a:r>
              <a:rPr lang="en-US" altLang="zh-CN">
                <a:ea typeface="SimSun" charset="-122"/>
              </a:rPr>
              <a:t>Overlay network using Onion Routers (OR)</a:t>
            </a:r>
          </a:p>
        </p:txBody>
      </p:sp>
      <p:pic>
        <p:nvPicPr>
          <p:cNvPr id="23040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0404" name="Rectangle 2"/>
          <p:cNvSpPr>
            <a:spLocks noChangeArrowheads="1"/>
          </p:cNvSpPr>
          <p:nvPr/>
        </p:nvSpPr>
        <p:spPr bwMode="auto">
          <a:xfrm>
            <a:off x="5708650" y="15875"/>
            <a:ext cx="34353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a:ea typeface="SimSun" charset="-122"/>
              </a:rPr>
              <a:t>Onions using public key</a:t>
            </a:r>
            <a:endParaRPr lang="en-US" altLang="x-none"/>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425" name="Picture 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2909888"/>
            <a:ext cx="67627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1426" name="Rectangle 2"/>
          <p:cNvSpPr>
            <a:spLocks noGrp="1" noChangeArrowheads="1"/>
          </p:cNvSpPr>
          <p:nvPr>
            <p:ph type="title"/>
          </p:nvPr>
        </p:nvSpPr>
        <p:spPr>
          <a:xfrm>
            <a:off x="285750" y="407988"/>
            <a:ext cx="8504238" cy="595312"/>
          </a:xfrm>
        </p:spPr>
        <p:txBody>
          <a:bodyPr/>
          <a:lstStyle/>
          <a:p>
            <a:r>
              <a:rPr lang="en-US" altLang="zh-CN">
                <a:ea typeface="SimSun" charset="-122"/>
              </a:rPr>
              <a:t>Tor Optimization: Symmetric Key</a:t>
            </a:r>
            <a:endParaRPr lang="en-US" altLang="x-none">
              <a:latin typeface="Garamond" charset="0"/>
              <a:ea typeface="SimSun" charset="-122"/>
            </a:endParaRPr>
          </a:p>
        </p:txBody>
      </p:sp>
      <p:sp>
        <p:nvSpPr>
          <p:cNvPr id="231427" name="Text Box 3"/>
          <p:cNvSpPr txBox="1">
            <a:spLocks noChangeArrowheads="1"/>
          </p:cNvSpPr>
          <p:nvPr/>
        </p:nvSpPr>
        <p:spPr bwMode="auto">
          <a:xfrm>
            <a:off x="331788" y="1412875"/>
            <a:ext cx="7334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lnSpc>
                <a:spcPct val="90000"/>
              </a:lnSpc>
            </a:pPr>
            <a:r>
              <a:rPr lang="en-US" altLang="x-none" sz="2000" b="1">
                <a:latin typeface="Times New Roman" charset="0"/>
                <a:ea typeface="SimSun" charset="-122"/>
              </a:rPr>
              <a:t>Alice</a:t>
            </a:r>
            <a:endParaRPr lang="en-US" altLang="x-none" sz="2000">
              <a:latin typeface="Times New Roman" charset="0"/>
              <a:ea typeface="SimSun" charset="-122"/>
            </a:endParaRPr>
          </a:p>
        </p:txBody>
      </p:sp>
      <p:sp>
        <p:nvSpPr>
          <p:cNvPr id="231428" name="Text Box 7"/>
          <p:cNvSpPr txBox="1">
            <a:spLocks noChangeArrowheads="1"/>
          </p:cNvSpPr>
          <p:nvPr/>
        </p:nvSpPr>
        <p:spPr bwMode="auto">
          <a:xfrm>
            <a:off x="7567613" y="1455738"/>
            <a:ext cx="6223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lnSpc>
                <a:spcPct val="90000"/>
              </a:lnSpc>
            </a:pPr>
            <a:r>
              <a:rPr lang="en-US" altLang="x-none" sz="2000" b="1">
                <a:latin typeface="Times New Roman" charset="0"/>
                <a:ea typeface="SimSun" charset="-122"/>
              </a:rPr>
              <a:t>Bob</a:t>
            </a:r>
            <a:endParaRPr lang="en-US" altLang="x-none" sz="2000">
              <a:latin typeface="Times New Roman" charset="0"/>
              <a:ea typeface="SimSun" charset="-122"/>
            </a:endParaRPr>
          </a:p>
        </p:txBody>
      </p:sp>
      <p:sp>
        <p:nvSpPr>
          <p:cNvPr id="231429" name="Text Box 8"/>
          <p:cNvSpPr txBox="1">
            <a:spLocks noChangeArrowheads="1"/>
          </p:cNvSpPr>
          <p:nvPr/>
        </p:nvSpPr>
        <p:spPr bwMode="auto">
          <a:xfrm>
            <a:off x="4818063" y="2270125"/>
            <a:ext cx="7223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lnSpc>
                <a:spcPct val="90000"/>
              </a:lnSpc>
            </a:pPr>
            <a:r>
              <a:rPr lang="en-US" altLang="x-none" sz="2000">
                <a:ea typeface="SimSun" charset="-122"/>
              </a:rPr>
              <a:t>OR2</a:t>
            </a:r>
          </a:p>
        </p:txBody>
      </p:sp>
      <p:sp>
        <p:nvSpPr>
          <p:cNvPr id="231430" name="Text Box 9"/>
          <p:cNvSpPr txBox="1">
            <a:spLocks noChangeArrowheads="1"/>
          </p:cNvSpPr>
          <p:nvPr/>
        </p:nvSpPr>
        <p:spPr bwMode="auto">
          <a:xfrm>
            <a:off x="2586038" y="3267075"/>
            <a:ext cx="762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lnSpc>
                <a:spcPct val="90000"/>
              </a:lnSpc>
            </a:pPr>
            <a:r>
              <a:rPr lang="en-US" altLang="x-none" sz="2000">
                <a:ea typeface="SimSun" charset="-122"/>
              </a:rPr>
              <a:t>OR1</a:t>
            </a:r>
            <a:endParaRPr lang="en-US" altLang="x-none" sz="2000" baseline="-25000">
              <a:ea typeface="SimSun" charset="-122"/>
            </a:endParaRPr>
          </a:p>
        </p:txBody>
      </p:sp>
      <p:sp>
        <p:nvSpPr>
          <p:cNvPr id="93194" name="Freeform 10"/>
          <p:cNvSpPr>
            <a:spLocks noChangeAspect="1"/>
          </p:cNvSpPr>
          <p:nvPr/>
        </p:nvSpPr>
        <p:spPr bwMode="auto">
          <a:xfrm>
            <a:off x="2792413" y="2679700"/>
            <a:ext cx="347662" cy="133350"/>
          </a:xfrm>
          <a:custGeom>
            <a:avLst/>
            <a:gdLst>
              <a:gd name="T0" fmla="*/ 2147483647 w 895"/>
              <a:gd name="T1" fmla="*/ 2147483647 h 414"/>
              <a:gd name="T2" fmla="*/ 2147483647 w 895"/>
              <a:gd name="T3" fmla="*/ 2147483647 h 414"/>
              <a:gd name="T4" fmla="*/ 0 w 895"/>
              <a:gd name="T5" fmla="*/ 2147483647 h 414"/>
              <a:gd name="T6" fmla="*/ 0 w 895"/>
              <a:gd name="T7" fmla="*/ 2147483647 h 414"/>
              <a:gd name="T8" fmla="*/ 2147483647 w 895"/>
              <a:gd name="T9" fmla="*/ 2147483647 h 414"/>
              <a:gd name="T10" fmla="*/ 2147483647 w 895"/>
              <a:gd name="T11" fmla="*/ 2147483647 h 414"/>
              <a:gd name="T12" fmla="*/ 2147483647 w 895"/>
              <a:gd name="T13" fmla="*/ 2147483647 h 414"/>
              <a:gd name="T14" fmla="*/ 2147483647 w 895"/>
              <a:gd name="T15" fmla="*/ 2147483647 h 414"/>
              <a:gd name="T16" fmla="*/ 2147483647 w 895"/>
              <a:gd name="T17" fmla="*/ 2147483647 h 414"/>
              <a:gd name="T18" fmla="*/ 2147483647 w 895"/>
              <a:gd name="T19" fmla="*/ 2147483647 h 414"/>
              <a:gd name="T20" fmla="*/ 2147483647 w 895"/>
              <a:gd name="T21" fmla="*/ 2147483647 h 414"/>
              <a:gd name="T22" fmla="*/ 2147483647 w 895"/>
              <a:gd name="T23" fmla="*/ 2147483647 h 414"/>
              <a:gd name="T24" fmla="*/ 2147483647 w 895"/>
              <a:gd name="T25" fmla="*/ 2147483647 h 414"/>
              <a:gd name="T26" fmla="*/ 2147483647 w 895"/>
              <a:gd name="T27" fmla="*/ 2147483647 h 414"/>
              <a:gd name="T28" fmla="*/ 2147483647 w 895"/>
              <a:gd name="T29" fmla="*/ 2147483647 h 414"/>
              <a:gd name="T30" fmla="*/ 2147483647 w 895"/>
              <a:gd name="T31" fmla="*/ 2147483647 h 414"/>
              <a:gd name="T32" fmla="*/ 2147483647 w 895"/>
              <a:gd name="T33" fmla="*/ 2147483647 h 414"/>
              <a:gd name="T34" fmla="*/ 2147483647 w 895"/>
              <a:gd name="T35" fmla="*/ 2147483647 h 414"/>
              <a:gd name="T36" fmla="*/ 2147483647 w 895"/>
              <a:gd name="T37" fmla="*/ 2147483647 h 414"/>
              <a:gd name="T38" fmla="*/ 2147483647 w 895"/>
              <a:gd name="T39" fmla="*/ 2147483647 h 414"/>
              <a:gd name="T40" fmla="*/ 2147483647 w 895"/>
              <a:gd name="T41" fmla="*/ 2147483647 h 414"/>
              <a:gd name="T42" fmla="*/ 2147483647 w 895"/>
              <a:gd name="T43" fmla="*/ 2147483647 h 414"/>
              <a:gd name="T44" fmla="*/ 2147483647 w 895"/>
              <a:gd name="T45" fmla="*/ 2147483647 h 414"/>
              <a:gd name="T46" fmla="*/ 2147483647 w 895"/>
              <a:gd name="T47" fmla="*/ 2147483647 h 414"/>
              <a:gd name="T48" fmla="*/ 2147483647 w 895"/>
              <a:gd name="T49" fmla="*/ 2147483647 h 414"/>
              <a:gd name="T50" fmla="*/ 2147483647 w 895"/>
              <a:gd name="T51" fmla="*/ 2147483647 h 414"/>
              <a:gd name="T52" fmla="*/ 2147483647 w 895"/>
              <a:gd name="T53" fmla="*/ 2147483647 h 414"/>
              <a:gd name="T54" fmla="*/ 2147483647 w 895"/>
              <a:gd name="T55" fmla="*/ 2147483647 h 414"/>
              <a:gd name="T56" fmla="*/ 2147483647 w 895"/>
              <a:gd name="T57" fmla="*/ 2147483647 h 414"/>
              <a:gd name="T58" fmla="*/ 2147483647 w 895"/>
              <a:gd name="T59" fmla="*/ 2147483647 h 414"/>
              <a:gd name="T60" fmla="*/ 2147483647 w 895"/>
              <a:gd name="T61" fmla="*/ 0 h 414"/>
              <a:gd name="T62" fmla="*/ 2147483647 w 895"/>
              <a:gd name="T63" fmla="*/ 2147483647 h 414"/>
              <a:gd name="T64" fmla="*/ 2147483647 w 895"/>
              <a:gd name="T65" fmla="*/ 2147483647 h 414"/>
              <a:gd name="T66" fmla="*/ 2147483647 w 895"/>
              <a:gd name="T67" fmla="*/ 2147483647 h 414"/>
              <a:gd name="T68" fmla="*/ 2147483647 w 895"/>
              <a:gd name="T69" fmla="*/ 2147483647 h 414"/>
              <a:gd name="T70" fmla="*/ 2147483647 w 895"/>
              <a:gd name="T71" fmla="*/ 2147483647 h 414"/>
              <a:gd name="T72" fmla="*/ 2147483647 w 895"/>
              <a:gd name="T73" fmla="*/ 2147483647 h 414"/>
              <a:gd name="T74" fmla="*/ 2147483647 w 895"/>
              <a:gd name="T75" fmla="*/ 2147483647 h 414"/>
              <a:gd name="T76" fmla="*/ 2147483647 w 895"/>
              <a:gd name="T77" fmla="*/ 2147483647 h 41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895"/>
              <a:gd name="T118" fmla="*/ 0 h 414"/>
              <a:gd name="T119" fmla="*/ 895 w 895"/>
              <a:gd name="T120" fmla="*/ 414 h 41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895" h="414">
                <a:moveTo>
                  <a:pt x="8" y="133"/>
                </a:moveTo>
                <a:lnTo>
                  <a:pt x="8" y="135"/>
                </a:lnTo>
                <a:lnTo>
                  <a:pt x="6" y="141"/>
                </a:lnTo>
                <a:lnTo>
                  <a:pt x="4" y="149"/>
                </a:lnTo>
                <a:lnTo>
                  <a:pt x="3" y="161"/>
                </a:lnTo>
                <a:lnTo>
                  <a:pt x="0" y="174"/>
                </a:lnTo>
                <a:lnTo>
                  <a:pt x="0" y="191"/>
                </a:lnTo>
                <a:lnTo>
                  <a:pt x="0" y="207"/>
                </a:lnTo>
                <a:lnTo>
                  <a:pt x="3" y="225"/>
                </a:lnTo>
                <a:lnTo>
                  <a:pt x="6" y="242"/>
                </a:lnTo>
                <a:lnTo>
                  <a:pt x="12" y="260"/>
                </a:lnTo>
                <a:lnTo>
                  <a:pt x="20" y="276"/>
                </a:lnTo>
                <a:lnTo>
                  <a:pt x="32" y="292"/>
                </a:lnTo>
                <a:lnTo>
                  <a:pt x="47" y="306"/>
                </a:lnTo>
                <a:lnTo>
                  <a:pt x="67" y="318"/>
                </a:lnTo>
                <a:lnTo>
                  <a:pt x="90" y="328"/>
                </a:lnTo>
                <a:lnTo>
                  <a:pt x="119" y="337"/>
                </a:lnTo>
                <a:lnTo>
                  <a:pt x="147" y="339"/>
                </a:lnTo>
                <a:lnTo>
                  <a:pt x="173" y="339"/>
                </a:lnTo>
                <a:lnTo>
                  <a:pt x="195" y="335"/>
                </a:lnTo>
                <a:lnTo>
                  <a:pt x="216" y="328"/>
                </a:lnTo>
                <a:lnTo>
                  <a:pt x="233" y="319"/>
                </a:lnTo>
                <a:lnTo>
                  <a:pt x="248" y="310"/>
                </a:lnTo>
                <a:lnTo>
                  <a:pt x="262" y="298"/>
                </a:lnTo>
                <a:lnTo>
                  <a:pt x="273" y="287"/>
                </a:lnTo>
                <a:lnTo>
                  <a:pt x="281" y="273"/>
                </a:lnTo>
                <a:lnTo>
                  <a:pt x="289" y="262"/>
                </a:lnTo>
                <a:lnTo>
                  <a:pt x="295" y="250"/>
                </a:lnTo>
                <a:lnTo>
                  <a:pt x="300" y="240"/>
                </a:lnTo>
                <a:lnTo>
                  <a:pt x="302" y="231"/>
                </a:lnTo>
                <a:lnTo>
                  <a:pt x="306" y="224"/>
                </a:lnTo>
                <a:lnTo>
                  <a:pt x="307" y="219"/>
                </a:lnTo>
                <a:lnTo>
                  <a:pt x="308" y="219"/>
                </a:lnTo>
                <a:lnTo>
                  <a:pt x="703" y="247"/>
                </a:lnTo>
                <a:lnTo>
                  <a:pt x="668" y="282"/>
                </a:lnTo>
                <a:lnTo>
                  <a:pt x="696" y="336"/>
                </a:lnTo>
                <a:lnTo>
                  <a:pt x="658" y="365"/>
                </a:lnTo>
                <a:lnTo>
                  <a:pt x="677" y="402"/>
                </a:lnTo>
                <a:lnTo>
                  <a:pt x="835" y="414"/>
                </a:lnTo>
                <a:lnTo>
                  <a:pt x="871" y="352"/>
                </a:lnTo>
                <a:lnTo>
                  <a:pt x="844" y="297"/>
                </a:lnTo>
                <a:lnTo>
                  <a:pt x="874" y="236"/>
                </a:lnTo>
                <a:lnTo>
                  <a:pt x="895" y="192"/>
                </a:lnTo>
                <a:lnTo>
                  <a:pt x="863" y="151"/>
                </a:lnTo>
                <a:lnTo>
                  <a:pt x="308" y="110"/>
                </a:lnTo>
                <a:lnTo>
                  <a:pt x="307" y="109"/>
                </a:lnTo>
                <a:lnTo>
                  <a:pt x="306" y="105"/>
                </a:lnTo>
                <a:lnTo>
                  <a:pt x="302" y="99"/>
                </a:lnTo>
                <a:lnTo>
                  <a:pt x="300" y="92"/>
                </a:lnTo>
                <a:lnTo>
                  <a:pt x="295" y="83"/>
                </a:lnTo>
                <a:lnTo>
                  <a:pt x="290" y="74"/>
                </a:lnTo>
                <a:lnTo>
                  <a:pt x="284" y="64"/>
                </a:lnTo>
                <a:lnTo>
                  <a:pt x="278" y="55"/>
                </a:lnTo>
                <a:lnTo>
                  <a:pt x="269" y="44"/>
                </a:lnTo>
                <a:lnTo>
                  <a:pt x="259" y="34"/>
                </a:lnTo>
                <a:lnTo>
                  <a:pt x="248" y="24"/>
                </a:lnTo>
                <a:lnTo>
                  <a:pt x="236" y="16"/>
                </a:lnTo>
                <a:lnTo>
                  <a:pt x="221" y="9"/>
                </a:lnTo>
                <a:lnTo>
                  <a:pt x="207" y="4"/>
                </a:lnTo>
                <a:lnTo>
                  <a:pt x="190" y="1"/>
                </a:lnTo>
                <a:lnTo>
                  <a:pt x="173" y="0"/>
                </a:lnTo>
                <a:lnTo>
                  <a:pt x="154" y="0"/>
                </a:lnTo>
                <a:lnTo>
                  <a:pt x="137" y="2"/>
                </a:lnTo>
                <a:lnTo>
                  <a:pt x="121" y="6"/>
                </a:lnTo>
                <a:lnTo>
                  <a:pt x="106" y="12"/>
                </a:lnTo>
                <a:lnTo>
                  <a:pt x="92" y="19"/>
                </a:lnTo>
                <a:lnTo>
                  <a:pt x="80" y="26"/>
                </a:lnTo>
                <a:lnTo>
                  <a:pt x="68" y="35"/>
                </a:lnTo>
                <a:lnTo>
                  <a:pt x="58" y="45"/>
                </a:lnTo>
                <a:lnTo>
                  <a:pt x="48" y="55"/>
                </a:lnTo>
                <a:lnTo>
                  <a:pt x="40" y="65"/>
                </a:lnTo>
                <a:lnTo>
                  <a:pt x="31" y="76"/>
                </a:lnTo>
                <a:lnTo>
                  <a:pt x="26" y="87"/>
                </a:lnTo>
                <a:lnTo>
                  <a:pt x="19" y="99"/>
                </a:lnTo>
                <a:lnTo>
                  <a:pt x="15" y="110"/>
                </a:lnTo>
                <a:lnTo>
                  <a:pt x="11" y="122"/>
                </a:lnTo>
                <a:lnTo>
                  <a:pt x="8" y="133"/>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3195" name="Freeform 11"/>
          <p:cNvSpPr>
            <a:spLocks noChangeAspect="1"/>
          </p:cNvSpPr>
          <p:nvPr/>
        </p:nvSpPr>
        <p:spPr bwMode="auto">
          <a:xfrm>
            <a:off x="4987925" y="1571625"/>
            <a:ext cx="347663" cy="133350"/>
          </a:xfrm>
          <a:custGeom>
            <a:avLst/>
            <a:gdLst>
              <a:gd name="T0" fmla="*/ 2147483647 w 895"/>
              <a:gd name="T1" fmla="*/ 2147483647 h 414"/>
              <a:gd name="T2" fmla="*/ 2147483647 w 895"/>
              <a:gd name="T3" fmla="*/ 2147483647 h 414"/>
              <a:gd name="T4" fmla="*/ 0 w 895"/>
              <a:gd name="T5" fmla="*/ 2147483647 h 414"/>
              <a:gd name="T6" fmla="*/ 0 w 895"/>
              <a:gd name="T7" fmla="*/ 2147483647 h 414"/>
              <a:gd name="T8" fmla="*/ 2147483647 w 895"/>
              <a:gd name="T9" fmla="*/ 2147483647 h 414"/>
              <a:gd name="T10" fmla="*/ 2147483647 w 895"/>
              <a:gd name="T11" fmla="*/ 2147483647 h 414"/>
              <a:gd name="T12" fmla="*/ 2147483647 w 895"/>
              <a:gd name="T13" fmla="*/ 2147483647 h 414"/>
              <a:gd name="T14" fmla="*/ 2147483647 w 895"/>
              <a:gd name="T15" fmla="*/ 2147483647 h 414"/>
              <a:gd name="T16" fmla="*/ 2147483647 w 895"/>
              <a:gd name="T17" fmla="*/ 2147483647 h 414"/>
              <a:gd name="T18" fmla="*/ 2147483647 w 895"/>
              <a:gd name="T19" fmla="*/ 2147483647 h 414"/>
              <a:gd name="T20" fmla="*/ 2147483647 w 895"/>
              <a:gd name="T21" fmla="*/ 2147483647 h 414"/>
              <a:gd name="T22" fmla="*/ 2147483647 w 895"/>
              <a:gd name="T23" fmla="*/ 2147483647 h 414"/>
              <a:gd name="T24" fmla="*/ 2147483647 w 895"/>
              <a:gd name="T25" fmla="*/ 2147483647 h 414"/>
              <a:gd name="T26" fmla="*/ 2147483647 w 895"/>
              <a:gd name="T27" fmla="*/ 2147483647 h 414"/>
              <a:gd name="T28" fmla="*/ 2147483647 w 895"/>
              <a:gd name="T29" fmla="*/ 2147483647 h 414"/>
              <a:gd name="T30" fmla="*/ 2147483647 w 895"/>
              <a:gd name="T31" fmla="*/ 2147483647 h 414"/>
              <a:gd name="T32" fmla="*/ 2147483647 w 895"/>
              <a:gd name="T33" fmla="*/ 2147483647 h 414"/>
              <a:gd name="T34" fmla="*/ 2147483647 w 895"/>
              <a:gd name="T35" fmla="*/ 2147483647 h 414"/>
              <a:gd name="T36" fmla="*/ 2147483647 w 895"/>
              <a:gd name="T37" fmla="*/ 2147483647 h 414"/>
              <a:gd name="T38" fmla="*/ 2147483647 w 895"/>
              <a:gd name="T39" fmla="*/ 2147483647 h 414"/>
              <a:gd name="T40" fmla="*/ 2147483647 w 895"/>
              <a:gd name="T41" fmla="*/ 2147483647 h 414"/>
              <a:gd name="T42" fmla="*/ 2147483647 w 895"/>
              <a:gd name="T43" fmla="*/ 2147483647 h 414"/>
              <a:gd name="T44" fmla="*/ 2147483647 w 895"/>
              <a:gd name="T45" fmla="*/ 2147483647 h 414"/>
              <a:gd name="T46" fmla="*/ 2147483647 w 895"/>
              <a:gd name="T47" fmla="*/ 2147483647 h 414"/>
              <a:gd name="T48" fmla="*/ 2147483647 w 895"/>
              <a:gd name="T49" fmla="*/ 2147483647 h 414"/>
              <a:gd name="T50" fmla="*/ 2147483647 w 895"/>
              <a:gd name="T51" fmla="*/ 2147483647 h 414"/>
              <a:gd name="T52" fmla="*/ 2147483647 w 895"/>
              <a:gd name="T53" fmla="*/ 2147483647 h 414"/>
              <a:gd name="T54" fmla="*/ 2147483647 w 895"/>
              <a:gd name="T55" fmla="*/ 2147483647 h 414"/>
              <a:gd name="T56" fmla="*/ 2147483647 w 895"/>
              <a:gd name="T57" fmla="*/ 2147483647 h 414"/>
              <a:gd name="T58" fmla="*/ 2147483647 w 895"/>
              <a:gd name="T59" fmla="*/ 2147483647 h 414"/>
              <a:gd name="T60" fmla="*/ 2147483647 w 895"/>
              <a:gd name="T61" fmla="*/ 0 h 414"/>
              <a:gd name="T62" fmla="*/ 2147483647 w 895"/>
              <a:gd name="T63" fmla="*/ 2147483647 h 414"/>
              <a:gd name="T64" fmla="*/ 2147483647 w 895"/>
              <a:gd name="T65" fmla="*/ 2147483647 h 414"/>
              <a:gd name="T66" fmla="*/ 2147483647 w 895"/>
              <a:gd name="T67" fmla="*/ 2147483647 h 414"/>
              <a:gd name="T68" fmla="*/ 2147483647 w 895"/>
              <a:gd name="T69" fmla="*/ 2147483647 h 414"/>
              <a:gd name="T70" fmla="*/ 2147483647 w 895"/>
              <a:gd name="T71" fmla="*/ 2147483647 h 414"/>
              <a:gd name="T72" fmla="*/ 2147483647 w 895"/>
              <a:gd name="T73" fmla="*/ 2147483647 h 414"/>
              <a:gd name="T74" fmla="*/ 2147483647 w 895"/>
              <a:gd name="T75" fmla="*/ 2147483647 h 414"/>
              <a:gd name="T76" fmla="*/ 2147483647 w 895"/>
              <a:gd name="T77" fmla="*/ 2147483647 h 41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895"/>
              <a:gd name="T118" fmla="*/ 0 h 414"/>
              <a:gd name="T119" fmla="*/ 895 w 895"/>
              <a:gd name="T120" fmla="*/ 414 h 41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895" h="414">
                <a:moveTo>
                  <a:pt x="8" y="133"/>
                </a:moveTo>
                <a:lnTo>
                  <a:pt x="8" y="135"/>
                </a:lnTo>
                <a:lnTo>
                  <a:pt x="6" y="141"/>
                </a:lnTo>
                <a:lnTo>
                  <a:pt x="4" y="149"/>
                </a:lnTo>
                <a:lnTo>
                  <a:pt x="3" y="161"/>
                </a:lnTo>
                <a:lnTo>
                  <a:pt x="0" y="174"/>
                </a:lnTo>
                <a:lnTo>
                  <a:pt x="0" y="191"/>
                </a:lnTo>
                <a:lnTo>
                  <a:pt x="0" y="207"/>
                </a:lnTo>
                <a:lnTo>
                  <a:pt x="3" y="225"/>
                </a:lnTo>
                <a:lnTo>
                  <a:pt x="6" y="242"/>
                </a:lnTo>
                <a:lnTo>
                  <a:pt x="12" y="260"/>
                </a:lnTo>
                <a:lnTo>
                  <a:pt x="20" y="276"/>
                </a:lnTo>
                <a:lnTo>
                  <a:pt x="32" y="292"/>
                </a:lnTo>
                <a:lnTo>
                  <a:pt x="47" y="306"/>
                </a:lnTo>
                <a:lnTo>
                  <a:pt x="67" y="318"/>
                </a:lnTo>
                <a:lnTo>
                  <a:pt x="90" y="328"/>
                </a:lnTo>
                <a:lnTo>
                  <a:pt x="119" y="337"/>
                </a:lnTo>
                <a:lnTo>
                  <a:pt x="147" y="339"/>
                </a:lnTo>
                <a:lnTo>
                  <a:pt x="173" y="339"/>
                </a:lnTo>
                <a:lnTo>
                  <a:pt x="195" y="335"/>
                </a:lnTo>
                <a:lnTo>
                  <a:pt x="216" y="328"/>
                </a:lnTo>
                <a:lnTo>
                  <a:pt x="233" y="319"/>
                </a:lnTo>
                <a:lnTo>
                  <a:pt x="248" y="310"/>
                </a:lnTo>
                <a:lnTo>
                  <a:pt x="262" y="298"/>
                </a:lnTo>
                <a:lnTo>
                  <a:pt x="273" y="287"/>
                </a:lnTo>
                <a:lnTo>
                  <a:pt x="281" y="273"/>
                </a:lnTo>
                <a:lnTo>
                  <a:pt x="289" y="262"/>
                </a:lnTo>
                <a:lnTo>
                  <a:pt x="295" y="250"/>
                </a:lnTo>
                <a:lnTo>
                  <a:pt x="300" y="240"/>
                </a:lnTo>
                <a:lnTo>
                  <a:pt x="302" y="231"/>
                </a:lnTo>
                <a:lnTo>
                  <a:pt x="306" y="224"/>
                </a:lnTo>
                <a:lnTo>
                  <a:pt x="307" y="219"/>
                </a:lnTo>
                <a:lnTo>
                  <a:pt x="308" y="219"/>
                </a:lnTo>
                <a:lnTo>
                  <a:pt x="703" y="247"/>
                </a:lnTo>
                <a:lnTo>
                  <a:pt x="668" y="282"/>
                </a:lnTo>
                <a:lnTo>
                  <a:pt x="696" y="336"/>
                </a:lnTo>
                <a:lnTo>
                  <a:pt x="658" y="365"/>
                </a:lnTo>
                <a:lnTo>
                  <a:pt x="677" y="402"/>
                </a:lnTo>
                <a:lnTo>
                  <a:pt x="835" y="414"/>
                </a:lnTo>
                <a:lnTo>
                  <a:pt x="871" y="352"/>
                </a:lnTo>
                <a:lnTo>
                  <a:pt x="844" y="297"/>
                </a:lnTo>
                <a:lnTo>
                  <a:pt x="874" y="236"/>
                </a:lnTo>
                <a:lnTo>
                  <a:pt x="895" y="192"/>
                </a:lnTo>
                <a:lnTo>
                  <a:pt x="863" y="151"/>
                </a:lnTo>
                <a:lnTo>
                  <a:pt x="308" y="110"/>
                </a:lnTo>
                <a:lnTo>
                  <a:pt x="307" y="109"/>
                </a:lnTo>
                <a:lnTo>
                  <a:pt x="306" y="105"/>
                </a:lnTo>
                <a:lnTo>
                  <a:pt x="302" y="99"/>
                </a:lnTo>
                <a:lnTo>
                  <a:pt x="300" y="92"/>
                </a:lnTo>
                <a:lnTo>
                  <a:pt x="295" y="83"/>
                </a:lnTo>
                <a:lnTo>
                  <a:pt x="290" y="74"/>
                </a:lnTo>
                <a:lnTo>
                  <a:pt x="284" y="64"/>
                </a:lnTo>
                <a:lnTo>
                  <a:pt x="278" y="55"/>
                </a:lnTo>
                <a:lnTo>
                  <a:pt x="269" y="44"/>
                </a:lnTo>
                <a:lnTo>
                  <a:pt x="259" y="34"/>
                </a:lnTo>
                <a:lnTo>
                  <a:pt x="248" y="24"/>
                </a:lnTo>
                <a:lnTo>
                  <a:pt x="236" y="16"/>
                </a:lnTo>
                <a:lnTo>
                  <a:pt x="221" y="9"/>
                </a:lnTo>
                <a:lnTo>
                  <a:pt x="207" y="4"/>
                </a:lnTo>
                <a:lnTo>
                  <a:pt x="190" y="1"/>
                </a:lnTo>
                <a:lnTo>
                  <a:pt x="173" y="0"/>
                </a:lnTo>
                <a:lnTo>
                  <a:pt x="154" y="0"/>
                </a:lnTo>
                <a:lnTo>
                  <a:pt x="137" y="2"/>
                </a:lnTo>
                <a:lnTo>
                  <a:pt x="121" y="6"/>
                </a:lnTo>
                <a:lnTo>
                  <a:pt x="106" y="12"/>
                </a:lnTo>
                <a:lnTo>
                  <a:pt x="92" y="19"/>
                </a:lnTo>
                <a:lnTo>
                  <a:pt x="80" y="26"/>
                </a:lnTo>
                <a:lnTo>
                  <a:pt x="68" y="35"/>
                </a:lnTo>
                <a:lnTo>
                  <a:pt x="58" y="45"/>
                </a:lnTo>
                <a:lnTo>
                  <a:pt x="48" y="55"/>
                </a:lnTo>
                <a:lnTo>
                  <a:pt x="40" y="65"/>
                </a:lnTo>
                <a:lnTo>
                  <a:pt x="31" y="76"/>
                </a:lnTo>
                <a:lnTo>
                  <a:pt x="26" y="87"/>
                </a:lnTo>
                <a:lnTo>
                  <a:pt x="19" y="99"/>
                </a:lnTo>
                <a:lnTo>
                  <a:pt x="15" y="110"/>
                </a:lnTo>
                <a:lnTo>
                  <a:pt x="11" y="122"/>
                </a:lnTo>
                <a:lnTo>
                  <a:pt x="8" y="133"/>
                </a:lnTo>
                <a:close/>
              </a:path>
            </a:pathLst>
          </a:custGeom>
          <a:solidFill>
            <a:srgbClr val="FF9999"/>
          </a:solidFill>
          <a:ln w="9525">
            <a:solidFill>
              <a:schemeClr val="bg2"/>
            </a:solidFill>
            <a:round/>
            <a:headEnd/>
            <a:tailEnd/>
          </a:ln>
        </p:spPr>
        <p:txBody>
          <a:bodyPr/>
          <a:lstStyle/>
          <a:p>
            <a:endParaRPr lang="en-US"/>
          </a:p>
        </p:txBody>
      </p:sp>
      <p:grpSp>
        <p:nvGrpSpPr>
          <p:cNvPr id="2" name="Group 109"/>
          <p:cNvGrpSpPr>
            <a:grpSpLocks/>
          </p:cNvGrpSpPr>
          <p:nvPr/>
        </p:nvGrpSpPr>
        <p:grpSpPr bwMode="auto">
          <a:xfrm>
            <a:off x="5535613" y="2079625"/>
            <a:ext cx="411162" cy="347663"/>
            <a:chOff x="3991" y="1400"/>
            <a:chExt cx="259" cy="219"/>
          </a:xfrm>
        </p:grpSpPr>
        <p:sp>
          <p:nvSpPr>
            <p:cNvPr id="231472" name="Rectangle 33"/>
            <p:cNvSpPr>
              <a:spLocks noChangeArrowheads="1"/>
            </p:cNvSpPr>
            <p:nvPr/>
          </p:nvSpPr>
          <p:spPr bwMode="auto">
            <a:xfrm>
              <a:off x="4002" y="1405"/>
              <a:ext cx="248" cy="214"/>
            </a:xfrm>
            <a:prstGeom prst="rect">
              <a:avLst/>
            </a:prstGeom>
            <a:solidFill>
              <a:schemeClr val="hlink"/>
            </a:solidFill>
            <a:ln w="12700">
              <a:solidFill>
                <a:schemeClr val="bg2"/>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p>
          </p:txBody>
        </p:sp>
        <p:sp>
          <p:nvSpPr>
            <p:cNvPr id="231473" name="Rectangle 34"/>
            <p:cNvSpPr>
              <a:spLocks noChangeArrowheads="1"/>
            </p:cNvSpPr>
            <p:nvPr/>
          </p:nvSpPr>
          <p:spPr bwMode="auto">
            <a:xfrm>
              <a:off x="4060" y="1440"/>
              <a:ext cx="122" cy="113"/>
            </a:xfrm>
            <a:prstGeom prst="rect">
              <a:avLst/>
            </a:prstGeom>
            <a:solidFill>
              <a:schemeClr val="accent1"/>
            </a:solidFill>
            <a:ln w="12700">
              <a:solidFill>
                <a:schemeClr val="bg2"/>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p>
          </p:txBody>
        </p:sp>
        <p:sp>
          <p:nvSpPr>
            <p:cNvPr id="231474" name="Rectangle 35"/>
            <p:cNvSpPr>
              <a:spLocks noChangeArrowheads="1"/>
            </p:cNvSpPr>
            <p:nvPr/>
          </p:nvSpPr>
          <p:spPr bwMode="auto">
            <a:xfrm>
              <a:off x="3991" y="1400"/>
              <a:ext cx="242"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marL="171450" indent="-17145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spcAft>
                  <a:spcPct val="20000"/>
                </a:spcAft>
              </a:pPr>
              <a:r>
                <a:rPr lang="en-US" altLang="x-none" sz="1600" b="1">
                  <a:solidFill>
                    <a:srgbClr val="FFFFFF"/>
                  </a:solidFill>
                  <a:latin typeface="Book Antiqua" charset="0"/>
                </a:rPr>
                <a:t>M</a:t>
              </a:r>
            </a:p>
          </p:txBody>
        </p:sp>
      </p:grpSp>
      <p:sp>
        <p:nvSpPr>
          <p:cNvPr id="93199" name="Rectangle 15"/>
          <p:cNvSpPr>
            <a:spLocks noChangeArrowheads="1"/>
          </p:cNvSpPr>
          <p:nvPr/>
        </p:nvSpPr>
        <p:spPr bwMode="auto">
          <a:xfrm>
            <a:off x="1158875" y="2001838"/>
            <a:ext cx="820738" cy="774700"/>
          </a:xfrm>
          <a:prstGeom prst="rect">
            <a:avLst/>
          </a:prstGeom>
          <a:solidFill>
            <a:srgbClr val="008000"/>
          </a:solidFill>
          <a:ln w="12700">
            <a:solidFill>
              <a:schemeClr val="bg2"/>
            </a:solidFill>
            <a:miter lim="800000"/>
            <a:headEnd/>
            <a:tailEnd/>
          </a:ln>
        </p:spPr>
        <p:txBody>
          <a:bodyPr wrap="none" lIns="90487" tIns="44450" rIns="90487" bIns="44450" anchor="ctr"/>
          <a:lstStyle>
            <a:lvl1pPr marL="171450" indent="-17145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spcAft>
                <a:spcPct val="20000"/>
              </a:spcAft>
            </a:pPr>
            <a:r>
              <a:rPr lang="en-US" altLang="x-none" sz="1600">
                <a:solidFill>
                  <a:srgbClr val="FFFFFF"/>
                </a:solidFill>
                <a:latin typeface="Helvetica" charset="0"/>
              </a:rPr>
              <a:t>√</a:t>
            </a:r>
          </a:p>
        </p:txBody>
      </p:sp>
      <p:sp>
        <p:nvSpPr>
          <p:cNvPr id="93200" name="Rectangle 16"/>
          <p:cNvSpPr>
            <a:spLocks noChangeArrowheads="1"/>
          </p:cNvSpPr>
          <p:nvPr/>
        </p:nvSpPr>
        <p:spPr bwMode="auto">
          <a:xfrm>
            <a:off x="1235075" y="2073275"/>
            <a:ext cx="658813" cy="655638"/>
          </a:xfrm>
          <a:prstGeom prst="rect">
            <a:avLst/>
          </a:prstGeom>
          <a:solidFill>
            <a:srgbClr val="F3B091"/>
          </a:solidFill>
          <a:ln w="12700">
            <a:solidFill>
              <a:schemeClr val="bg2"/>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endParaRPr lang="x-none" altLang="x-none"/>
          </a:p>
        </p:txBody>
      </p:sp>
      <p:sp>
        <p:nvSpPr>
          <p:cNvPr id="93201" name="Rectangle 17"/>
          <p:cNvSpPr>
            <a:spLocks noChangeArrowheads="1"/>
          </p:cNvSpPr>
          <p:nvPr/>
        </p:nvSpPr>
        <p:spPr bwMode="auto">
          <a:xfrm>
            <a:off x="1339850" y="2187575"/>
            <a:ext cx="468313" cy="447675"/>
          </a:xfrm>
          <a:prstGeom prst="rect">
            <a:avLst/>
          </a:prstGeom>
          <a:solidFill>
            <a:schemeClr val="hlink"/>
          </a:solidFill>
          <a:ln w="12700">
            <a:solidFill>
              <a:schemeClr val="bg2"/>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p>
        </p:txBody>
      </p:sp>
      <p:grpSp>
        <p:nvGrpSpPr>
          <p:cNvPr id="3" name="Group 147"/>
          <p:cNvGrpSpPr>
            <a:grpSpLocks/>
          </p:cNvGrpSpPr>
          <p:nvPr/>
        </p:nvGrpSpPr>
        <p:grpSpPr bwMode="auto">
          <a:xfrm>
            <a:off x="1363663" y="2238375"/>
            <a:ext cx="360362" cy="333375"/>
            <a:chOff x="1078" y="960"/>
            <a:chExt cx="227" cy="210"/>
          </a:xfrm>
        </p:grpSpPr>
        <p:sp>
          <p:nvSpPr>
            <p:cNvPr id="231470" name="Rectangle 18"/>
            <p:cNvSpPr>
              <a:spLocks noChangeArrowheads="1"/>
            </p:cNvSpPr>
            <p:nvPr/>
          </p:nvSpPr>
          <p:spPr bwMode="auto">
            <a:xfrm>
              <a:off x="1136" y="1010"/>
              <a:ext cx="122" cy="113"/>
            </a:xfrm>
            <a:prstGeom prst="rect">
              <a:avLst/>
            </a:prstGeom>
            <a:solidFill>
              <a:schemeClr val="accent1"/>
            </a:solidFill>
            <a:ln w="12700">
              <a:solidFill>
                <a:schemeClr val="bg2"/>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p>
          </p:txBody>
        </p:sp>
        <p:sp>
          <p:nvSpPr>
            <p:cNvPr id="231471" name="Rectangle 19"/>
            <p:cNvSpPr>
              <a:spLocks noChangeArrowheads="1"/>
            </p:cNvSpPr>
            <p:nvPr/>
          </p:nvSpPr>
          <p:spPr bwMode="auto">
            <a:xfrm>
              <a:off x="1078" y="960"/>
              <a:ext cx="227"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spAutoFit/>
            </a:bodyPr>
            <a:lstStyle>
              <a:lvl1pPr marL="171450" indent="-17145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spcAft>
                  <a:spcPct val="20000"/>
                </a:spcAft>
              </a:pPr>
              <a:r>
                <a:rPr lang="en-US" altLang="x-none" sz="1600" b="1">
                  <a:solidFill>
                    <a:srgbClr val="FFFFFF"/>
                  </a:solidFill>
                  <a:latin typeface="Book Antiqua" charset="0"/>
                </a:rPr>
                <a:t>M</a:t>
              </a:r>
            </a:p>
          </p:txBody>
        </p:sp>
      </p:grpSp>
      <p:sp>
        <p:nvSpPr>
          <p:cNvPr id="93284" name="Rectangle 100"/>
          <p:cNvSpPr>
            <a:spLocks noGrp="1" noChangeArrowheads="1"/>
          </p:cNvSpPr>
          <p:nvPr>
            <p:ph type="body" idx="1"/>
          </p:nvPr>
        </p:nvSpPr>
        <p:spPr>
          <a:xfrm>
            <a:off x="354013" y="4094163"/>
            <a:ext cx="8294687" cy="2459037"/>
          </a:xfrm>
          <a:noFill/>
        </p:spPr>
        <p:txBody>
          <a:bodyPr/>
          <a:lstStyle/>
          <a:p>
            <a:pPr>
              <a:lnSpc>
                <a:spcPct val="90000"/>
              </a:lnSpc>
            </a:pPr>
            <a:r>
              <a:rPr lang="en-US" altLang="x-none" sz="2400">
                <a:ea typeface="SimSun" charset="-122"/>
              </a:rPr>
              <a:t>A circuit is built incrementally one hop by one hop</a:t>
            </a:r>
          </a:p>
          <a:p>
            <a:pPr>
              <a:lnSpc>
                <a:spcPct val="90000"/>
              </a:lnSpc>
            </a:pPr>
            <a:r>
              <a:rPr lang="en-US" altLang="x-none" sz="2400">
                <a:ea typeface="SimSun" charset="-122"/>
              </a:rPr>
              <a:t>Onion-like encryption</a:t>
            </a:r>
          </a:p>
          <a:p>
            <a:pPr lvl="1">
              <a:lnSpc>
                <a:spcPct val="90000"/>
              </a:lnSpc>
            </a:pPr>
            <a:r>
              <a:rPr lang="en-US" altLang="x-none" sz="2000">
                <a:ea typeface="SimSun" charset="-122"/>
              </a:rPr>
              <a:t>Alice negotiates an AES key with each router</a:t>
            </a:r>
          </a:p>
          <a:p>
            <a:pPr lvl="1">
              <a:lnSpc>
                <a:spcPct val="90000"/>
              </a:lnSpc>
            </a:pPr>
            <a:r>
              <a:rPr lang="en-US" altLang="x-none" sz="2000">
                <a:ea typeface="SimSun" charset="-122"/>
              </a:rPr>
              <a:t>Messages are divided into equal sized </a:t>
            </a:r>
            <a:r>
              <a:rPr lang="en-US" altLang="x-none" sz="2000">
                <a:solidFill>
                  <a:srgbClr val="FF0000"/>
                </a:solidFill>
                <a:ea typeface="SimSun" charset="-122"/>
              </a:rPr>
              <a:t>cells</a:t>
            </a:r>
          </a:p>
          <a:p>
            <a:pPr lvl="1">
              <a:lnSpc>
                <a:spcPct val="90000"/>
              </a:lnSpc>
            </a:pPr>
            <a:r>
              <a:rPr lang="en-US" altLang="x-none" sz="2000">
                <a:ea typeface="SimSun" charset="-122"/>
              </a:rPr>
              <a:t>Each router knows only its predecessor and successor</a:t>
            </a:r>
          </a:p>
          <a:p>
            <a:pPr lvl="1">
              <a:lnSpc>
                <a:spcPct val="90000"/>
              </a:lnSpc>
            </a:pPr>
            <a:r>
              <a:rPr lang="en-US" altLang="x-none" sz="2000">
                <a:ea typeface="SimSun" charset="-122"/>
              </a:rPr>
              <a:t>Only the Exit router (OR3) can see the message</a:t>
            </a:r>
          </a:p>
        </p:txBody>
      </p:sp>
      <p:pic>
        <p:nvPicPr>
          <p:cNvPr id="231439" name="Picture 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425" y="1689100"/>
            <a:ext cx="67627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1440" name="Picture 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8225" y="1860550"/>
            <a:ext cx="67627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1441" name="Picture 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6288" y="3211513"/>
            <a:ext cx="67627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1442" name="Picture 54" descr="j019538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25475" y="1809750"/>
            <a:ext cx="490538"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1443" name="Picture 56" descr="j02920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7934325" y="1757363"/>
            <a:ext cx="584200" cy="6492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31444" name="Picture 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3050" y="2911475"/>
            <a:ext cx="67627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113"/>
          <p:cNvGrpSpPr>
            <a:grpSpLocks/>
          </p:cNvGrpSpPr>
          <p:nvPr/>
        </p:nvGrpSpPr>
        <p:grpSpPr bwMode="auto">
          <a:xfrm>
            <a:off x="7208838" y="2803525"/>
            <a:ext cx="412750" cy="366713"/>
            <a:chOff x="4806" y="1592"/>
            <a:chExt cx="260" cy="231"/>
          </a:xfrm>
        </p:grpSpPr>
        <p:sp>
          <p:nvSpPr>
            <p:cNvPr id="231468" name="Rectangle 110"/>
            <p:cNvSpPr>
              <a:spLocks noChangeArrowheads="1"/>
            </p:cNvSpPr>
            <p:nvPr/>
          </p:nvSpPr>
          <p:spPr bwMode="auto">
            <a:xfrm>
              <a:off x="4865" y="1645"/>
              <a:ext cx="136" cy="133"/>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spAutoFit/>
            </a:bodyPr>
            <a:lstStyle>
              <a:lvl1pPr marL="171450" indent="-17145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spcAft>
                  <a:spcPct val="20000"/>
                </a:spcAft>
              </a:pPr>
              <a:endParaRPr lang="x-none" altLang="x-none" sz="800" b="1">
                <a:solidFill>
                  <a:srgbClr val="FFFFFF"/>
                </a:solidFill>
                <a:latin typeface="Book Antiqua" charset="0"/>
              </a:endParaRPr>
            </a:p>
          </p:txBody>
        </p:sp>
        <p:sp>
          <p:nvSpPr>
            <p:cNvPr id="231469" name="Text Box 111"/>
            <p:cNvSpPr txBox="1">
              <a:spLocks noChangeArrowheads="1"/>
            </p:cNvSpPr>
            <p:nvPr/>
          </p:nvSpPr>
          <p:spPr bwMode="auto">
            <a:xfrm>
              <a:off x="4806" y="1592"/>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800" b="1">
                  <a:solidFill>
                    <a:schemeClr val="bg1"/>
                  </a:solidFill>
                  <a:latin typeface="Book Antiqua" charset="0"/>
                  <a:ea typeface="SimSun" charset="-122"/>
                </a:rPr>
                <a:t>M</a:t>
              </a:r>
            </a:p>
          </p:txBody>
        </p:sp>
      </p:grpSp>
      <p:cxnSp>
        <p:nvCxnSpPr>
          <p:cNvPr id="93298" name="AutoShape 114"/>
          <p:cNvCxnSpPr>
            <a:cxnSpLocks noChangeShapeType="1"/>
          </p:cNvCxnSpPr>
          <p:nvPr/>
        </p:nvCxnSpPr>
        <p:spPr bwMode="auto">
          <a:xfrm flipV="1">
            <a:off x="7299325" y="2406650"/>
            <a:ext cx="927100" cy="685800"/>
          </a:xfrm>
          <a:prstGeom prst="straightConnector1">
            <a:avLst/>
          </a:prstGeom>
          <a:noFill/>
          <a:ln w="12700">
            <a:solidFill>
              <a:schemeClr val="tx1"/>
            </a:solidFill>
            <a:prstDash val="dashDot"/>
            <a:round/>
            <a:headEnd type="triangle" w="med" len="med"/>
            <a:tailEnd type="triangle" w="med" len="med"/>
          </a:ln>
          <a:extLst>
            <a:ext uri="{909E8E84-426E-40DD-AFC4-6F175D3DCCD1}">
              <a14:hiddenFill xmlns:a14="http://schemas.microsoft.com/office/drawing/2010/main">
                <a:noFill/>
              </a14:hiddenFill>
            </a:ext>
          </a:extLst>
        </p:spPr>
      </p:cxnSp>
      <p:sp>
        <p:nvSpPr>
          <p:cNvPr id="231447" name="Text Box 115"/>
          <p:cNvSpPr txBox="1">
            <a:spLocks noChangeArrowheads="1"/>
          </p:cNvSpPr>
          <p:nvPr/>
        </p:nvSpPr>
        <p:spPr bwMode="auto">
          <a:xfrm>
            <a:off x="6624638" y="3278188"/>
            <a:ext cx="7223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lnSpc>
                <a:spcPct val="90000"/>
              </a:lnSpc>
            </a:pPr>
            <a:r>
              <a:rPr lang="en-US" altLang="x-none" sz="2000">
                <a:ea typeface="SimSun" charset="-122"/>
              </a:rPr>
              <a:t>OR3</a:t>
            </a:r>
          </a:p>
        </p:txBody>
      </p:sp>
      <p:sp>
        <p:nvSpPr>
          <p:cNvPr id="93300" name="Freeform 116"/>
          <p:cNvSpPr>
            <a:spLocks noChangeAspect="1"/>
          </p:cNvSpPr>
          <p:nvPr/>
        </p:nvSpPr>
        <p:spPr bwMode="auto">
          <a:xfrm>
            <a:off x="6777038" y="2641600"/>
            <a:ext cx="347662" cy="133350"/>
          </a:xfrm>
          <a:custGeom>
            <a:avLst/>
            <a:gdLst>
              <a:gd name="T0" fmla="*/ 468974673 w 895"/>
              <a:gd name="T1" fmla="*/ 2147483647 h 414"/>
              <a:gd name="T2" fmla="*/ 234487337 w 895"/>
              <a:gd name="T3" fmla="*/ 2147483647 h 414"/>
              <a:gd name="T4" fmla="*/ 0 w 895"/>
              <a:gd name="T5" fmla="*/ 2147483647 h 414"/>
              <a:gd name="T6" fmla="*/ 0 w 895"/>
              <a:gd name="T7" fmla="*/ 2147483647 h 414"/>
              <a:gd name="T8" fmla="*/ 351731005 w 895"/>
              <a:gd name="T9" fmla="*/ 2147483647 h 414"/>
              <a:gd name="T10" fmla="*/ 1172285577 w 895"/>
              <a:gd name="T11" fmla="*/ 2147483647 h 414"/>
              <a:gd name="T12" fmla="*/ 2147483647 w 895"/>
              <a:gd name="T13" fmla="*/ 2147483647 h 414"/>
              <a:gd name="T14" fmla="*/ 2147483647 w 895"/>
              <a:gd name="T15" fmla="*/ 2147483647 h 414"/>
              <a:gd name="T16" fmla="*/ 2147483647 w 895"/>
              <a:gd name="T17" fmla="*/ 2147483647 h 414"/>
              <a:gd name="T18" fmla="*/ 2147483647 w 895"/>
              <a:gd name="T19" fmla="*/ 2147483647 h 414"/>
              <a:gd name="T20" fmla="*/ 2147483647 w 895"/>
              <a:gd name="T21" fmla="*/ 2147483647 h 414"/>
              <a:gd name="T22" fmla="*/ 2147483647 w 895"/>
              <a:gd name="T23" fmla="*/ 2147483647 h 414"/>
              <a:gd name="T24" fmla="*/ 2147483647 w 895"/>
              <a:gd name="T25" fmla="*/ 2147483647 h 414"/>
              <a:gd name="T26" fmla="*/ 2147483647 w 895"/>
              <a:gd name="T27" fmla="*/ 2147483647 h 414"/>
              <a:gd name="T28" fmla="*/ 2147483647 w 895"/>
              <a:gd name="T29" fmla="*/ 2147483647 h 414"/>
              <a:gd name="T30" fmla="*/ 2147483647 w 895"/>
              <a:gd name="T31" fmla="*/ 2147483647 h 414"/>
              <a:gd name="T32" fmla="*/ 2147483647 w 895"/>
              <a:gd name="T33" fmla="*/ 2147483647 h 414"/>
              <a:gd name="T34" fmla="*/ 2147483647 w 895"/>
              <a:gd name="T35" fmla="*/ 2147483647 h 414"/>
              <a:gd name="T36" fmla="*/ 2147483647 w 895"/>
              <a:gd name="T37" fmla="*/ 2147483647 h 414"/>
              <a:gd name="T38" fmla="*/ 2147483647 w 895"/>
              <a:gd name="T39" fmla="*/ 2147483647 h 414"/>
              <a:gd name="T40" fmla="*/ 2147483647 w 895"/>
              <a:gd name="T41" fmla="*/ 2147483647 h 414"/>
              <a:gd name="T42" fmla="*/ 2147483647 w 895"/>
              <a:gd name="T43" fmla="*/ 2147483647 h 414"/>
              <a:gd name="T44" fmla="*/ 2147483647 w 895"/>
              <a:gd name="T45" fmla="*/ 2147483647 h 414"/>
              <a:gd name="T46" fmla="*/ 2147483647 w 895"/>
              <a:gd name="T47" fmla="*/ 2147483647 h 414"/>
              <a:gd name="T48" fmla="*/ 2147483647 w 895"/>
              <a:gd name="T49" fmla="*/ 2147483647 h 414"/>
              <a:gd name="T50" fmla="*/ 2147483647 w 895"/>
              <a:gd name="T51" fmla="*/ 2138689203 h 414"/>
              <a:gd name="T52" fmla="*/ 2147483647 w 895"/>
              <a:gd name="T53" fmla="*/ 1470335782 h 414"/>
              <a:gd name="T54" fmla="*/ 2147483647 w 895"/>
              <a:gd name="T55" fmla="*/ 801982361 h 414"/>
              <a:gd name="T56" fmla="*/ 2147483647 w 895"/>
              <a:gd name="T57" fmla="*/ 300769314 h 414"/>
              <a:gd name="T58" fmla="*/ 2147483647 w 895"/>
              <a:gd name="T59" fmla="*/ 33407396 h 414"/>
              <a:gd name="T60" fmla="*/ 2147483647 w 895"/>
              <a:gd name="T61" fmla="*/ 0 h 414"/>
              <a:gd name="T62" fmla="*/ 2147483647 w 895"/>
              <a:gd name="T63" fmla="*/ 200547449 h 414"/>
              <a:gd name="T64" fmla="*/ 2147483647 w 895"/>
              <a:gd name="T65" fmla="*/ 634946025 h 414"/>
              <a:gd name="T66" fmla="*/ 2147483647 w 895"/>
              <a:gd name="T67" fmla="*/ 1169670184 h 414"/>
              <a:gd name="T68" fmla="*/ 2147483647 w 895"/>
              <a:gd name="T69" fmla="*/ 1838023605 h 414"/>
              <a:gd name="T70" fmla="*/ 1817050587 w 895"/>
              <a:gd name="T71" fmla="*/ 2147483647 h 414"/>
              <a:gd name="T72" fmla="*/ 1113739296 w 895"/>
              <a:gd name="T73" fmla="*/ 2147483647 h 414"/>
              <a:gd name="T74" fmla="*/ 644765011 w 895"/>
              <a:gd name="T75" fmla="*/ 2147483647 h 414"/>
              <a:gd name="T76" fmla="*/ 468974673 w 895"/>
              <a:gd name="T77" fmla="*/ 2147483647 h 41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895"/>
              <a:gd name="T118" fmla="*/ 0 h 414"/>
              <a:gd name="T119" fmla="*/ 895 w 895"/>
              <a:gd name="T120" fmla="*/ 414 h 41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895" h="414">
                <a:moveTo>
                  <a:pt x="8" y="133"/>
                </a:moveTo>
                <a:lnTo>
                  <a:pt x="8" y="135"/>
                </a:lnTo>
                <a:lnTo>
                  <a:pt x="6" y="141"/>
                </a:lnTo>
                <a:lnTo>
                  <a:pt x="4" y="149"/>
                </a:lnTo>
                <a:lnTo>
                  <a:pt x="3" y="161"/>
                </a:lnTo>
                <a:lnTo>
                  <a:pt x="0" y="174"/>
                </a:lnTo>
                <a:lnTo>
                  <a:pt x="0" y="191"/>
                </a:lnTo>
                <a:lnTo>
                  <a:pt x="0" y="207"/>
                </a:lnTo>
                <a:lnTo>
                  <a:pt x="3" y="225"/>
                </a:lnTo>
                <a:lnTo>
                  <a:pt x="6" y="242"/>
                </a:lnTo>
                <a:lnTo>
                  <a:pt x="12" y="260"/>
                </a:lnTo>
                <a:lnTo>
                  <a:pt x="20" y="276"/>
                </a:lnTo>
                <a:lnTo>
                  <a:pt x="32" y="292"/>
                </a:lnTo>
                <a:lnTo>
                  <a:pt x="47" y="306"/>
                </a:lnTo>
                <a:lnTo>
                  <a:pt x="67" y="318"/>
                </a:lnTo>
                <a:lnTo>
                  <a:pt x="90" y="328"/>
                </a:lnTo>
                <a:lnTo>
                  <a:pt x="119" y="337"/>
                </a:lnTo>
                <a:lnTo>
                  <a:pt x="147" y="339"/>
                </a:lnTo>
                <a:lnTo>
                  <a:pt x="173" y="339"/>
                </a:lnTo>
                <a:lnTo>
                  <a:pt x="195" y="335"/>
                </a:lnTo>
                <a:lnTo>
                  <a:pt x="216" y="328"/>
                </a:lnTo>
                <a:lnTo>
                  <a:pt x="233" y="319"/>
                </a:lnTo>
                <a:lnTo>
                  <a:pt x="248" y="310"/>
                </a:lnTo>
                <a:lnTo>
                  <a:pt x="262" y="298"/>
                </a:lnTo>
                <a:lnTo>
                  <a:pt x="273" y="287"/>
                </a:lnTo>
                <a:lnTo>
                  <a:pt x="281" y="273"/>
                </a:lnTo>
                <a:lnTo>
                  <a:pt x="289" y="262"/>
                </a:lnTo>
                <a:lnTo>
                  <a:pt x="295" y="250"/>
                </a:lnTo>
                <a:lnTo>
                  <a:pt x="300" y="240"/>
                </a:lnTo>
                <a:lnTo>
                  <a:pt x="302" y="231"/>
                </a:lnTo>
                <a:lnTo>
                  <a:pt x="306" y="224"/>
                </a:lnTo>
                <a:lnTo>
                  <a:pt x="307" y="219"/>
                </a:lnTo>
                <a:lnTo>
                  <a:pt x="308" y="219"/>
                </a:lnTo>
                <a:lnTo>
                  <a:pt x="703" y="247"/>
                </a:lnTo>
                <a:lnTo>
                  <a:pt x="668" y="282"/>
                </a:lnTo>
                <a:lnTo>
                  <a:pt x="696" y="336"/>
                </a:lnTo>
                <a:lnTo>
                  <a:pt x="658" y="365"/>
                </a:lnTo>
                <a:lnTo>
                  <a:pt x="677" y="402"/>
                </a:lnTo>
                <a:lnTo>
                  <a:pt x="835" y="414"/>
                </a:lnTo>
                <a:lnTo>
                  <a:pt x="871" y="352"/>
                </a:lnTo>
                <a:lnTo>
                  <a:pt x="844" y="297"/>
                </a:lnTo>
                <a:lnTo>
                  <a:pt x="874" y="236"/>
                </a:lnTo>
                <a:lnTo>
                  <a:pt x="895" y="192"/>
                </a:lnTo>
                <a:lnTo>
                  <a:pt x="863" y="151"/>
                </a:lnTo>
                <a:lnTo>
                  <a:pt x="308" y="110"/>
                </a:lnTo>
                <a:lnTo>
                  <a:pt x="307" y="109"/>
                </a:lnTo>
                <a:lnTo>
                  <a:pt x="306" y="105"/>
                </a:lnTo>
                <a:lnTo>
                  <a:pt x="302" y="99"/>
                </a:lnTo>
                <a:lnTo>
                  <a:pt x="300" y="92"/>
                </a:lnTo>
                <a:lnTo>
                  <a:pt x="295" y="83"/>
                </a:lnTo>
                <a:lnTo>
                  <a:pt x="290" y="74"/>
                </a:lnTo>
                <a:lnTo>
                  <a:pt x="284" y="64"/>
                </a:lnTo>
                <a:lnTo>
                  <a:pt x="278" y="55"/>
                </a:lnTo>
                <a:lnTo>
                  <a:pt x="269" y="44"/>
                </a:lnTo>
                <a:lnTo>
                  <a:pt x="259" y="34"/>
                </a:lnTo>
                <a:lnTo>
                  <a:pt x="248" y="24"/>
                </a:lnTo>
                <a:lnTo>
                  <a:pt x="236" y="16"/>
                </a:lnTo>
                <a:lnTo>
                  <a:pt x="221" y="9"/>
                </a:lnTo>
                <a:lnTo>
                  <a:pt x="207" y="4"/>
                </a:lnTo>
                <a:lnTo>
                  <a:pt x="190" y="1"/>
                </a:lnTo>
                <a:lnTo>
                  <a:pt x="173" y="0"/>
                </a:lnTo>
                <a:lnTo>
                  <a:pt x="154" y="0"/>
                </a:lnTo>
                <a:lnTo>
                  <a:pt x="137" y="2"/>
                </a:lnTo>
                <a:lnTo>
                  <a:pt x="121" y="6"/>
                </a:lnTo>
                <a:lnTo>
                  <a:pt x="106" y="12"/>
                </a:lnTo>
                <a:lnTo>
                  <a:pt x="92" y="19"/>
                </a:lnTo>
                <a:lnTo>
                  <a:pt x="80" y="26"/>
                </a:lnTo>
                <a:lnTo>
                  <a:pt x="68" y="35"/>
                </a:lnTo>
                <a:lnTo>
                  <a:pt x="58" y="45"/>
                </a:lnTo>
                <a:lnTo>
                  <a:pt x="48" y="55"/>
                </a:lnTo>
                <a:lnTo>
                  <a:pt x="40" y="65"/>
                </a:lnTo>
                <a:lnTo>
                  <a:pt x="31" y="76"/>
                </a:lnTo>
                <a:lnTo>
                  <a:pt x="26" y="87"/>
                </a:lnTo>
                <a:lnTo>
                  <a:pt x="19" y="99"/>
                </a:lnTo>
                <a:lnTo>
                  <a:pt x="15" y="110"/>
                </a:lnTo>
                <a:lnTo>
                  <a:pt x="11" y="122"/>
                </a:lnTo>
                <a:lnTo>
                  <a:pt x="8" y="133"/>
                </a:lnTo>
                <a:close/>
              </a:path>
            </a:pathLst>
          </a:custGeom>
          <a:solidFill>
            <a:schemeClr val="accent2">
              <a:lumMod val="60000"/>
              <a:lumOff val="40000"/>
            </a:schemeClr>
          </a:solidFill>
          <a:ln>
            <a:noFill/>
          </a:ln>
        </p:spPr>
        <p:txBody>
          <a:bodyPr/>
          <a:lstStyle/>
          <a:p>
            <a:pPr>
              <a:defRPr/>
            </a:pPr>
            <a:endParaRPr lang="en-US">
              <a:solidFill>
                <a:schemeClr val="accent2">
                  <a:lumMod val="60000"/>
                  <a:lumOff val="40000"/>
                </a:schemeClr>
              </a:solidFill>
              <a:ea typeface="ＭＳ Ｐゴシック" charset="0"/>
              <a:cs typeface="ＭＳ Ｐゴシック" charset="0"/>
            </a:endParaRPr>
          </a:p>
        </p:txBody>
      </p:sp>
      <p:grpSp>
        <p:nvGrpSpPr>
          <p:cNvPr id="5" name="Group 122"/>
          <p:cNvGrpSpPr>
            <a:grpSpLocks/>
          </p:cNvGrpSpPr>
          <p:nvPr/>
        </p:nvGrpSpPr>
        <p:grpSpPr bwMode="auto">
          <a:xfrm>
            <a:off x="3328988" y="2513013"/>
            <a:ext cx="658812" cy="655637"/>
            <a:chOff x="2427" y="2733"/>
            <a:chExt cx="415" cy="413"/>
          </a:xfrm>
        </p:grpSpPr>
        <p:sp>
          <p:nvSpPr>
            <p:cNvPr id="231464" name="Rectangle 118"/>
            <p:cNvSpPr>
              <a:spLocks noChangeArrowheads="1"/>
            </p:cNvSpPr>
            <p:nvPr/>
          </p:nvSpPr>
          <p:spPr bwMode="auto">
            <a:xfrm>
              <a:off x="2427" y="2733"/>
              <a:ext cx="415" cy="413"/>
            </a:xfrm>
            <a:prstGeom prst="rect">
              <a:avLst/>
            </a:prstGeom>
            <a:solidFill>
              <a:srgbClr val="F3B091"/>
            </a:solidFill>
            <a:ln w="12700">
              <a:solidFill>
                <a:schemeClr val="bg2"/>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endParaRPr lang="x-none" altLang="x-none"/>
            </a:p>
          </p:txBody>
        </p:sp>
        <p:sp>
          <p:nvSpPr>
            <p:cNvPr id="231465" name="Rectangle 119"/>
            <p:cNvSpPr>
              <a:spLocks noChangeArrowheads="1"/>
            </p:cNvSpPr>
            <p:nvPr/>
          </p:nvSpPr>
          <p:spPr bwMode="auto">
            <a:xfrm>
              <a:off x="2493" y="2805"/>
              <a:ext cx="295" cy="282"/>
            </a:xfrm>
            <a:prstGeom prst="rect">
              <a:avLst/>
            </a:prstGeom>
            <a:solidFill>
              <a:schemeClr val="hlink"/>
            </a:solidFill>
            <a:ln w="12700">
              <a:solidFill>
                <a:schemeClr val="bg2"/>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p>
          </p:txBody>
        </p:sp>
        <p:sp>
          <p:nvSpPr>
            <p:cNvPr id="231466" name="Rectangle 120"/>
            <p:cNvSpPr>
              <a:spLocks noChangeArrowheads="1"/>
            </p:cNvSpPr>
            <p:nvPr/>
          </p:nvSpPr>
          <p:spPr bwMode="auto">
            <a:xfrm>
              <a:off x="2575" y="2896"/>
              <a:ext cx="122" cy="113"/>
            </a:xfrm>
            <a:prstGeom prst="rect">
              <a:avLst/>
            </a:prstGeom>
            <a:solidFill>
              <a:schemeClr val="accent1"/>
            </a:solidFill>
            <a:ln w="12700">
              <a:solidFill>
                <a:schemeClr val="bg2"/>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p>
          </p:txBody>
        </p:sp>
        <p:sp>
          <p:nvSpPr>
            <p:cNvPr id="231467" name="Rectangle 121"/>
            <p:cNvSpPr>
              <a:spLocks noChangeArrowheads="1"/>
            </p:cNvSpPr>
            <p:nvPr/>
          </p:nvSpPr>
          <p:spPr bwMode="auto">
            <a:xfrm>
              <a:off x="2516" y="2844"/>
              <a:ext cx="227"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spAutoFit/>
            </a:bodyPr>
            <a:lstStyle>
              <a:lvl1pPr marL="171450" indent="-17145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spcAft>
                  <a:spcPct val="20000"/>
                </a:spcAft>
              </a:pPr>
              <a:r>
                <a:rPr lang="en-US" altLang="x-none" sz="1600" b="1">
                  <a:solidFill>
                    <a:srgbClr val="FFFFFF"/>
                  </a:solidFill>
                  <a:latin typeface="Book Antiqua" charset="0"/>
                </a:rPr>
                <a:t>M</a:t>
              </a:r>
            </a:p>
          </p:txBody>
        </p:sp>
      </p:grpSp>
      <p:grpSp>
        <p:nvGrpSpPr>
          <p:cNvPr id="6" name="Group 127"/>
          <p:cNvGrpSpPr>
            <a:grpSpLocks/>
          </p:cNvGrpSpPr>
          <p:nvPr/>
        </p:nvGrpSpPr>
        <p:grpSpPr bwMode="auto">
          <a:xfrm>
            <a:off x="1117600" y="2081213"/>
            <a:ext cx="1509713" cy="1309687"/>
            <a:chOff x="704" y="1236"/>
            <a:chExt cx="951" cy="825"/>
          </a:xfrm>
        </p:grpSpPr>
        <p:cxnSp>
          <p:nvCxnSpPr>
            <p:cNvPr id="231462" name="AutoShape 14"/>
            <p:cNvCxnSpPr>
              <a:cxnSpLocks noChangeShapeType="1"/>
            </p:cNvCxnSpPr>
            <p:nvPr/>
          </p:nvCxnSpPr>
          <p:spPr bwMode="auto">
            <a:xfrm>
              <a:off x="704" y="1236"/>
              <a:ext cx="951" cy="636"/>
            </a:xfrm>
            <a:prstGeom prst="straightConnector1">
              <a:avLst/>
            </a:prstGeom>
            <a:noFill/>
            <a:ln w="28575">
              <a:solidFill>
                <a:srgbClr val="FF9900"/>
              </a:solidFill>
              <a:round/>
              <a:headEnd/>
              <a:tailEnd type="triangle" w="med" len="med"/>
            </a:ln>
            <a:extLst>
              <a:ext uri="{909E8E84-426E-40DD-AFC4-6F175D3DCCD1}">
                <a14:hiddenFill xmlns:a14="http://schemas.microsoft.com/office/drawing/2010/main">
                  <a:noFill/>
                </a14:hiddenFill>
              </a:ext>
            </a:extLst>
          </p:spPr>
        </p:cxnSp>
        <p:sp>
          <p:nvSpPr>
            <p:cNvPr id="231463" name="Rectangle 18"/>
            <p:cNvSpPr>
              <a:spLocks noChangeArrowheads="1"/>
            </p:cNvSpPr>
            <p:nvPr/>
          </p:nvSpPr>
          <p:spPr bwMode="auto">
            <a:xfrm rot="2061696">
              <a:off x="1195" y="1811"/>
              <a:ext cx="35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x-none" sz="2000" b="1">
                  <a:solidFill>
                    <a:srgbClr val="FF0000"/>
                  </a:solidFill>
                </a:rPr>
                <a:t>C1</a:t>
              </a:r>
            </a:p>
          </p:txBody>
        </p:sp>
      </p:grpSp>
      <p:grpSp>
        <p:nvGrpSpPr>
          <p:cNvPr id="7" name="Group 128"/>
          <p:cNvGrpSpPr>
            <a:grpSpLocks/>
          </p:cNvGrpSpPr>
          <p:nvPr/>
        </p:nvGrpSpPr>
        <p:grpSpPr bwMode="auto">
          <a:xfrm>
            <a:off x="3303588" y="1717675"/>
            <a:ext cx="1544637" cy="1373188"/>
            <a:chOff x="2081" y="1007"/>
            <a:chExt cx="973" cy="865"/>
          </a:xfrm>
        </p:grpSpPr>
        <p:cxnSp>
          <p:nvCxnSpPr>
            <p:cNvPr id="231460" name="AutoShape 24"/>
            <p:cNvCxnSpPr>
              <a:cxnSpLocks noChangeShapeType="1"/>
            </p:cNvCxnSpPr>
            <p:nvPr/>
          </p:nvCxnSpPr>
          <p:spPr bwMode="auto">
            <a:xfrm flipV="1">
              <a:off x="2081" y="1211"/>
              <a:ext cx="973" cy="661"/>
            </a:xfrm>
            <a:prstGeom prst="straightConnector1">
              <a:avLst/>
            </a:prstGeom>
            <a:noFill/>
            <a:ln w="28575">
              <a:solidFill>
                <a:srgbClr val="FF9900"/>
              </a:solidFill>
              <a:round/>
              <a:headEnd/>
              <a:tailEnd type="triangle" w="med" len="med"/>
            </a:ln>
            <a:extLst>
              <a:ext uri="{909E8E84-426E-40DD-AFC4-6F175D3DCCD1}">
                <a14:hiddenFill xmlns:a14="http://schemas.microsoft.com/office/drawing/2010/main">
                  <a:noFill/>
                </a14:hiddenFill>
              </a:ext>
            </a:extLst>
          </p:spPr>
        </p:cxnSp>
        <p:sp>
          <p:nvSpPr>
            <p:cNvPr id="231461" name="Rectangle 19"/>
            <p:cNvSpPr>
              <a:spLocks noChangeArrowheads="1"/>
            </p:cNvSpPr>
            <p:nvPr/>
          </p:nvSpPr>
          <p:spPr bwMode="auto">
            <a:xfrm rot="3231237">
              <a:off x="2655" y="1081"/>
              <a:ext cx="39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x-none" sz="2000" b="1">
                  <a:solidFill>
                    <a:srgbClr val="FF0000"/>
                  </a:solidFill>
                </a:rPr>
                <a:t>C2</a:t>
              </a:r>
            </a:p>
          </p:txBody>
        </p:sp>
      </p:grpSp>
      <p:grpSp>
        <p:nvGrpSpPr>
          <p:cNvPr id="8" name="Group 129"/>
          <p:cNvGrpSpPr>
            <a:grpSpLocks/>
          </p:cNvGrpSpPr>
          <p:nvPr/>
        </p:nvGrpSpPr>
        <p:grpSpPr bwMode="auto">
          <a:xfrm>
            <a:off x="5524500" y="2041525"/>
            <a:ext cx="1290638" cy="1050925"/>
            <a:chOff x="3480" y="1211"/>
            <a:chExt cx="813" cy="662"/>
          </a:xfrm>
        </p:grpSpPr>
        <p:cxnSp>
          <p:nvCxnSpPr>
            <p:cNvPr id="231458" name="AutoShape 32"/>
            <p:cNvCxnSpPr>
              <a:cxnSpLocks noChangeShapeType="1"/>
            </p:cNvCxnSpPr>
            <p:nvPr/>
          </p:nvCxnSpPr>
          <p:spPr bwMode="auto">
            <a:xfrm>
              <a:off x="3480" y="1211"/>
              <a:ext cx="692" cy="662"/>
            </a:xfrm>
            <a:prstGeom prst="straightConnector1">
              <a:avLst/>
            </a:prstGeom>
            <a:noFill/>
            <a:ln w="19050">
              <a:solidFill>
                <a:srgbClr val="FF9966"/>
              </a:solidFill>
              <a:round/>
              <a:headEnd/>
              <a:tailEnd type="triangle" w="med" len="med"/>
            </a:ln>
            <a:extLst>
              <a:ext uri="{909E8E84-426E-40DD-AFC4-6F175D3DCCD1}">
                <a14:hiddenFill xmlns:a14="http://schemas.microsoft.com/office/drawing/2010/main">
                  <a:noFill/>
                </a14:hiddenFill>
              </a:ext>
            </a:extLst>
          </p:spPr>
        </p:cxnSp>
        <p:sp>
          <p:nvSpPr>
            <p:cNvPr id="231459" name="Rectangle 20"/>
            <p:cNvSpPr>
              <a:spLocks noChangeArrowheads="1"/>
            </p:cNvSpPr>
            <p:nvPr/>
          </p:nvSpPr>
          <p:spPr bwMode="auto">
            <a:xfrm rot="-2536477">
              <a:off x="3940" y="1457"/>
              <a:ext cx="35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x-none" sz="2000" b="1">
                  <a:solidFill>
                    <a:srgbClr val="FF0000"/>
                  </a:solidFill>
                </a:rPr>
                <a:t>C3</a:t>
              </a:r>
            </a:p>
          </p:txBody>
        </p:sp>
      </p:grpSp>
      <p:pic>
        <p:nvPicPr>
          <p:cNvPr id="25" name="Picture 28" descr="MMj03363330000[1]"/>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011613" y="2176463"/>
            <a:ext cx="74612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328" name="Freeform 144"/>
          <p:cNvSpPr>
            <a:spLocks noChangeAspect="1"/>
          </p:cNvSpPr>
          <p:nvPr/>
        </p:nvSpPr>
        <p:spPr bwMode="auto">
          <a:xfrm>
            <a:off x="642938" y="2459038"/>
            <a:ext cx="347662" cy="133350"/>
          </a:xfrm>
          <a:custGeom>
            <a:avLst/>
            <a:gdLst>
              <a:gd name="T0" fmla="*/ 2147483647 w 895"/>
              <a:gd name="T1" fmla="*/ 2147483647 h 414"/>
              <a:gd name="T2" fmla="*/ 2147483647 w 895"/>
              <a:gd name="T3" fmla="*/ 2147483647 h 414"/>
              <a:gd name="T4" fmla="*/ 0 w 895"/>
              <a:gd name="T5" fmla="*/ 2147483647 h 414"/>
              <a:gd name="T6" fmla="*/ 0 w 895"/>
              <a:gd name="T7" fmla="*/ 2147483647 h 414"/>
              <a:gd name="T8" fmla="*/ 2147483647 w 895"/>
              <a:gd name="T9" fmla="*/ 2147483647 h 414"/>
              <a:gd name="T10" fmla="*/ 2147483647 w 895"/>
              <a:gd name="T11" fmla="*/ 2147483647 h 414"/>
              <a:gd name="T12" fmla="*/ 2147483647 w 895"/>
              <a:gd name="T13" fmla="*/ 2147483647 h 414"/>
              <a:gd name="T14" fmla="*/ 2147483647 w 895"/>
              <a:gd name="T15" fmla="*/ 2147483647 h 414"/>
              <a:gd name="T16" fmla="*/ 2147483647 w 895"/>
              <a:gd name="T17" fmla="*/ 2147483647 h 414"/>
              <a:gd name="T18" fmla="*/ 2147483647 w 895"/>
              <a:gd name="T19" fmla="*/ 2147483647 h 414"/>
              <a:gd name="T20" fmla="*/ 2147483647 w 895"/>
              <a:gd name="T21" fmla="*/ 2147483647 h 414"/>
              <a:gd name="T22" fmla="*/ 2147483647 w 895"/>
              <a:gd name="T23" fmla="*/ 2147483647 h 414"/>
              <a:gd name="T24" fmla="*/ 2147483647 w 895"/>
              <a:gd name="T25" fmla="*/ 2147483647 h 414"/>
              <a:gd name="T26" fmla="*/ 2147483647 w 895"/>
              <a:gd name="T27" fmla="*/ 2147483647 h 414"/>
              <a:gd name="T28" fmla="*/ 2147483647 w 895"/>
              <a:gd name="T29" fmla="*/ 2147483647 h 414"/>
              <a:gd name="T30" fmla="*/ 2147483647 w 895"/>
              <a:gd name="T31" fmla="*/ 2147483647 h 414"/>
              <a:gd name="T32" fmla="*/ 2147483647 w 895"/>
              <a:gd name="T33" fmla="*/ 2147483647 h 414"/>
              <a:gd name="T34" fmla="*/ 2147483647 w 895"/>
              <a:gd name="T35" fmla="*/ 2147483647 h 414"/>
              <a:gd name="T36" fmla="*/ 2147483647 w 895"/>
              <a:gd name="T37" fmla="*/ 2147483647 h 414"/>
              <a:gd name="T38" fmla="*/ 2147483647 w 895"/>
              <a:gd name="T39" fmla="*/ 2147483647 h 414"/>
              <a:gd name="T40" fmla="*/ 2147483647 w 895"/>
              <a:gd name="T41" fmla="*/ 2147483647 h 414"/>
              <a:gd name="T42" fmla="*/ 2147483647 w 895"/>
              <a:gd name="T43" fmla="*/ 2147483647 h 414"/>
              <a:gd name="T44" fmla="*/ 2147483647 w 895"/>
              <a:gd name="T45" fmla="*/ 2147483647 h 414"/>
              <a:gd name="T46" fmla="*/ 2147483647 w 895"/>
              <a:gd name="T47" fmla="*/ 2147483647 h 414"/>
              <a:gd name="T48" fmla="*/ 2147483647 w 895"/>
              <a:gd name="T49" fmla="*/ 2147483647 h 414"/>
              <a:gd name="T50" fmla="*/ 2147483647 w 895"/>
              <a:gd name="T51" fmla="*/ 2147483647 h 414"/>
              <a:gd name="T52" fmla="*/ 2147483647 w 895"/>
              <a:gd name="T53" fmla="*/ 2147483647 h 414"/>
              <a:gd name="T54" fmla="*/ 2147483647 w 895"/>
              <a:gd name="T55" fmla="*/ 2147483647 h 414"/>
              <a:gd name="T56" fmla="*/ 2147483647 w 895"/>
              <a:gd name="T57" fmla="*/ 2147483647 h 414"/>
              <a:gd name="T58" fmla="*/ 2147483647 w 895"/>
              <a:gd name="T59" fmla="*/ 2147483647 h 414"/>
              <a:gd name="T60" fmla="*/ 2147483647 w 895"/>
              <a:gd name="T61" fmla="*/ 0 h 414"/>
              <a:gd name="T62" fmla="*/ 2147483647 w 895"/>
              <a:gd name="T63" fmla="*/ 2147483647 h 414"/>
              <a:gd name="T64" fmla="*/ 2147483647 w 895"/>
              <a:gd name="T65" fmla="*/ 2147483647 h 414"/>
              <a:gd name="T66" fmla="*/ 2147483647 w 895"/>
              <a:gd name="T67" fmla="*/ 2147483647 h 414"/>
              <a:gd name="T68" fmla="*/ 2147483647 w 895"/>
              <a:gd name="T69" fmla="*/ 2147483647 h 414"/>
              <a:gd name="T70" fmla="*/ 2147483647 w 895"/>
              <a:gd name="T71" fmla="*/ 2147483647 h 414"/>
              <a:gd name="T72" fmla="*/ 2147483647 w 895"/>
              <a:gd name="T73" fmla="*/ 2147483647 h 414"/>
              <a:gd name="T74" fmla="*/ 2147483647 w 895"/>
              <a:gd name="T75" fmla="*/ 2147483647 h 414"/>
              <a:gd name="T76" fmla="*/ 2147483647 w 895"/>
              <a:gd name="T77" fmla="*/ 2147483647 h 41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895"/>
              <a:gd name="T118" fmla="*/ 0 h 414"/>
              <a:gd name="T119" fmla="*/ 895 w 895"/>
              <a:gd name="T120" fmla="*/ 414 h 41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895" h="414">
                <a:moveTo>
                  <a:pt x="8" y="133"/>
                </a:moveTo>
                <a:lnTo>
                  <a:pt x="8" y="135"/>
                </a:lnTo>
                <a:lnTo>
                  <a:pt x="6" y="141"/>
                </a:lnTo>
                <a:lnTo>
                  <a:pt x="4" y="149"/>
                </a:lnTo>
                <a:lnTo>
                  <a:pt x="3" y="161"/>
                </a:lnTo>
                <a:lnTo>
                  <a:pt x="0" y="174"/>
                </a:lnTo>
                <a:lnTo>
                  <a:pt x="0" y="191"/>
                </a:lnTo>
                <a:lnTo>
                  <a:pt x="0" y="207"/>
                </a:lnTo>
                <a:lnTo>
                  <a:pt x="3" y="225"/>
                </a:lnTo>
                <a:lnTo>
                  <a:pt x="6" y="242"/>
                </a:lnTo>
                <a:lnTo>
                  <a:pt x="12" y="260"/>
                </a:lnTo>
                <a:lnTo>
                  <a:pt x="20" y="276"/>
                </a:lnTo>
                <a:lnTo>
                  <a:pt x="32" y="292"/>
                </a:lnTo>
                <a:lnTo>
                  <a:pt x="47" y="306"/>
                </a:lnTo>
                <a:lnTo>
                  <a:pt x="67" y="318"/>
                </a:lnTo>
                <a:lnTo>
                  <a:pt x="90" y="328"/>
                </a:lnTo>
                <a:lnTo>
                  <a:pt x="119" y="337"/>
                </a:lnTo>
                <a:lnTo>
                  <a:pt x="147" y="339"/>
                </a:lnTo>
                <a:lnTo>
                  <a:pt x="173" y="339"/>
                </a:lnTo>
                <a:lnTo>
                  <a:pt x="195" y="335"/>
                </a:lnTo>
                <a:lnTo>
                  <a:pt x="216" y="328"/>
                </a:lnTo>
                <a:lnTo>
                  <a:pt x="233" y="319"/>
                </a:lnTo>
                <a:lnTo>
                  <a:pt x="248" y="310"/>
                </a:lnTo>
                <a:lnTo>
                  <a:pt x="262" y="298"/>
                </a:lnTo>
                <a:lnTo>
                  <a:pt x="273" y="287"/>
                </a:lnTo>
                <a:lnTo>
                  <a:pt x="281" y="273"/>
                </a:lnTo>
                <a:lnTo>
                  <a:pt x="289" y="262"/>
                </a:lnTo>
                <a:lnTo>
                  <a:pt x="295" y="250"/>
                </a:lnTo>
                <a:lnTo>
                  <a:pt x="300" y="240"/>
                </a:lnTo>
                <a:lnTo>
                  <a:pt x="302" y="231"/>
                </a:lnTo>
                <a:lnTo>
                  <a:pt x="306" y="224"/>
                </a:lnTo>
                <a:lnTo>
                  <a:pt x="307" y="219"/>
                </a:lnTo>
                <a:lnTo>
                  <a:pt x="308" y="219"/>
                </a:lnTo>
                <a:lnTo>
                  <a:pt x="703" y="247"/>
                </a:lnTo>
                <a:lnTo>
                  <a:pt x="668" y="282"/>
                </a:lnTo>
                <a:lnTo>
                  <a:pt x="696" y="336"/>
                </a:lnTo>
                <a:lnTo>
                  <a:pt x="658" y="365"/>
                </a:lnTo>
                <a:lnTo>
                  <a:pt x="677" y="402"/>
                </a:lnTo>
                <a:lnTo>
                  <a:pt x="835" y="414"/>
                </a:lnTo>
                <a:lnTo>
                  <a:pt x="871" y="352"/>
                </a:lnTo>
                <a:lnTo>
                  <a:pt x="844" y="297"/>
                </a:lnTo>
                <a:lnTo>
                  <a:pt x="874" y="236"/>
                </a:lnTo>
                <a:lnTo>
                  <a:pt x="895" y="192"/>
                </a:lnTo>
                <a:lnTo>
                  <a:pt x="863" y="151"/>
                </a:lnTo>
                <a:lnTo>
                  <a:pt x="308" y="110"/>
                </a:lnTo>
                <a:lnTo>
                  <a:pt x="307" y="109"/>
                </a:lnTo>
                <a:lnTo>
                  <a:pt x="306" y="105"/>
                </a:lnTo>
                <a:lnTo>
                  <a:pt x="302" y="99"/>
                </a:lnTo>
                <a:lnTo>
                  <a:pt x="300" y="92"/>
                </a:lnTo>
                <a:lnTo>
                  <a:pt x="295" y="83"/>
                </a:lnTo>
                <a:lnTo>
                  <a:pt x="290" y="74"/>
                </a:lnTo>
                <a:lnTo>
                  <a:pt x="284" y="64"/>
                </a:lnTo>
                <a:lnTo>
                  <a:pt x="278" y="55"/>
                </a:lnTo>
                <a:lnTo>
                  <a:pt x="269" y="44"/>
                </a:lnTo>
                <a:lnTo>
                  <a:pt x="259" y="34"/>
                </a:lnTo>
                <a:lnTo>
                  <a:pt x="248" y="24"/>
                </a:lnTo>
                <a:lnTo>
                  <a:pt x="236" y="16"/>
                </a:lnTo>
                <a:lnTo>
                  <a:pt x="221" y="9"/>
                </a:lnTo>
                <a:lnTo>
                  <a:pt x="207" y="4"/>
                </a:lnTo>
                <a:lnTo>
                  <a:pt x="190" y="1"/>
                </a:lnTo>
                <a:lnTo>
                  <a:pt x="173" y="0"/>
                </a:lnTo>
                <a:lnTo>
                  <a:pt x="154" y="0"/>
                </a:lnTo>
                <a:lnTo>
                  <a:pt x="137" y="2"/>
                </a:lnTo>
                <a:lnTo>
                  <a:pt x="121" y="6"/>
                </a:lnTo>
                <a:lnTo>
                  <a:pt x="106" y="12"/>
                </a:lnTo>
                <a:lnTo>
                  <a:pt x="92" y="19"/>
                </a:lnTo>
                <a:lnTo>
                  <a:pt x="80" y="26"/>
                </a:lnTo>
                <a:lnTo>
                  <a:pt x="68" y="35"/>
                </a:lnTo>
                <a:lnTo>
                  <a:pt x="58" y="45"/>
                </a:lnTo>
                <a:lnTo>
                  <a:pt x="48" y="55"/>
                </a:lnTo>
                <a:lnTo>
                  <a:pt x="40" y="65"/>
                </a:lnTo>
                <a:lnTo>
                  <a:pt x="31" y="76"/>
                </a:lnTo>
                <a:lnTo>
                  <a:pt x="26" y="87"/>
                </a:lnTo>
                <a:lnTo>
                  <a:pt x="19" y="99"/>
                </a:lnTo>
                <a:lnTo>
                  <a:pt x="15" y="110"/>
                </a:lnTo>
                <a:lnTo>
                  <a:pt x="11" y="122"/>
                </a:lnTo>
                <a:lnTo>
                  <a:pt x="8" y="133"/>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3329" name="Freeform 145"/>
          <p:cNvSpPr>
            <a:spLocks noChangeAspect="1"/>
          </p:cNvSpPr>
          <p:nvPr/>
        </p:nvSpPr>
        <p:spPr bwMode="auto">
          <a:xfrm>
            <a:off x="638175" y="2608263"/>
            <a:ext cx="347663" cy="133350"/>
          </a:xfrm>
          <a:custGeom>
            <a:avLst/>
            <a:gdLst>
              <a:gd name="T0" fmla="*/ 2147483647 w 895"/>
              <a:gd name="T1" fmla="*/ 2147483647 h 414"/>
              <a:gd name="T2" fmla="*/ 2147483647 w 895"/>
              <a:gd name="T3" fmla="*/ 2147483647 h 414"/>
              <a:gd name="T4" fmla="*/ 0 w 895"/>
              <a:gd name="T5" fmla="*/ 2147483647 h 414"/>
              <a:gd name="T6" fmla="*/ 0 w 895"/>
              <a:gd name="T7" fmla="*/ 2147483647 h 414"/>
              <a:gd name="T8" fmla="*/ 2147483647 w 895"/>
              <a:gd name="T9" fmla="*/ 2147483647 h 414"/>
              <a:gd name="T10" fmla="*/ 2147483647 w 895"/>
              <a:gd name="T11" fmla="*/ 2147483647 h 414"/>
              <a:gd name="T12" fmla="*/ 2147483647 w 895"/>
              <a:gd name="T13" fmla="*/ 2147483647 h 414"/>
              <a:gd name="T14" fmla="*/ 2147483647 w 895"/>
              <a:gd name="T15" fmla="*/ 2147483647 h 414"/>
              <a:gd name="T16" fmla="*/ 2147483647 w 895"/>
              <a:gd name="T17" fmla="*/ 2147483647 h 414"/>
              <a:gd name="T18" fmla="*/ 2147483647 w 895"/>
              <a:gd name="T19" fmla="*/ 2147483647 h 414"/>
              <a:gd name="T20" fmla="*/ 2147483647 w 895"/>
              <a:gd name="T21" fmla="*/ 2147483647 h 414"/>
              <a:gd name="T22" fmla="*/ 2147483647 w 895"/>
              <a:gd name="T23" fmla="*/ 2147483647 h 414"/>
              <a:gd name="T24" fmla="*/ 2147483647 w 895"/>
              <a:gd name="T25" fmla="*/ 2147483647 h 414"/>
              <a:gd name="T26" fmla="*/ 2147483647 w 895"/>
              <a:gd name="T27" fmla="*/ 2147483647 h 414"/>
              <a:gd name="T28" fmla="*/ 2147483647 w 895"/>
              <a:gd name="T29" fmla="*/ 2147483647 h 414"/>
              <a:gd name="T30" fmla="*/ 2147483647 w 895"/>
              <a:gd name="T31" fmla="*/ 2147483647 h 414"/>
              <a:gd name="T32" fmla="*/ 2147483647 w 895"/>
              <a:gd name="T33" fmla="*/ 2147483647 h 414"/>
              <a:gd name="T34" fmla="*/ 2147483647 w 895"/>
              <a:gd name="T35" fmla="*/ 2147483647 h 414"/>
              <a:gd name="T36" fmla="*/ 2147483647 w 895"/>
              <a:gd name="T37" fmla="*/ 2147483647 h 414"/>
              <a:gd name="T38" fmla="*/ 2147483647 w 895"/>
              <a:gd name="T39" fmla="*/ 2147483647 h 414"/>
              <a:gd name="T40" fmla="*/ 2147483647 w 895"/>
              <a:gd name="T41" fmla="*/ 2147483647 h 414"/>
              <a:gd name="T42" fmla="*/ 2147483647 w 895"/>
              <a:gd name="T43" fmla="*/ 2147483647 h 414"/>
              <a:gd name="T44" fmla="*/ 2147483647 w 895"/>
              <a:gd name="T45" fmla="*/ 2147483647 h 414"/>
              <a:gd name="T46" fmla="*/ 2147483647 w 895"/>
              <a:gd name="T47" fmla="*/ 2147483647 h 414"/>
              <a:gd name="T48" fmla="*/ 2147483647 w 895"/>
              <a:gd name="T49" fmla="*/ 2147483647 h 414"/>
              <a:gd name="T50" fmla="*/ 2147483647 w 895"/>
              <a:gd name="T51" fmla="*/ 2147483647 h 414"/>
              <a:gd name="T52" fmla="*/ 2147483647 w 895"/>
              <a:gd name="T53" fmla="*/ 2147483647 h 414"/>
              <a:gd name="T54" fmla="*/ 2147483647 w 895"/>
              <a:gd name="T55" fmla="*/ 2147483647 h 414"/>
              <a:gd name="T56" fmla="*/ 2147483647 w 895"/>
              <a:gd name="T57" fmla="*/ 2147483647 h 414"/>
              <a:gd name="T58" fmla="*/ 2147483647 w 895"/>
              <a:gd name="T59" fmla="*/ 2147483647 h 414"/>
              <a:gd name="T60" fmla="*/ 2147483647 w 895"/>
              <a:gd name="T61" fmla="*/ 0 h 414"/>
              <a:gd name="T62" fmla="*/ 2147483647 w 895"/>
              <a:gd name="T63" fmla="*/ 2147483647 h 414"/>
              <a:gd name="T64" fmla="*/ 2147483647 w 895"/>
              <a:gd name="T65" fmla="*/ 2147483647 h 414"/>
              <a:gd name="T66" fmla="*/ 2147483647 w 895"/>
              <a:gd name="T67" fmla="*/ 2147483647 h 414"/>
              <a:gd name="T68" fmla="*/ 2147483647 w 895"/>
              <a:gd name="T69" fmla="*/ 2147483647 h 414"/>
              <a:gd name="T70" fmla="*/ 2147483647 w 895"/>
              <a:gd name="T71" fmla="*/ 2147483647 h 414"/>
              <a:gd name="T72" fmla="*/ 2147483647 w 895"/>
              <a:gd name="T73" fmla="*/ 2147483647 h 414"/>
              <a:gd name="T74" fmla="*/ 2147483647 w 895"/>
              <a:gd name="T75" fmla="*/ 2147483647 h 414"/>
              <a:gd name="T76" fmla="*/ 2147483647 w 895"/>
              <a:gd name="T77" fmla="*/ 2147483647 h 41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895"/>
              <a:gd name="T118" fmla="*/ 0 h 414"/>
              <a:gd name="T119" fmla="*/ 895 w 895"/>
              <a:gd name="T120" fmla="*/ 414 h 41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895" h="414">
                <a:moveTo>
                  <a:pt x="8" y="133"/>
                </a:moveTo>
                <a:lnTo>
                  <a:pt x="8" y="135"/>
                </a:lnTo>
                <a:lnTo>
                  <a:pt x="6" y="141"/>
                </a:lnTo>
                <a:lnTo>
                  <a:pt x="4" y="149"/>
                </a:lnTo>
                <a:lnTo>
                  <a:pt x="3" y="161"/>
                </a:lnTo>
                <a:lnTo>
                  <a:pt x="0" y="174"/>
                </a:lnTo>
                <a:lnTo>
                  <a:pt x="0" y="191"/>
                </a:lnTo>
                <a:lnTo>
                  <a:pt x="0" y="207"/>
                </a:lnTo>
                <a:lnTo>
                  <a:pt x="3" y="225"/>
                </a:lnTo>
                <a:lnTo>
                  <a:pt x="6" y="242"/>
                </a:lnTo>
                <a:lnTo>
                  <a:pt x="12" y="260"/>
                </a:lnTo>
                <a:lnTo>
                  <a:pt x="20" y="276"/>
                </a:lnTo>
                <a:lnTo>
                  <a:pt x="32" y="292"/>
                </a:lnTo>
                <a:lnTo>
                  <a:pt x="47" y="306"/>
                </a:lnTo>
                <a:lnTo>
                  <a:pt x="67" y="318"/>
                </a:lnTo>
                <a:lnTo>
                  <a:pt x="90" y="328"/>
                </a:lnTo>
                <a:lnTo>
                  <a:pt x="119" y="337"/>
                </a:lnTo>
                <a:lnTo>
                  <a:pt x="147" y="339"/>
                </a:lnTo>
                <a:lnTo>
                  <a:pt x="173" y="339"/>
                </a:lnTo>
                <a:lnTo>
                  <a:pt x="195" y="335"/>
                </a:lnTo>
                <a:lnTo>
                  <a:pt x="216" y="328"/>
                </a:lnTo>
                <a:lnTo>
                  <a:pt x="233" y="319"/>
                </a:lnTo>
                <a:lnTo>
                  <a:pt x="248" y="310"/>
                </a:lnTo>
                <a:lnTo>
                  <a:pt x="262" y="298"/>
                </a:lnTo>
                <a:lnTo>
                  <a:pt x="273" y="287"/>
                </a:lnTo>
                <a:lnTo>
                  <a:pt x="281" y="273"/>
                </a:lnTo>
                <a:lnTo>
                  <a:pt x="289" y="262"/>
                </a:lnTo>
                <a:lnTo>
                  <a:pt x="295" y="250"/>
                </a:lnTo>
                <a:lnTo>
                  <a:pt x="300" y="240"/>
                </a:lnTo>
                <a:lnTo>
                  <a:pt x="302" y="231"/>
                </a:lnTo>
                <a:lnTo>
                  <a:pt x="306" y="224"/>
                </a:lnTo>
                <a:lnTo>
                  <a:pt x="307" y="219"/>
                </a:lnTo>
                <a:lnTo>
                  <a:pt x="308" y="219"/>
                </a:lnTo>
                <a:lnTo>
                  <a:pt x="703" y="247"/>
                </a:lnTo>
                <a:lnTo>
                  <a:pt x="668" y="282"/>
                </a:lnTo>
                <a:lnTo>
                  <a:pt x="696" y="336"/>
                </a:lnTo>
                <a:lnTo>
                  <a:pt x="658" y="365"/>
                </a:lnTo>
                <a:lnTo>
                  <a:pt x="677" y="402"/>
                </a:lnTo>
                <a:lnTo>
                  <a:pt x="835" y="414"/>
                </a:lnTo>
                <a:lnTo>
                  <a:pt x="871" y="352"/>
                </a:lnTo>
                <a:lnTo>
                  <a:pt x="844" y="297"/>
                </a:lnTo>
                <a:lnTo>
                  <a:pt x="874" y="236"/>
                </a:lnTo>
                <a:lnTo>
                  <a:pt x="895" y="192"/>
                </a:lnTo>
                <a:lnTo>
                  <a:pt x="863" y="151"/>
                </a:lnTo>
                <a:lnTo>
                  <a:pt x="308" y="110"/>
                </a:lnTo>
                <a:lnTo>
                  <a:pt x="307" y="109"/>
                </a:lnTo>
                <a:lnTo>
                  <a:pt x="306" y="105"/>
                </a:lnTo>
                <a:lnTo>
                  <a:pt x="302" y="99"/>
                </a:lnTo>
                <a:lnTo>
                  <a:pt x="300" y="92"/>
                </a:lnTo>
                <a:lnTo>
                  <a:pt x="295" y="83"/>
                </a:lnTo>
                <a:lnTo>
                  <a:pt x="290" y="74"/>
                </a:lnTo>
                <a:lnTo>
                  <a:pt x="284" y="64"/>
                </a:lnTo>
                <a:lnTo>
                  <a:pt x="278" y="55"/>
                </a:lnTo>
                <a:lnTo>
                  <a:pt x="269" y="44"/>
                </a:lnTo>
                <a:lnTo>
                  <a:pt x="259" y="34"/>
                </a:lnTo>
                <a:lnTo>
                  <a:pt x="248" y="24"/>
                </a:lnTo>
                <a:lnTo>
                  <a:pt x="236" y="16"/>
                </a:lnTo>
                <a:lnTo>
                  <a:pt x="221" y="9"/>
                </a:lnTo>
                <a:lnTo>
                  <a:pt x="207" y="4"/>
                </a:lnTo>
                <a:lnTo>
                  <a:pt x="190" y="1"/>
                </a:lnTo>
                <a:lnTo>
                  <a:pt x="173" y="0"/>
                </a:lnTo>
                <a:lnTo>
                  <a:pt x="154" y="0"/>
                </a:lnTo>
                <a:lnTo>
                  <a:pt x="137" y="2"/>
                </a:lnTo>
                <a:lnTo>
                  <a:pt x="121" y="6"/>
                </a:lnTo>
                <a:lnTo>
                  <a:pt x="106" y="12"/>
                </a:lnTo>
                <a:lnTo>
                  <a:pt x="92" y="19"/>
                </a:lnTo>
                <a:lnTo>
                  <a:pt x="80" y="26"/>
                </a:lnTo>
                <a:lnTo>
                  <a:pt x="68" y="35"/>
                </a:lnTo>
                <a:lnTo>
                  <a:pt x="58" y="45"/>
                </a:lnTo>
                <a:lnTo>
                  <a:pt x="48" y="55"/>
                </a:lnTo>
                <a:lnTo>
                  <a:pt x="40" y="65"/>
                </a:lnTo>
                <a:lnTo>
                  <a:pt x="31" y="76"/>
                </a:lnTo>
                <a:lnTo>
                  <a:pt x="26" y="87"/>
                </a:lnTo>
                <a:lnTo>
                  <a:pt x="19" y="99"/>
                </a:lnTo>
                <a:lnTo>
                  <a:pt x="15" y="110"/>
                </a:lnTo>
                <a:lnTo>
                  <a:pt x="11" y="122"/>
                </a:lnTo>
                <a:lnTo>
                  <a:pt x="8" y="133"/>
                </a:lnTo>
                <a:close/>
              </a:path>
            </a:pathLst>
          </a:custGeom>
          <a:solidFill>
            <a:srgbClr val="FF9999"/>
          </a:solidFill>
          <a:ln w="9525">
            <a:solidFill>
              <a:schemeClr val="bg2"/>
            </a:solidFill>
            <a:round/>
            <a:headEnd/>
            <a:tailEnd/>
          </a:ln>
        </p:spPr>
        <p:txBody>
          <a:bodyPr/>
          <a:lstStyle/>
          <a:p>
            <a:endParaRPr lang="en-US"/>
          </a:p>
        </p:txBody>
      </p:sp>
      <p:sp>
        <p:nvSpPr>
          <p:cNvPr id="93330" name="Freeform 146"/>
          <p:cNvSpPr>
            <a:spLocks noChangeAspect="1"/>
          </p:cNvSpPr>
          <p:nvPr/>
        </p:nvSpPr>
        <p:spPr bwMode="auto">
          <a:xfrm>
            <a:off x="642938" y="2762250"/>
            <a:ext cx="347662" cy="133350"/>
          </a:xfrm>
          <a:custGeom>
            <a:avLst/>
            <a:gdLst>
              <a:gd name="T0" fmla="*/ 468974673 w 895"/>
              <a:gd name="T1" fmla="*/ 2147483647 h 414"/>
              <a:gd name="T2" fmla="*/ 234487337 w 895"/>
              <a:gd name="T3" fmla="*/ 2147483647 h 414"/>
              <a:gd name="T4" fmla="*/ 0 w 895"/>
              <a:gd name="T5" fmla="*/ 2147483647 h 414"/>
              <a:gd name="T6" fmla="*/ 0 w 895"/>
              <a:gd name="T7" fmla="*/ 2147483647 h 414"/>
              <a:gd name="T8" fmla="*/ 351731005 w 895"/>
              <a:gd name="T9" fmla="*/ 2147483647 h 414"/>
              <a:gd name="T10" fmla="*/ 1172285577 w 895"/>
              <a:gd name="T11" fmla="*/ 2147483647 h 414"/>
              <a:gd name="T12" fmla="*/ 2147483647 w 895"/>
              <a:gd name="T13" fmla="*/ 2147483647 h 414"/>
              <a:gd name="T14" fmla="*/ 2147483647 w 895"/>
              <a:gd name="T15" fmla="*/ 2147483647 h 414"/>
              <a:gd name="T16" fmla="*/ 2147483647 w 895"/>
              <a:gd name="T17" fmla="*/ 2147483647 h 414"/>
              <a:gd name="T18" fmla="*/ 2147483647 w 895"/>
              <a:gd name="T19" fmla="*/ 2147483647 h 414"/>
              <a:gd name="T20" fmla="*/ 2147483647 w 895"/>
              <a:gd name="T21" fmla="*/ 2147483647 h 414"/>
              <a:gd name="T22" fmla="*/ 2147483647 w 895"/>
              <a:gd name="T23" fmla="*/ 2147483647 h 414"/>
              <a:gd name="T24" fmla="*/ 2147483647 w 895"/>
              <a:gd name="T25" fmla="*/ 2147483647 h 414"/>
              <a:gd name="T26" fmla="*/ 2147483647 w 895"/>
              <a:gd name="T27" fmla="*/ 2147483647 h 414"/>
              <a:gd name="T28" fmla="*/ 2147483647 w 895"/>
              <a:gd name="T29" fmla="*/ 2147483647 h 414"/>
              <a:gd name="T30" fmla="*/ 2147483647 w 895"/>
              <a:gd name="T31" fmla="*/ 2147483647 h 414"/>
              <a:gd name="T32" fmla="*/ 2147483647 w 895"/>
              <a:gd name="T33" fmla="*/ 2147483647 h 414"/>
              <a:gd name="T34" fmla="*/ 2147483647 w 895"/>
              <a:gd name="T35" fmla="*/ 2147483647 h 414"/>
              <a:gd name="T36" fmla="*/ 2147483647 w 895"/>
              <a:gd name="T37" fmla="*/ 2147483647 h 414"/>
              <a:gd name="T38" fmla="*/ 2147483647 w 895"/>
              <a:gd name="T39" fmla="*/ 2147483647 h 414"/>
              <a:gd name="T40" fmla="*/ 2147483647 w 895"/>
              <a:gd name="T41" fmla="*/ 2147483647 h 414"/>
              <a:gd name="T42" fmla="*/ 2147483647 w 895"/>
              <a:gd name="T43" fmla="*/ 2147483647 h 414"/>
              <a:gd name="T44" fmla="*/ 2147483647 w 895"/>
              <a:gd name="T45" fmla="*/ 2147483647 h 414"/>
              <a:gd name="T46" fmla="*/ 2147483647 w 895"/>
              <a:gd name="T47" fmla="*/ 2147483647 h 414"/>
              <a:gd name="T48" fmla="*/ 2147483647 w 895"/>
              <a:gd name="T49" fmla="*/ 2147483647 h 414"/>
              <a:gd name="T50" fmla="*/ 2147483647 w 895"/>
              <a:gd name="T51" fmla="*/ 2138689203 h 414"/>
              <a:gd name="T52" fmla="*/ 2147483647 w 895"/>
              <a:gd name="T53" fmla="*/ 1470335782 h 414"/>
              <a:gd name="T54" fmla="*/ 2147483647 w 895"/>
              <a:gd name="T55" fmla="*/ 801982361 h 414"/>
              <a:gd name="T56" fmla="*/ 2147483647 w 895"/>
              <a:gd name="T57" fmla="*/ 300769314 h 414"/>
              <a:gd name="T58" fmla="*/ 2147483647 w 895"/>
              <a:gd name="T59" fmla="*/ 33407396 h 414"/>
              <a:gd name="T60" fmla="*/ 2147483647 w 895"/>
              <a:gd name="T61" fmla="*/ 0 h 414"/>
              <a:gd name="T62" fmla="*/ 2147483647 w 895"/>
              <a:gd name="T63" fmla="*/ 200547449 h 414"/>
              <a:gd name="T64" fmla="*/ 2147483647 w 895"/>
              <a:gd name="T65" fmla="*/ 634946025 h 414"/>
              <a:gd name="T66" fmla="*/ 2147483647 w 895"/>
              <a:gd name="T67" fmla="*/ 1169670184 h 414"/>
              <a:gd name="T68" fmla="*/ 2147483647 w 895"/>
              <a:gd name="T69" fmla="*/ 1838023605 h 414"/>
              <a:gd name="T70" fmla="*/ 1817050587 w 895"/>
              <a:gd name="T71" fmla="*/ 2147483647 h 414"/>
              <a:gd name="T72" fmla="*/ 1113739296 w 895"/>
              <a:gd name="T73" fmla="*/ 2147483647 h 414"/>
              <a:gd name="T74" fmla="*/ 644765011 w 895"/>
              <a:gd name="T75" fmla="*/ 2147483647 h 414"/>
              <a:gd name="T76" fmla="*/ 468974673 w 895"/>
              <a:gd name="T77" fmla="*/ 2147483647 h 41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895"/>
              <a:gd name="T118" fmla="*/ 0 h 414"/>
              <a:gd name="T119" fmla="*/ 895 w 895"/>
              <a:gd name="T120" fmla="*/ 414 h 41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895" h="414">
                <a:moveTo>
                  <a:pt x="8" y="133"/>
                </a:moveTo>
                <a:lnTo>
                  <a:pt x="8" y="135"/>
                </a:lnTo>
                <a:lnTo>
                  <a:pt x="6" y="141"/>
                </a:lnTo>
                <a:lnTo>
                  <a:pt x="4" y="149"/>
                </a:lnTo>
                <a:lnTo>
                  <a:pt x="3" y="161"/>
                </a:lnTo>
                <a:lnTo>
                  <a:pt x="0" y="174"/>
                </a:lnTo>
                <a:lnTo>
                  <a:pt x="0" y="191"/>
                </a:lnTo>
                <a:lnTo>
                  <a:pt x="0" y="207"/>
                </a:lnTo>
                <a:lnTo>
                  <a:pt x="3" y="225"/>
                </a:lnTo>
                <a:lnTo>
                  <a:pt x="6" y="242"/>
                </a:lnTo>
                <a:lnTo>
                  <a:pt x="12" y="260"/>
                </a:lnTo>
                <a:lnTo>
                  <a:pt x="20" y="276"/>
                </a:lnTo>
                <a:lnTo>
                  <a:pt x="32" y="292"/>
                </a:lnTo>
                <a:lnTo>
                  <a:pt x="47" y="306"/>
                </a:lnTo>
                <a:lnTo>
                  <a:pt x="67" y="318"/>
                </a:lnTo>
                <a:lnTo>
                  <a:pt x="90" y="328"/>
                </a:lnTo>
                <a:lnTo>
                  <a:pt x="119" y="337"/>
                </a:lnTo>
                <a:lnTo>
                  <a:pt x="147" y="339"/>
                </a:lnTo>
                <a:lnTo>
                  <a:pt x="173" y="339"/>
                </a:lnTo>
                <a:lnTo>
                  <a:pt x="195" y="335"/>
                </a:lnTo>
                <a:lnTo>
                  <a:pt x="216" y="328"/>
                </a:lnTo>
                <a:lnTo>
                  <a:pt x="233" y="319"/>
                </a:lnTo>
                <a:lnTo>
                  <a:pt x="248" y="310"/>
                </a:lnTo>
                <a:lnTo>
                  <a:pt x="262" y="298"/>
                </a:lnTo>
                <a:lnTo>
                  <a:pt x="273" y="287"/>
                </a:lnTo>
                <a:lnTo>
                  <a:pt x="281" y="273"/>
                </a:lnTo>
                <a:lnTo>
                  <a:pt x="289" y="262"/>
                </a:lnTo>
                <a:lnTo>
                  <a:pt x="295" y="250"/>
                </a:lnTo>
                <a:lnTo>
                  <a:pt x="300" y="240"/>
                </a:lnTo>
                <a:lnTo>
                  <a:pt x="302" y="231"/>
                </a:lnTo>
                <a:lnTo>
                  <a:pt x="306" y="224"/>
                </a:lnTo>
                <a:lnTo>
                  <a:pt x="307" y="219"/>
                </a:lnTo>
                <a:lnTo>
                  <a:pt x="308" y="219"/>
                </a:lnTo>
                <a:lnTo>
                  <a:pt x="703" y="247"/>
                </a:lnTo>
                <a:lnTo>
                  <a:pt x="668" y="282"/>
                </a:lnTo>
                <a:lnTo>
                  <a:pt x="696" y="336"/>
                </a:lnTo>
                <a:lnTo>
                  <a:pt x="658" y="365"/>
                </a:lnTo>
                <a:lnTo>
                  <a:pt x="677" y="402"/>
                </a:lnTo>
                <a:lnTo>
                  <a:pt x="835" y="414"/>
                </a:lnTo>
                <a:lnTo>
                  <a:pt x="871" y="352"/>
                </a:lnTo>
                <a:lnTo>
                  <a:pt x="844" y="297"/>
                </a:lnTo>
                <a:lnTo>
                  <a:pt x="874" y="236"/>
                </a:lnTo>
                <a:lnTo>
                  <a:pt x="895" y="192"/>
                </a:lnTo>
                <a:lnTo>
                  <a:pt x="863" y="151"/>
                </a:lnTo>
                <a:lnTo>
                  <a:pt x="308" y="110"/>
                </a:lnTo>
                <a:lnTo>
                  <a:pt x="307" y="109"/>
                </a:lnTo>
                <a:lnTo>
                  <a:pt x="306" y="105"/>
                </a:lnTo>
                <a:lnTo>
                  <a:pt x="302" y="99"/>
                </a:lnTo>
                <a:lnTo>
                  <a:pt x="300" y="92"/>
                </a:lnTo>
                <a:lnTo>
                  <a:pt x="295" y="83"/>
                </a:lnTo>
                <a:lnTo>
                  <a:pt x="290" y="74"/>
                </a:lnTo>
                <a:lnTo>
                  <a:pt x="284" y="64"/>
                </a:lnTo>
                <a:lnTo>
                  <a:pt x="278" y="55"/>
                </a:lnTo>
                <a:lnTo>
                  <a:pt x="269" y="44"/>
                </a:lnTo>
                <a:lnTo>
                  <a:pt x="259" y="34"/>
                </a:lnTo>
                <a:lnTo>
                  <a:pt x="248" y="24"/>
                </a:lnTo>
                <a:lnTo>
                  <a:pt x="236" y="16"/>
                </a:lnTo>
                <a:lnTo>
                  <a:pt x="221" y="9"/>
                </a:lnTo>
                <a:lnTo>
                  <a:pt x="207" y="4"/>
                </a:lnTo>
                <a:lnTo>
                  <a:pt x="190" y="1"/>
                </a:lnTo>
                <a:lnTo>
                  <a:pt x="173" y="0"/>
                </a:lnTo>
                <a:lnTo>
                  <a:pt x="154" y="0"/>
                </a:lnTo>
                <a:lnTo>
                  <a:pt x="137" y="2"/>
                </a:lnTo>
                <a:lnTo>
                  <a:pt x="121" y="6"/>
                </a:lnTo>
                <a:lnTo>
                  <a:pt x="106" y="12"/>
                </a:lnTo>
                <a:lnTo>
                  <a:pt x="92" y="19"/>
                </a:lnTo>
                <a:lnTo>
                  <a:pt x="80" y="26"/>
                </a:lnTo>
                <a:lnTo>
                  <a:pt x="68" y="35"/>
                </a:lnTo>
                <a:lnTo>
                  <a:pt x="58" y="45"/>
                </a:lnTo>
                <a:lnTo>
                  <a:pt x="48" y="55"/>
                </a:lnTo>
                <a:lnTo>
                  <a:pt x="40" y="65"/>
                </a:lnTo>
                <a:lnTo>
                  <a:pt x="31" y="76"/>
                </a:lnTo>
                <a:lnTo>
                  <a:pt x="26" y="87"/>
                </a:lnTo>
                <a:lnTo>
                  <a:pt x="19" y="99"/>
                </a:lnTo>
                <a:lnTo>
                  <a:pt x="15" y="110"/>
                </a:lnTo>
                <a:lnTo>
                  <a:pt x="11" y="122"/>
                </a:lnTo>
                <a:lnTo>
                  <a:pt x="8" y="133"/>
                </a:lnTo>
                <a:close/>
              </a:path>
            </a:pathLst>
          </a:custGeom>
          <a:solidFill>
            <a:schemeClr val="accent2">
              <a:lumMod val="60000"/>
              <a:lumOff val="40000"/>
            </a:schemeClr>
          </a:solidFill>
          <a:ln>
            <a:noFill/>
          </a:ln>
        </p:spPr>
        <p:txBody>
          <a:bodyPr/>
          <a:lstStyle/>
          <a:p>
            <a:pPr>
              <a:defRPr/>
            </a:pPr>
            <a:endParaRPr lang="en-US">
              <a:ea typeface="ＭＳ Ｐゴシック" charset="0"/>
              <a:cs typeface="ＭＳ Ｐゴシック" charset="0"/>
            </a:endParaRPr>
          </a:p>
        </p:txBody>
      </p:sp>
      <p:sp>
        <p:nvSpPr>
          <p:cNvPr id="231457" name="Ink 2"/>
          <p:cNvSpPr>
            <a:spLocks noRot="1" noChangeAspect="1" noEditPoints="1" noChangeArrowheads="1" noChangeShapeType="1" noTextEdit="1"/>
          </p:cNvSpPr>
          <p:nvPr/>
        </p:nvSpPr>
        <p:spPr bwMode="auto">
          <a:xfrm>
            <a:off x="5405438" y="1487488"/>
            <a:ext cx="150812" cy="136525"/>
          </a:xfrm>
          <a:custGeom>
            <a:avLst/>
            <a:gdLst>
              <a:gd name="T0" fmla="*/ 2147483647 w 419"/>
              <a:gd name="T1" fmla="*/ 2147483647 h 375"/>
              <a:gd name="T2" fmla="*/ 2147483647 w 419"/>
              <a:gd name="T3" fmla="*/ 2147483647 h 375"/>
              <a:gd name="T4" fmla="*/ 2147483647 w 419"/>
              <a:gd name="T5" fmla="*/ 2147483647 h 375"/>
              <a:gd name="T6" fmla="*/ 2147483647 w 419"/>
              <a:gd name="T7" fmla="*/ 2147483647 h 375"/>
              <a:gd name="T8" fmla="*/ 2147483647 w 419"/>
              <a:gd name="T9" fmla="*/ 2147483647 h 375"/>
              <a:gd name="T10" fmla="*/ 2147483647 w 419"/>
              <a:gd name="T11" fmla="*/ 2147483647 h 37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9" h="375" extrusionOk="0">
                <a:moveTo>
                  <a:pt x="44" y="0"/>
                </a:moveTo>
                <a:cubicBezTo>
                  <a:pt x="28" y="27"/>
                  <a:pt x="22" y="61"/>
                  <a:pt x="14" y="93"/>
                </a:cubicBezTo>
                <a:cubicBezTo>
                  <a:pt x="3" y="140"/>
                  <a:pt x="-4" y="188"/>
                  <a:pt x="2" y="236"/>
                </a:cubicBezTo>
                <a:cubicBezTo>
                  <a:pt x="7" y="275"/>
                  <a:pt x="17" y="317"/>
                  <a:pt x="45" y="347"/>
                </a:cubicBezTo>
                <a:cubicBezTo>
                  <a:pt x="73" y="377"/>
                  <a:pt x="111" y="381"/>
                  <a:pt x="147" y="362"/>
                </a:cubicBezTo>
                <a:cubicBezTo>
                  <a:pt x="256" y="306"/>
                  <a:pt x="338" y="194"/>
                  <a:pt x="418" y="106"/>
                </a:cubicBezTo>
              </a:path>
            </a:pathLst>
          </a:custGeom>
          <a:noFill/>
          <a:ln w="1905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3194"/>
                                        </p:tgtEl>
                                        <p:attrNameLst>
                                          <p:attrName>style.visibility</p:attrName>
                                        </p:attrNameLst>
                                      </p:cBhvr>
                                      <p:to>
                                        <p:strVal val="visible"/>
                                      </p:to>
                                    </p:set>
                                    <p:animEffect transition="in" filter="blinds(horizontal)">
                                      <p:cBhvr>
                                        <p:cTn id="12" dur="500"/>
                                        <p:tgtEl>
                                          <p:spTgt spid="93194"/>
                                        </p:tgtEl>
                                      </p:cBhvr>
                                    </p:animEffect>
                                  </p:childTnLst>
                                </p:cTn>
                              </p:par>
                            </p:childTnLst>
                          </p:cTn>
                        </p:par>
                        <p:par>
                          <p:cTn id="13" fill="hold" nodeType="afterGroup">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93328"/>
                                        </p:tgtEl>
                                        <p:attrNameLst>
                                          <p:attrName>style.visibility</p:attrName>
                                        </p:attrNameLst>
                                      </p:cBhvr>
                                      <p:to>
                                        <p:strVal val="visible"/>
                                      </p:to>
                                    </p:set>
                                    <p:animEffect transition="in" filter="blinds(horizontal)">
                                      <p:cBhvr>
                                        <p:cTn id="16" dur="500"/>
                                        <p:tgtEl>
                                          <p:spTgt spid="9332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 presetClass="entr" presetSubtype="10" fill="hold" grpId="0" nodeType="clickEffect">
                                  <p:stCondLst>
                                    <p:cond delay="0"/>
                                  </p:stCondLst>
                                  <p:childTnLst>
                                    <p:set>
                                      <p:cBhvr>
                                        <p:cTn id="25" dur="1" fill="hold">
                                          <p:stCondLst>
                                            <p:cond delay="0"/>
                                          </p:stCondLst>
                                        </p:cTn>
                                        <p:tgtEl>
                                          <p:spTgt spid="93195"/>
                                        </p:tgtEl>
                                        <p:attrNameLst>
                                          <p:attrName>style.visibility</p:attrName>
                                        </p:attrNameLst>
                                      </p:cBhvr>
                                      <p:to>
                                        <p:strVal val="visible"/>
                                      </p:to>
                                    </p:set>
                                    <p:animEffect transition="in" filter="checkerboard(across)">
                                      <p:cBhvr>
                                        <p:cTn id="26" dur="500"/>
                                        <p:tgtEl>
                                          <p:spTgt spid="93195"/>
                                        </p:tgtEl>
                                      </p:cBhvr>
                                    </p:animEffect>
                                  </p:childTnLst>
                                </p:cTn>
                              </p:par>
                            </p:childTnLst>
                          </p:cTn>
                        </p:par>
                        <p:par>
                          <p:cTn id="27" fill="hold" nodeType="afterGroup">
                            <p:stCondLst>
                              <p:cond delay="500"/>
                            </p:stCondLst>
                            <p:childTnLst>
                              <p:par>
                                <p:cTn id="28" presetID="5" presetClass="entr" presetSubtype="10" fill="hold" grpId="0" nodeType="afterEffect">
                                  <p:stCondLst>
                                    <p:cond delay="0"/>
                                  </p:stCondLst>
                                  <p:childTnLst>
                                    <p:set>
                                      <p:cBhvr>
                                        <p:cTn id="29" dur="1" fill="hold">
                                          <p:stCondLst>
                                            <p:cond delay="0"/>
                                          </p:stCondLst>
                                        </p:cTn>
                                        <p:tgtEl>
                                          <p:spTgt spid="93329"/>
                                        </p:tgtEl>
                                        <p:attrNameLst>
                                          <p:attrName>style.visibility</p:attrName>
                                        </p:attrNameLst>
                                      </p:cBhvr>
                                      <p:to>
                                        <p:strVal val="visible"/>
                                      </p:to>
                                    </p:set>
                                    <p:animEffect transition="in" filter="checkerboard(across)">
                                      <p:cBhvr>
                                        <p:cTn id="30" dur="500"/>
                                        <p:tgtEl>
                                          <p:spTgt spid="93329"/>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blinds(horizontal)">
                                      <p:cBhvr>
                                        <p:cTn id="35" dur="500"/>
                                        <p:tgtEl>
                                          <p:spTgt spid="8"/>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93300"/>
                                        </p:tgtEl>
                                        <p:attrNameLst>
                                          <p:attrName>style.visibility</p:attrName>
                                        </p:attrNameLst>
                                      </p:cBhvr>
                                      <p:to>
                                        <p:strVal val="visible"/>
                                      </p:to>
                                    </p:set>
                                    <p:animEffect transition="in" filter="blinds(horizontal)">
                                      <p:cBhvr>
                                        <p:cTn id="40" dur="500"/>
                                        <p:tgtEl>
                                          <p:spTgt spid="93300"/>
                                        </p:tgtEl>
                                      </p:cBhvr>
                                    </p:animEffect>
                                  </p:childTnLst>
                                </p:cTn>
                              </p:par>
                            </p:childTnLst>
                          </p:cTn>
                        </p:par>
                        <p:par>
                          <p:cTn id="41" fill="hold" nodeType="afterGroup">
                            <p:stCondLst>
                              <p:cond delay="500"/>
                            </p:stCondLst>
                            <p:childTnLst>
                              <p:par>
                                <p:cTn id="42" presetID="3" presetClass="entr" presetSubtype="10" fill="hold" nodeType="afterEffect">
                                  <p:stCondLst>
                                    <p:cond delay="0"/>
                                  </p:stCondLst>
                                  <p:childTnLst>
                                    <p:set>
                                      <p:cBhvr>
                                        <p:cTn id="43" dur="1" fill="hold">
                                          <p:stCondLst>
                                            <p:cond delay="0"/>
                                          </p:stCondLst>
                                        </p:cTn>
                                        <p:tgtEl>
                                          <p:spTgt spid="93330"/>
                                        </p:tgtEl>
                                        <p:attrNameLst>
                                          <p:attrName>style.visibility</p:attrName>
                                        </p:attrNameLst>
                                      </p:cBhvr>
                                      <p:to>
                                        <p:strVal val="visible"/>
                                      </p:to>
                                    </p:set>
                                    <p:animEffect transition="in" filter="blinds(horizontal)">
                                      <p:cBhvr>
                                        <p:cTn id="44" dur="500"/>
                                        <p:tgtEl>
                                          <p:spTgt spid="93330"/>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10" fill="hold" nodeType="clickEffect">
                                  <p:stCondLst>
                                    <p:cond delay="0"/>
                                  </p:stCondLst>
                                  <p:childTnLst>
                                    <p:set>
                                      <p:cBhvr>
                                        <p:cTn id="48" dur="1" fill="hold">
                                          <p:stCondLst>
                                            <p:cond delay="0"/>
                                          </p:stCondLst>
                                        </p:cTn>
                                        <p:tgtEl>
                                          <p:spTgt spid="93298"/>
                                        </p:tgtEl>
                                        <p:attrNameLst>
                                          <p:attrName>style.visibility</p:attrName>
                                        </p:attrNameLst>
                                      </p:cBhvr>
                                      <p:to>
                                        <p:strVal val="visible"/>
                                      </p:to>
                                    </p:set>
                                    <p:animEffect transition="in" filter="blinds(horizontal)">
                                      <p:cBhvr>
                                        <p:cTn id="49" dur="500"/>
                                        <p:tgtEl>
                                          <p:spTgt spid="93298"/>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3" presetClass="entr" presetSubtype="10" fill="hold" nodeType="click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blinds(horizontal)">
                                      <p:cBhvr>
                                        <p:cTn id="54" dur="500"/>
                                        <p:tgtEl>
                                          <p:spTgt spid="3"/>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93201"/>
                                        </p:tgtEl>
                                        <p:attrNameLst>
                                          <p:attrName>style.visibility</p:attrName>
                                        </p:attrNameLst>
                                      </p:cBhvr>
                                      <p:to>
                                        <p:strVal val="visible"/>
                                      </p:to>
                                    </p:set>
                                    <p:animEffect transition="in" filter="blinds(horizontal)">
                                      <p:cBhvr>
                                        <p:cTn id="59" dur="500"/>
                                        <p:tgtEl>
                                          <p:spTgt spid="93201"/>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93200"/>
                                        </p:tgtEl>
                                        <p:attrNameLst>
                                          <p:attrName>style.visibility</p:attrName>
                                        </p:attrNameLst>
                                      </p:cBhvr>
                                      <p:to>
                                        <p:strVal val="visible"/>
                                      </p:to>
                                    </p:set>
                                    <p:animEffect transition="in" filter="blinds(horizontal)">
                                      <p:cBhvr>
                                        <p:cTn id="64" dur="500"/>
                                        <p:tgtEl>
                                          <p:spTgt spid="93200"/>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93199"/>
                                        </p:tgtEl>
                                        <p:attrNameLst>
                                          <p:attrName>style.visibility</p:attrName>
                                        </p:attrNameLst>
                                      </p:cBhvr>
                                      <p:to>
                                        <p:strVal val="visible"/>
                                      </p:to>
                                    </p:set>
                                    <p:animEffect transition="in" filter="blinds(horizontal)">
                                      <p:cBhvr>
                                        <p:cTn id="69" dur="500"/>
                                        <p:tgtEl>
                                          <p:spTgt spid="93199"/>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0" presetClass="path" presetSubtype="0" accel="50000" decel="50000" fill="hold" grpId="1" nodeType="clickEffect">
                                  <p:stCondLst>
                                    <p:cond delay="0"/>
                                  </p:stCondLst>
                                  <p:childTnLst>
                                    <p:animMotion origin="layout" path="M 0 0 L 0.08577 0.07607 " pathEditMode="relative" ptsTypes="AA">
                                      <p:cBhvr>
                                        <p:cTn id="73" dur="2000" fill="hold"/>
                                        <p:tgtEl>
                                          <p:spTgt spid="93199"/>
                                        </p:tgtEl>
                                        <p:attrNameLst>
                                          <p:attrName>ppt_x</p:attrName>
                                          <p:attrName>ppt_y</p:attrName>
                                        </p:attrNameLst>
                                      </p:cBhvr>
                                    </p:animMotion>
                                  </p:childTnLst>
                                  <p:subTnLst>
                                    <p:set>
                                      <p:cBhvr override="childStyle">
                                        <p:cTn dur="1" fill="hold" display="0" masterRel="nextClick" afterEffect="1"/>
                                        <p:tgtEl>
                                          <p:spTgt spid="93199"/>
                                        </p:tgtEl>
                                        <p:attrNameLst>
                                          <p:attrName>style.visibility</p:attrName>
                                        </p:attrNameLst>
                                      </p:cBhvr>
                                      <p:to>
                                        <p:strVal val="hidden"/>
                                      </p:to>
                                    </p:set>
                                  </p:subTnLst>
                                </p:cTn>
                              </p:par>
                              <p:par>
                                <p:cTn id="74" presetID="0" presetClass="path" presetSubtype="0" accel="50000" decel="50000" fill="hold" grpId="1" nodeType="withEffect">
                                  <p:stCondLst>
                                    <p:cond delay="0"/>
                                  </p:stCondLst>
                                  <p:childTnLst>
                                    <p:animMotion origin="layout" path="M 0 0 L 0.08577 0.07607 " pathEditMode="relative" ptsTypes="AA">
                                      <p:cBhvr>
                                        <p:cTn id="75" dur="2000" fill="hold"/>
                                        <p:tgtEl>
                                          <p:spTgt spid="93200"/>
                                        </p:tgtEl>
                                        <p:attrNameLst>
                                          <p:attrName>ppt_x</p:attrName>
                                          <p:attrName>ppt_y</p:attrName>
                                        </p:attrNameLst>
                                      </p:cBhvr>
                                    </p:animMotion>
                                  </p:childTnLst>
                                  <p:subTnLst>
                                    <p:set>
                                      <p:cBhvr override="childStyle">
                                        <p:cTn dur="1" fill="hold" display="0" masterRel="nextClick" afterEffect="1"/>
                                        <p:tgtEl>
                                          <p:spTgt spid="93200"/>
                                        </p:tgtEl>
                                        <p:attrNameLst>
                                          <p:attrName>style.visibility</p:attrName>
                                        </p:attrNameLst>
                                      </p:cBhvr>
                                      <p:to>
                                        <p:strVal val="hidden"/>
                                      </p:to>
                                    </p:set>
                                  </p:subTnLst>
                                </p:cTn>
                              </p:par>
                              <p:par>
                                <p:cTn id="76" presetID="0" presetClass="path" presetSubtype="0" accel="50000" decel="50000" fill="hold" grpId="1" nodeType="withEffect">
                                  <p:stCondLst>
                                    <p:cond delay="0"/>
                                  </p:stCondLst>
                                  <p:childTnLst>
                                    <p:animMotion origin="layout" path="M 0 0 L 0.08577 0.07607 " pathEditMode="relative" ptsTypes="AA">
                                      <p:cBhvr>
                                        <p:cTn id="77" dur="2000" fill="hold"/>
                                        <p:tgtEl>
                                          <p:spTgt spid="93201"/>
                                        </p:tgtEl>
                                        <p:attrNameLst>
                                          <p:attrName>ppt_x</p:attrName>
                                          <p:attrName>ppt_y</p:attrName>
                                        </p:attrNameLst>
                                      </p:cBhvr>
                                    </p:animMotion>
                                  </p:childTnLst>
                                  <p:subTnLst>
                                    <p:set>
                                      <p:cBhvr override="childStyle">
                                        <p:cTn dur="1" fill="hold" display="0" masterRel="nextClick" afterEffect="1"/>
                                        <p:tgtEl>
                                          <p:spTgt spid="93201"/>
                                        </p:tgtEl>
                                        <p:attrNameLst>
                                          <p:attrName>style.visibility</p:attrName>
                                        </p:attrNameLst>
                                      </p:cBhvr>
                                      <p:to>
                                        <p:strVal val="hidden"/>
                                      </p:to>
                                    </p:set>
                                  </p:subTnLst>
                                </p:cTn>
                              </p:par>
                              <p:par>
                                <p:cTn id="78" presetID="0" presetClass="path" presetSubtype="0" accel="50000" decel="50000" fill="hold" nodeType="withEffect">
                                  <p:stCondLst>
                                    <p:cond delay="0"/>
                                  </p:stCondLst>
                                  <p:childTnLst>
                                    <p:animMotion origin="layout" path="M 0 0 L 0.08577 0.07607 " pathEditMode="relative" ptsTypes="AA">
                                      <p:cBhvr>
                                        <p:cTn id="79" dur="2000" fill="hold"/>
                                        <p:tgtEl>
                                          <p:spTgt spid="3"/>
                                        </p:tgtEl>
                                        <p:attrNameLst>
                                          <p:attrName>ppt_x</p:attrName>
                                          <p:attrName>ppt_y</p:attrName>
                                        </p:attrNameLst>
                                      </p:cBhvr>
                                    </p:animMotion>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80" fill="hold" nodeType="clickPar">
                      <p:stCondLst>
                        <p:cond delay="indefinite"/>
                      </p:stCondLst>
                      <p:childTnLst>
                        <p:par>
                          <p:cTn id="81" fill="hold" nodeType="withGroup">
                            <p:stCondLst>
                              <p:cond delay="0"/>
                            </p:stCondLst>
                            <p:childTnLst>
                              <p:par>
                                <p:cTn id="82" presetID="3" presetClass="entr" presetSubtype="10" fill="hold" nodeType="clickEffect">
                                  <p:stCondLst>
                                    <p:cond delay="0"/>
                                  </p:stCondLst>
                                  <p:childTnLst>
                                    <p:set>
                                      <p:cBhvr>
                                        <p:cTn id="83" dur="1" fill="hold">
                                          <p:stCondLst>
                                            <p:cond delay="0"/>
                                          </p:stCondLst>
                                        </p:cTn>
                                        <p:tgtEl>
                                          <p:spTgt spid="5"/>
                                        </p:tgtEl>
                                        <p:attrNameLst>
                                          <p:attrName>style.visibility</p:attrName>
                                        </p:attrNameLst>
                                      </p:cBhvr>
                                      <p:to>
                                        <p:strVal val="visible"/>
                                      </p:to>
                                    </p:set>
                                    <p:animEffect transition="in" filter="blinds(horizontal)">
                                      <p:cBhvr>
                                        <p:cTn id="84" dur="500"/>
                                        <p:tgtEl>
                                          <p:spTgt spid="5"/>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0" presetClass="path" presetSubtype="0" accel="50000" decel="50000" fill="hold" nodeType="clickEffect">
                                  <p:stCondLst>
                                    <p:cond delay="0"/>
                                  </p:stCondLst>
                                  <p:childTnLst>
                                    <p:animMotion origin="layout" path="M 0.03646 -0.03283 L 0.12535 -0.11306 " pathEditMode="relative" ptsTypes="AA">
                                      <p:cBhvr>
                                        <p:cTn id="88" dur="2000" fill="hold"/>
                                        <p:tgtEl>
                                          <p:spTgt spid="5"/>
                                        </p:tgtEl>
                                        <p:attrNameLst>
                                          <p:attrName>ppt_x</p:attrName>
                                          <p:attrName>ppt_y</p:attrName>
                                        </p:attrNameLst>
                                      </p:cBhvr>
                                    </p:animMotion>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89" fill="hold" nodeType="clickPar">
                      <p:stCondLst>
                        <p:cond delay="indefinite"/>
                      </p:stCondLst>
                      <p:childTnLst>
                        <p:par>
                          <p:cTn id="90" fill="hold" nodeType="withGroup">
                            <p:stCondLst>
                              <p:cond delay="0"/>
                            </p:stCondLst>
                            <p:childTnLst>
                              <p:par>
                                <p:cTn id="91" presetID="3" presetClass="entr" presetSubtype="10" fill="hold" nodeType="clickEffect">
                                  <p:stCondLst>
                                    <p:cond delay="0"/>
                                  </p:stCondLst>
                                  <p:childTnLst>
                                    <p:set>
                                      <p:cBhvr>
                                        <p:cTn id="92" dur="1" fill="hold">
                                          <p:stCondLst>
                                            <p:cond delay="0"/>
                                          </p:stCondLst>
                                        </p:cTn>
                                        <p:tgtEl>
                                          <p:spTgt spid="2"/>
                                        </p:tgtEl>
                                        <p:attrNameLst>
                                          <p:attrName>style.visibility</p:attrName>
                                        </p:attrNameLst>
                                      </p:cBhvr>
                                      <p:to>
                                        <p:strVal val="visible"/>
                                      </p:to>
                                    </p:set>
                                    <p:animEffect transition="in" filter="blinds(horizontal)">
                                      <p:cBhvr>
                                        <p:cTn id="93" dur="500"/>
                                        <p:tgtEl>
                                          <p:spTgt spid="2"/>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0" presetClass="path" presetSubtype="0" accel="50000" decel="50000" fill="hold" nodeType="clickEffect">
                                  <p:stCondLst>
                                    <p:cond delay="0"/>
                                  </p:stCondLst>
                                  <p:childTnLst>
                                    <p:animMotion origin="layout" path="M -4.16667E-6 -2.31214E-6 L 0.07153 0.09318 " pathEditMode="relative" ptsTypes="AA">
                                      <p:cBhvr>
                                        <p:cTn id="97" dur="2000" fill="hold"/>
                                        <p:tgtEl>
                                          <p:spTgt spid="2"/>
                                        </p:tgtEl>
                                        <p:attrNameLst>
                                          <p:attrName>ppt_x</p:attrName>
                                          <p:attrName>ppt_y</p:attrName>
                                        </p:attrNameLst>
                                      </p:cBhvr>
                                    </p:animMotion>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98" fill="hold" nodeType="clickPar">
                      <p:stCondLst>
                        <p:cond delay="indefinite"/>
                      </p:stCondLst>
                      <p:childTnLst>
                        <p:par>
                          <p:cTn id="99" fill="hold" nodeType="withGroup">
                            <p:stCondLst>
                              <p:cond delay="0"/>
                            </p:stCondLst>
                            <p:childTnLst>
                              <p:par>
                                <p:cTn id="100" presetID="3" presetClass="entr" presetSubtype="10" fill="hold" nodeType="clickEffect">
                                  <p:stCondLst>
                                    <p:cond delay="0"/>
                                  </p:stCondLst>
                                  <p:childTnLst>
                                    <p:set>
                                      <p:cBhvr>
                                        <p:cTn id="101" dur="1" fill="hold">
                                          <p:stCondLst>
                                            <p:cond delay="0"/>
                                          </p:stCondLst>
                                        </p:cTn>
                                        <p:tgtEl>
                                          <p:spTgt spid="4"/>
                                        </p:tgtEl>
                                        <p:attrNameLst>
                                          <p:attrName>style.visibility</p:attrName>
                                        </p:attrNameLst>
                                      </p:cBhvr>
                                      <p:to>
                                        <p:strVal val="visible"/>
                                      </p:to>
                                    </p:set>
                                    <p:animEffect transition="in" filter="blinds(horizontal)">
                                      <p:cBhvr>
                                        <p:cTn id="102" dur="500"/>
                                        <p:tgtEl>
                                          <p:spTgt spid="4"/>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0" presetClass="path" presetSubtype="0" accel="50000" decel="50000" fill="hold" nodeType="clickEffect">
                                  <p:stCondLst>
                                    <p:cond delay="0"/>
                                  </p:stCondLst>
                                  <p:childTnLst>
                                    <p:animMotion origin="layout" path="M 2.5E-6 -4.04624E-7 L 0.08107 -0.07815 " pathEditMode="relative" rAng="0" ptsTypes="AA">
                                      <p:cBhvr>
                                        <p:cTn id="106" dur="2000" fill="hold"/>
                                        <p:tgtEl>
                                          <p:spTgt spid="4"/>
                                        </p:tgtEl>
                                        <p:attrNameLst>
                                          <p:attrName>ppt_x</p:attrName>
                                          <p:attrName>ppt_y</p:attrName>
                                        </p:attrNameLst>
                                      </p:cBhvr>
                                      <p:rCtr x="4045" y="-3908"/>
                                    </p:animMotion>
                                  </p:childTnLst>
                                </p:cTn>
                              </p:par>
                            </p:childTnLst>
                          </p:cTn>
                        </p:par>
                        <p:par>
                          <p:cTn id="107" fill="hold" nodeType="afterGroup">
                            <p:stCondLst>
                              <p:cond delay="2000"/>
                            </p:stCondLst>
                            <p:childTnLst>
                              <p:par>
                                <p:cTn id="108" presetID="3" presetClass="entr" presetSubtype="10" fill="hold" nodeType="afterEffect">
                                  <p:stCondLst>
                                    <p:cond delay="0"/>
                                  </p:stCondLst>
                                  <p:childTnLst>
                                    <p:set>
                                      <p:cBhvr>
                                        <p:cTn id="109" dur="1" fill="hold">
                                          <p:stCondLst>
                                            <p:cond delay="0"/>
                                          </p:stCondLst>
                                        </p:cTn>
                                        <p:tgtEl>
                                          <p:spTgt spid="93284">
                                            <p:txEl>
                                              <p:pRg st="4" end="4"/>
                                            </p:txEl>
                                          </p:spTgt>
                                        </p:tgtEl>
                                        <p:attrNameLst>
                                          <p:attrName>style.visibility</p:attrName>
                                        </p:attrNameLst>
                                      </p:cBhvr>
                                      <p:to>
                                        <p:strVal val="visible"/>
                                      </p:to>
                                    </p:set>
                                    <p:animEffect transition="in" filter="blinds(horizontal)">
                                      <p:cBhvr>
                                        <p:cTn id="110" dur="500"/>
                                        <p:tgtEl>
                                          <p:spTgt spid="93284">
                                            <p:txEl>
                                              <p:pRg st="4" end="4"/>
                                            </p:txEl>
                                          </p:spTgt>
                                        </p:tgtEl>
                                      </p:cBhvr>
                                    </p:animEffect>
                                  </p:childTnLst>
                                </p:cTn>
                              </p:par>
                              <p:par>
                                <p:cTn id="111" presetID="3" presetClass="entr" presetSubtype="10" fill="hold" nodeType="withEffect">
                                  <p:stCondLst>
                                    <p:cond delay="0"/>
                                  </p:stCondLst>
                                  <p:childTnLst>
                                    <p:set>
                                      <p:cBhvr>
                                        <p:cTn id="112" dur="1" fill="hold">
                                          <p:stCondLst>
                                            <p:cond delay="0"/>
                                          </p:stCondLst>
                                        </p:cTn>
                                        <p:tgtEl>
                                          <p:spTgt spid="93284">
                                            <p:txEl>
                                              <p:pRg st="5" end="5"/>
                                            </p:txEl>
                                          </p:spTgt>
                                        </p:tgtEl>
                                        <p:attrNameLst>
                                          <p:attrName>style.visibility</p:attrName>
                                        </p:attrNameLst>
                                      </p:cBhvr>
                                      <p:to>
                                        <p:strVal val="visible"/>
                                      </p:to>
                                    </p:set>
                                    <p:animEffect transition="in" filter="blinds(horizontal)">
                                      <p:cBhvr>
                                        <p:cTn id="113" dur="500"/>
                                        <p:tgtEl>
                                          <p:spTgt spid="93284">
                                            <p:txEl>
                                              <p:pRg st="5" end="5"/>
                                            </p:txEl>
                                          </p:spTgt>
                                        </p:tgtEl>
                                      </p:cBhvr>
                                    </p:animEffect>
                                  </p:childTnLst>
                                </p:cTn>
                              </p:par>
                            </p:childTnLst>
                          </p:cTn>
                        </p:par>
                        <p:par>
                          <p:cTn id="114" fill="hold" nodeType="afterGroup">
                            <p:stCondLst>
                              <p:cond delay="2500"/>
                            </p:stCondLst>
                            <p:childTnLst>
                              <p:par>
                                <p:cTn id="115" presetID="1" presetClass="entr" presetSubtype="0" fill="hold" nodeType="afterEffect">
                                  <p:stCondLst>
                                    <p:cond delay="0"/>
                                  </p:stCondLst>
                                  <p:childTnLst>
                                    <p:set>
                                      <p:cBhvr>
                                        <p:cTn id="11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94" grpId="0" animBg="1"/>
      <p:bldP spid="93195" grpId="0" animBg="1"/>
      <p:bldP spid="93199" grpId="0" animBg="1"/>
      <p:bldP spid="93199" grpId="1" animBg="1"/>
      <p:bldP spid="93200" grpId="0" animBg="1"/>
      <p:bldP spid="93200" grpId="1" animBg="1"/>
      <p:bldP spid="93201" grpId="0" animBg="1"/>
      <p:bldP spid="93201" grpId="1" animBg="1"/>
      <p:bldP spid="93328" grpId="0" animBg="1"/>
      <p:bldP spid="93329"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pPr>
              <a:defRPr/>
            </a:pPr>
            <a:r>
              <a:rPr lang="en-US" dirty="0" smtClean="0">
                <a:latin typeface="+mn-lt"/>
                <a:ea typeface="SimSun" charset="0"/>
              </a:rPr>
              <a:t>Example Tor Commands</a:t>
            </a:r>
            <a:endParaRPr lang="en-US" dirty="0">
              <a:latin typeface="+mn-lt"/>
              <a:ea typeface="SimSun" charset="0"/>
            </a:endParaRPr>
          </a:p>
        </p:txBody>
      </p:sp>
      <p:pic>
        <p:nvPicPr>
          <p:cNvPr id="233474" name="Content Placeholder 3" descr="interaction.pn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1714500"/>
            <a:ext cx="8229600" cy="4302125"/>
          </a:xfrm>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7" name="Rectangle 2"/>
          <p:cNvSpPr>
            <a:spLocks noGrp="1" noChangeArrowheads="1"/>
          </p:cNvSpPr>
          <p:nvPr>
            <p:ph type="title"/>
          </p:nvPr>
        </p:nvSpPr>
        <p:spPr/>
        <p:txBody>
          <a:bodyPr/>
          <a:lstStyle/>
          <a:p>
            <a:pPr eaLnBrk="1" hangingPunct="1"/>
            <a:r>
              <a:rPr lang="en-US" altLang="zh-CN" sz="3400">
                <a:ea typeface="SimSun" charset="-122"/>
              </a:rPr>
              <a:t>Tor Location-Hidden Service</a:t>
            </a:r>
          </a:p>
        </p:txBody>
      </p:sp>
      <p:sp>
        <p:nvSpPr>
          <p:cNvPr id="234498" name="Rectangle 3"/>
          <p:cNvSpPr>
            <a:spLocks noGrp="1" noChangeArrowheads="1"/>
          </p:cNvSpPr>
          <p:nvPr>
            <p:ph type="body" idx="1"/>
          </p:nvPr>
        </p:nvSpPr>
        <p:spPr/>
        <p:txBody>
          <a:bodyPr/>
          <a:lstStyle/>
          <a:p>
            <a:pPr eaLnBrk="1" hangingPunct="1"/>
            <a:r>
              <a:rPr lang="en-US" altLang="zh-CN" sz="2600" dirty="0">
                <a:ea typeface="SimSun" charset="-122"/>
              </a:rPr>
              <a:t>Goal: allow one to offer a TCP service without revealing his IP address </a:t>
            </a:r>
          </a:p>
          <a:p>
            <a:pPr lvl="1" eaLnBrk="1" hangingPunct="1"/>
            <a:r>
              <a:rPr lang="en-US" altLang="zh-CN" sz="2200" dirty="0">
                <a:ea typeface="SimSun" charset="-122"/>
              </a:rPr>
              <a:t>Access Control: filtering incoming requests</a:t>
            </a:r>
          </a:p>
          <a:p>
            <a:pPr lvl="1" eaLnBrk="1" hangingPunct="1"/>
            <a:r>
              <a:rPr lang="en-US" altLang="zh-CN" sz="2200" dirty="0">
                <a:ea typeface="SimSun" charset="-122"/>
              </a:rPr>
              <a:t>Robustness: </a:t>
            </a:r>
            <a:r>
              <a:rPr lang="en-US" altLang="zh-CN" sz="2200" dirty="0" smtClean="0">
                <a:ea typeface="SimSun" charset="-122"/>
              </a:rPr>
              <a:t>maintaining </a:t>
            </a:r>
            <a:r>
              <a:rPr lang="en-US" altLang="zh-CN" sz="2200" dirty="0">
                <a:ea typeface="SimSun" charset="-122"/>
              </a:rPr>
              <a:t>a long-term pseudonymous identity</a:t>
            </a:r>
          </a:p>
          <a:p>
            <a:pPr lvl="1" eaLnBrk="1" hangingPunct="1"/>
            <a:r>
              <a:rPr lang="en-US" altLang="zh-CN" sz="2200" dirty="0">
                <a:ea typeface="SimSun" charset="-122"/>
              </a:rPr>
              <a:t>Smear-resistance: against socially disapproved acts</a:t>
            </a: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a:xfrm>
            <a:off x="533400" y="152400"/>
            <a:ext cx="7772400" cy="1143000"/>
          </a:xfrm>
        </p:spPr>
        <p:txBody>
          <a:bodyPr/>
          <a:lstStyle/>
          <a:p>
            <a:pPr eaLnBrk="1" hangingPunct="1">
              <a:defRPr/>
            </a:pPr>
            <a:r>
              <a:rPr lang="en-US" altLang="zh-CN" sz="2800" dirty="0" smtClean="0">
                <a:latin typeface="+mn-lt"/>
                <a:ea typeface="SimSun" charset="0"/>
              </a:rPr>
              <a:t>Tor Location-Hidden Service: Creating </a:t>
            </a:r>
            <a:r>
              <a:rPr lang="en-US" altLang="zh-CN" sz="2800" dirty="0">
                <a:latin typeface="+mn-lt"/>
                <a:ea typeface="SimSun" charset="0"/>
              </a:rPr>
              <a:t>and </a:t>
            </a:r>
            <a:r>
              <a:rPr lang="en-US" altLang="zh-CN" sz="2800" dirty="0" smtClean="0">
                <a:latin typeface="+mn-lt"/>
                <a:ea typeface="SimSun" charset="0"/>
              </a:rPr>
              <a:t>Connecting </a:t>
            </a:r>
            <a:r>
              <a:rPr lang="en-US" altLang="zh-CN" sz="2800" dirty="0">
                <a:latin typeface="+mn-lt"/>
                <a:ea typeface="SimSun" charset="0"/>
              </a:rPr>
              <a:t>to a Location </a:t>
            </a:r>
            <a:r>
              <a:rPr lang="en-US" altLang="zh-CN" sz="2800" dirty="0" smtClean="0">
                <a:latin typeface="+mn-lt"/>
                <a:ea typeface="SimSun" charset="0"/>
              </a:rPr>
              <a:t>Hidden Service</a:t>
            </a:r>
            <a:endParaRPr lang="en-US" altLang="zh-CN" sz="2800" dirty="0">
              <a:latin typeface="+mn-lt"/>
              <a:ea typeface="SimSun" charset="0"/>
            </a:endParaRPr>
          </a:p>
        </p:txBody>
      </p:sp>
      <p:pic>
        <p:nvPicPr>
          <p:cNvPr id="235522" name="Picture 3" descr="MCj0351377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1981200"/>
            <a:ext cx="901700"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23" name="Picture 4" descr="MCj0351377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4267200"/>
            <a:ext cx="901700"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24" name="Picture 5" descr="MCj0351377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2057400"/>
            <a:ext cx="901700"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25" name="Picture 6" descr="MCj0351377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600200"/>
            <a:ext cx="901700"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26" name="Picture 7" descr="MCj0351377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3124200"/>
            <a:ext cx="901700"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27" name="Picture 8" descr="MCj0351377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3200400"/>
            <a:ext cx="901700"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28" name="Picture 9" descr="MCj0351377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676400"/>
            <a:ext cx="901700"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29" name="Picture 10" descr="MCj0351377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5334000"/>
            <a:ext cx="901700"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30" name="Picture 11" descr="MCj0351377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5334000"/>
            <a:ext cx="901700"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31" name="Picture 12" descr="MCj0351377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343400"/>
            <a:ext cx="901700"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32" name="Picture 13" descr="j02346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800" y="3733800"/>
            <a:ext cx="8382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33" name="Picture 14" descr="MCj041021900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3505200"/>
            <a:ext cx="8382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9" name="Oval 15"/>
          <p:cNvSpPr>
            <a:spLocks noChangeArrowheads="1"/>
          </p:cNvSpPr>
          <p:nvPr/>
        </p:nvSpPr>
        <p:spPr bwMode="auto">
          <a:xfrm>
            <a:off x="3581400" y="3048000"/>
            <a:ext cx="1143000" cy="1143000"/>
          </a:xfrm>
          <a:prstGeom prst="ellipse">
            <a:avLst/>
          </a:prstGeom>
          <a:solidFill>
            <a:schemeClr val="accent2">
              <a:alpha val="38039"/>
            </a:schemeClr>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p>
        </p:txBody>
      </p:sp>
      <p:sp>
        <p:nvSpPr>
          <p:cNvPr id="36880" name="Oval 16"/>
          <p:cNvSpPr>
            <a:spLocks noChangeArrowheads="1"/>
          </p:cNvSpPr>
          <p:nvPr/>
        </p:nvSpPr>
        <p:spPr bwMode="auto">
          <a:xfrm>
            <a:off x="3048000" y="4191000"/>
            <a:ext cx="1143000" cy="1143000"/>
          </a:xfrm>
          <a:prstGeom prst="ellipse">
            <a:avLst/>
          </a:prstGeom>
          <a:solidFill>
            <a:schemeClr val="accent2">
              <a:alpha val="38039"/>
            </a:schemeClr>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p>
        </p:txBody>
      </p:sp>
      <p:sp>
        <p:nvSpPr>
          <p:cNvPr id="36881" name="Oval 17"/>
          <p:cNvSpPr>
            <a:spLocks noChangeArrowheads="1"/>
          </p:cNvSpPr>
          <p:nvPr/>
        </p:nvSpPr>
        <p:spPr bwMode="auto">
          <a:xfrm>
            <a:off x="5105400" y="5181600"/>
            <a:ext cx="1143000" cy="1143000"/>
          </a:xfrm>
          <a:prstGeom prst="ellipse">
            <a:avLst/>
          </a:prstGeom>
          <a:solidFill>
            <a:schemeClr val="accent2">
              <a:alpha val="38039"/>
            </a:schemeClr>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p>
        </p:txBody>
      </p:sp>
      <p:sp>
        <p:nvSpPr>
          <p:cNvPr id="36882" name="Oval 18"/>
          <p:cNvSpPr>
            <a:spLocks noChangeArrowheads="1"/>
          </p:cNvSpPr>
          <p:nvPr/>
        </p:nvSpPr>
        <p:spPr bwMode="auto">
          <a:xfrm>
            <a:off x="3429000" y="1828800"/>
            <a:ext cx="1143000" cy="1143000"/>
          </a:xfrm>
          <a:prstGeom prst="ellipse">
            <a:avLst/>
          </a:prstGeom>
          <a:solidFill>
            <a:srgbClr val="FF00FF">
              <a:alpha val="39999"/>
            </a:srgbClr>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p>
        </p:txBody>
      </p:sp>
      <p:sp>
        <p:nvSpPr>
          <p:cNvPr id="36883" name="Line 19"/>
          <p:cNvSpPr>
            <a:spLocks noChangeShapeType="1"/>
          </p:cNvSpPr>
          <p:nvPr/>
        </p:nvSpPr>
        <p:spPr bwMode="auto">
          <a:xfrm flipH="1" flipV="1">
            <a:off x="6248400" y="3962400"/>
            <a:ext cx="1676400" cy="30480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884" name="Line 20"/>
          <p:cNvSpPr>
            <a:spLocks noChangeShapeType="1"/>
          </p:cNvSpPr>
          <p:nvPr/>
        </p:nvSpPr>
        <p:spPr bwMode="auto">
          <a:xfrm flipH="1">
            <a:off x="5715000" y="4114800"/>
            <a:ext cx="381000" cy="106680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885" name="Line 21"/>
          <p:cNvSpPr>
            <a:spLocks noChangeShapeType="1"/>
          </p:cNvSpPr>
          <p:nvPr/>
        </p:nvSpPr>
        <p:spPr bwMode="auto">
          <a:xfrm flipH="1">
            <a:off x="5181600" y="4419600"/>
            <a:ext cx="2819400" cy="533400"/>
          </a:xfrm>
          <a:prstGeom prst="line">
            <a:avLst/>
          </a:prstGeom>
          <a:noFill/>
          <a:ln w="28575">
            <a:solidFill>
              <a:srgbClr val="0066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886" name="Line 22"/>
          <p:cNvSpPr>
            <a:spLocks noChangeShapeType="1"/>
          </p:cNvSpPr>
          <p:nvPr/>
        </p:nvSpPr>
        <p:spPr bwMode="auto">
          <a:xfrm flipH="1">
            <a:off x="3200400" y="5105400"/>
            <a:ext cx="1524000" cy="838200"/>
          </a:xfrm>
          <a:prstGeom prst="line">
            <a:avLst/>
          </a:prstGeom>
          <a:noFill/>
          <a:ln w="28575">
            <a:solidFill>
              <a:srgbClr val="0066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887" name="Line 23"/>
          <p:cNvSpPr>
            <a:spLocks noChangeShapeType="1"/>
          </p:cNvSpPr>
          <p:nvPr/>
        </p:nvSpPr>
        <p:spPr bwMode="auto">
          <a:xfrm flipV="1">
            <a:off x="2819400" y="5105400"/>
            <a:ext cx="304800" cy="533400"/>
          </a:xfrm>
          <a:prstGeom prst="line">
            <a:avLst/>
          </a:prstGeom>
          <a:noFill/>
          <a:ln w="28575">
            <a:solidFill>
              <a:srgbClr val="0066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888" name="Line 24"/>
          <p:cNvSpPr>
            <a:spLocks noChangeShapeType="1"/>
          </p:cNvSpPr>
          <p:nvPr/>
        </p:nvSpPr>
        <p:spPr bwMode="auto">
          <a:xfrm flipH="1" flipV="1">
            <a:off x="7391400" y="3124200"/>
            <a:ext cx="457200" cy="8382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889" name="Line 25"/>
          <p:cNvSpPr>
            <a:spLocks noChangeShapeType="1"/>
          </p:cNvSpPr>
          <p:nvPr/>
        </p:nvSpPr>
        <p:spPr bwMode="auto">
          <a:xfrm flipH="1" flipV="1">
            <a:off x="6172200" y="2819400"/>
            <a:ext cx="685800" cy="762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890" name="Line 26"/>
          <p:cNvSpPr>
            <a:spLocks noChangeShapeType="1"/>
          </p:cNvSpPr>
          <p:nvPr/>
        </p:nvSpPr>
        <p:spPr bwMode="auto">
          <a:xfrm flipH="1">
            <a:off x="4648200" y="2743200"/>
            <a:ext cx="838200" cy="4572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891" name="Line 27"/>
          <p:cNvSpPr>
            <a:spLocks noChangeShapeType="1"/>
          </p:cNvSpPr>
          <p:nvPr/>
        </p:nvSpPr>
        <p:spPr bwMode="auto">
          <a:xfrm flipV="1">
            <a:off x="838200" y="2514600"/>
            <a:ext cx="152400" cy="914400"/>
          </a:xfrm>
          <a:prstGeom prst="line">
            <a:avLst/>
          </a:prstGeom>
          <a:noFill/>
          <a:ln w="28575">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892" name="Line 28"/>
          <p:cNvSpPr>
            <a:spLocks noChangeShapeType="1"/>
          </p:cNvSpPr>
          <p:nvPr/>
        </p:nvSpPr>
        <p:spPr bwMode="auto">
          <a:xfrm flipV="1">
            <a:off x="1371600" y="2133600"/>
            <a:ext cx="762000" cy="152400"/>
          </a:xfrm>
          <a:prstGeom prst="line">
            <a:avLst/>
          </a:prstGeom>
          <a:noFill/>
          <a:ln w="28575">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893" name="Line 29"/>
          <p:cNvSpPr>
            <a:spLocks noChangeShapeType="1"/>
          </p:cNvSpPr>
          <p:nvPr/>
        </p:nvSpPr>
        <p:spPr bwMode="auto">
          <a:xfrm>
            <a:off x="2819400" y="2362200"/>
            <a:ext cx="609600" cy="304800"/>
          </a:xfrm>
          <a:prstGeom prst="line">
            <a:avLst/>
          </a:prstGeom>
          <a:noFill/>
          <a:ln w="28575">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235549" name="Picture 30" descr="MCj0351377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2209800"/>
            <a:ext cx="901700"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0" name="Picture 31" descr="MCj0351377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4495800"/>
            <a:ext cx="901700"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96" name="Line 32"/>
          <p:cNvSpPr>
            <a:spLocks noChangeShapeType="1"/>
          </p:cNvSpPr>
          <p:nvPr/>
        </p:nvSpPr>
        <p:spPr bwMode="auto">
          <a:xfrm>
            <a:off x="1066800" y="4419600"/>
            <a:ext cx="457200" cy="457200"/>
          </a:xfrm>
          <a:prstGeom prst="line">
            <a:avLst/>
          </a:prstGeom>
          <a:noFill/>
          <a:ln w="28575">
            <a:solidFill>
              <a:srgbClr val="CC00CC"/>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897" name="Line 33"/>
          <p:cNvSpPr>
            <a:spLocks noChangeShapeType="1"/>
          </p:cNvSpPr>
          <p:nvPr/>
        </p:nvSpPr>
        <p:spPr bwMode="auto">
          <a:xfrm flipV="1">
            <a:off x="2057400" y="4648200"/>
            <a:ext cx="990600" cy="381000"/>
          </a:xfrm>
          <a:prstGeom prst="line">
            <a:avLst/>
          </a:prstGeom>
          <a:noFill/>
          <a:ln w="28575">
            <a:solidFill>
              <a:srgbClr val="CC00CC"/>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235553" name="Picture 34" descr="MCj0351377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971800"/>
            <a:ext cx="901700"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99" name="Picture 35" descr="MCj0403903000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3124200"/>
            <a:ext cx="41910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00" name="Line 36"/>
          <p:cNvSpPr>
            <a:spLocks noChangeShapeType="1"/>
          </p:cNvSpPr>
          <p:nvPr/>
        </p:nvSpPr>
        <p:spPr bwMode="auto">
          <a:xfrm flipH="1" flipV="1">
            <a:off x="6248400" y="3886200"/>
            <a:ext cx="1676400" cy="152400"/>
          </a:xfrm>
          <a:prstGeom prst="line">
            <a:avLst/>
          </a:prstGeom>
          <a:noFill/>
          <a:ln w="28575">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901" name="Line 37"/>
          <p:cNvSpPr>
            <a:spLocks noChangeShapeType="1"/>
          </p:cNvSpPr>
          <p:nvPr/>
        </p:nvSpPr>
        <p:spPr bwMode="auto">
          <a:xfrm flipH="1" flipV="1">
            <a:off x="4572000" y="2667000"/>
            <a:ext cx="1143000" cy="990600"/>
          </a:xfrm>
          <a:prstGeom prst="line">
            <a:avLst/>
          </a:prstGeom>
          <a:noFill/>
          <a:ln w="28575">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36902" name="Picture 38" descr="MCj02322830000[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71800" y="2133600"/>
            <a:ext cx="52070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879"/>
                                        </p:tgtEl>
                                        <p:attrNameLst>
                                          <p:attrName>style.visibility</p:attrName>
                                        </p:attrNameLst>
                                      </p:cBhvr>
                                      <p:to>
                                        <p:strVal val="visible"/>
                                      </p:to>
                                    </p:set>
                                    <p:animEffect transition="in" filter="dissolve">
                                      <p:cBhvr>
                                        <p:cTn id="7" dur="500"/>
                                        <p:tgtEl>
                                          <p:spTgt spid="3687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6880"/>
                                        </p:tgtEl>
                                        <p:attrNameLst>
                                          <p:attrName>style.visibility</p:attrName>
                                        </p:attrNameLst>
                                      </p:cBhvr>
                                      <p:to>
                                        <p:strVal val="visible"/>
                                      </p:to>
                                    </p:set>
                                    <p:animEffect transition="in" filter="dissolve">
                                      <p:cBhvr>
                                        <p:cTn id="10" dur="500"/>
                                        <p:tgtEl>
                                          <p:spTgt spid="3688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6881"/>
                                        </p:tgtEl>
                                        <p:attrNameLst>
                                          <p:attrName>style.visibility</p:attrName>
                                        </p:attrNameLst>
                                      </p:cBhvr>
                                      <p:to>
                                        <p:strVal val="visible"/>
                                      </p:to>
                                    </p:set>
                                    <p:animEffect transition="in" filter="dissolve">
                                      <p:cBhvr>
                                        <p:cTn id="13" dur="500"/>
                                        <p:tgtEl>
                                          <p:spTgt spid="3688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6888"/>
                                        </p:tgtEl>
                                        <p:attrNameLst>
                                          <p:attrName>style.visibility</p:attrName>
                                        </p:attrNameLst>
                                      </p:cBhvr>
                                      <p:to>
                                        <p:strVal val="visible"/>
                                      </p:to>
                                    </p:set>
                                    <p:animEffect transition="in" filter="dissolve">
                                      <p:cBhvr>
                                        <p:cTn id="16" dur="500"/>
                                        <p:tgtEl>
                                          <p:spTgt spid="36888"/>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6889"/>
                                        </p:tgtEl>
                                        <p:attrNameLst>
                                          <p:attrName>style.visibility</p:attrName>
                                        </p:attrNameLst>
                                      </p:cBhvr>
                                      <p:to>
                                        <p:strVal val="visible"/>
                                      </p:to>
                                    </p:set>
                                    <p:animEffect transition="in" filter="dissolve">
                                      <p:cBhvr>
                                        <p:cTn id="19" dur="500"/>
                                        <p:tgtEl>
                                          <p:spTgt spid="36889"/>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6890"/>
                                        </p:tgtEl>
                                        <p:attrNameLst>
                                          <p:attrName>style.visibility</p:attrName>
                                        </p:attrNameLst>
                                      </p:cBhvr>
                                      <p:to>
                                        <p:strVal val="visible"/>
                                      </p:to>
                                    </p:set>
                                    <p:animEffect transition="in" filter="dissolve">
                                      <p:cBhvr>
                                        <p:cTn id="22" dur="500"/>
                                        <p:tgtEl>
                                          <p:spTgt spid="36890"/>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6883"/>
                                        </p:tgtEl>
                                        <p:attrNameLst>
                                          <p:attrName>style.visibility</p:attrName>
                                        </p:attrNameLst>
                                      </p:cBhvr>
                                      <p:to>
                                        <p:strVal val="visible"/>
                                      </p:to>
                                    </p:set>
                                    <p:animEffect transition="in" filter="dissolve">
                                      <p:cBhvr>
                                        <p:cTn id="25" dur="500"/>
                                        <p:tgtEl>
                                          <p:spTgt spid="36883"/>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6884"/>
                                        </p:tgtEl>
                                        <p:attrNameLst>
                                          <p:attrName>style.visibility</p:attrName>
                                        </p:attrNameLst>
                                      </p:cBhvr>
                                      <p:to>
                                        <p:strVal val="visible"/>
                                      </p:to>
                                    </p:set>
                                    <p:animEffect transition="in" filter="dissolve">
                                      <p:cBhvr>
                                        <p:cTn id="28" dur="500"/>
                                        <p:tgtEl>
                                          <p:spTgt spid="36884"/>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6885"/>
                                        </p:tgtEl>
                                        <p:attrNameLst>
                                          <p:attrName>style.visibility</p:attrName>
                                        </p:attrNameLst>
                                      </p:cBhvr>
                                      <p:to>
                                        <p:strVal val="visible"/>
                                      </p:to>
                                    </p:set>
                                    <p:animEffect transition="in" filter="dissolve">
                                      <p:cBhvr>
                                        <p:cTn id="31" dur="500"/>
                                        <p:tgtEl>
                                          <p:spTgt spid="36885"/>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6886"/>
                                        </p:tgtEl>
                                        <p:attrNameLst>
                                          <p:attrName>style.visibility</p:attrName>
                                        </p:attrNameLst>
                                      </p:cBhvr>
                                      <p:to>
                                        <p:strVal val="visible"/>
                                      </p:to>
                                    </p:set>
                                    <p:animEffect transition="in" filter="dissolve">
                                      <p:cBhvr>
                                        <p:cTn id="34" dur="500"/>
                                        <p:tgtEl>
                                          <p:spTgt spid="36886"/>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6887"/>
                                        </p:tgtEl>
                                        <p:attrNameLst>
                                          <p:attrName>style.visibility</p:attrName>
                                        </p:attrNameLst>
                                      </p:cBhvr>
                                      <p:to>
                                        <p:strVal val="visible"/>
                                      </p:to>
                                    </p:set>
                                    <p:animEffect transition="in" filter="dissolve">
                                      <p:cBhvr>
                                        <p:cTn id="37" dur="500"/>
                                        <p:tgtEl>
                                          <p:spTgt spid="3688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6882"/>
                                        </p:tgtEl>
                                        <p:attrNameLst>
                                          <p:attrName>style.visibility</p:attrName>
                                        </p:attrNameLst>
                                      </p:cBhvr>
                                      <p:to>
                                        <p:strVal val="visible"/>
                                      </p:to>
                                    </p:set>
                                    <p:animEffect transition="in" filter="dissolve">
                                      <p:cBhvr>
                                        <p:cTn id="42" dur="500"/>
                                        <p:tgtEl>
                                          <p:spTgt spid="36882"/>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36891"/>
                                        </p:tgtEl>
                                        <p:attrNameLst>
                                          <p:attrName>style.visibility</p:attrName>
                                        </p:attrNameLst>
                                      </p:cBhvr>
                                      <p:to>
                                        <p:strVal val="visible"/>
                                      </p:to>
                                    </p:set>
                                    <p:animEffect transition="in" filter="dissolve">
                                      <p:cBhvr>
                                        <p:cTn id="45" dur="500"/>
                                        <p:tgtEl>
                                          <p:spTgt spid="36891"/>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36892"/>
                                        </p:tgtEl>
                                        <p:attrNameLst>
                                          <p:attrName>style.visibility</p:attrName>
                                        </p:attrNameLst>
                                      </p:cBhvr>
                                      <p:to>
                                        <p:strVal val="visible"/>
                                      </p:to>
                                    </p:set>
                                    <p:animEffect transition="in" filter="dissolve">
                                      <p:cBhvr>
                                        <p:cTn id="48" dur="500"/>
                                        <p:tgtEl>
                                          <p:spTgt spid="36892"/>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6893"/>
                                        </p:tgtEl>
                                        <p:attrNameLst>
                                          <p:attrName>style.visibility</p:attrName>
                                        </p:attrNameLst>
                                      </p:cBhvr>
                                      <p:to>
                                        <p:strVal val="visible"/>
                                      </p:to>
                                    </p:set>
                                    <p:animEffect transition="in" filter="dissolve">
                                      <p:cBhvr>
                                        <p:cTn id="51" dur="500"/>
                                        <p:tgtEl>
                                          <p:spTgt spid="36893"/>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9" presetClass="entr" presetSubtype="0" fill="hold" nodeType="clickEffect">
                                  <p:stCondLst>
                                    <p:cond delay="0"/>
                                  </p:stCondLst>
                                  <p:childTnLst>
                                    <p:set>
                                      <p:cBhvr>
                                        <p:cTn id="55" dur="1" fill="hold">
                                          <p:stCondLst>
                                            <p:cond delay="0"/>
                                          </p:stCondLst>
                                        </p:cTn>
                                        <p:tgtEl>
                                          <p:spTgt spid="36902"/>
                                        </p:tgtEl>
                                        <p:attrNameLst>
                                          <p:attrName>style.visibility</p:attrName>
                                        </p:attrNameLst>
                                      </p:cBhvr>
                                      <p:to>
                                        <p:strVal val="visible"/>
                                      </p:to>
                                    </p:set>
                                    <p:animEffect transition="in" filter="dissolve">
                                      <p:cBhvr>
                                        <p:cTn id="56" dur="500"/>
                                        <p:tgtEl>
                                          <p:spTgt spid="36902"/>
                                        </p:tgtEl>
                                      </p:cBhvr>
                                    </p:animEffect>
                                  </p:childTnLst>
                                </p:cTn>
                              </p:par>
                            </p:childTnLst>
                          </p:cTn>
                        </p:par>
                        <p:par>
                          <p:cTn id="57" fill="hold" nodeType="afterGroup">
                            <p:stCondLst>
                              <p:cond delay="500"/>
                            </p:stCondLst>
                            <p:childTnLst>
                              <p:par>
                                <p:cTn id="58" presetID="0" presetClass="path" presetSubtype="0" accel="50000" decel="50000" fill="hold" nodeType="afterEffect">
                                  <p:stCondLst>
                                    <p:cond delay="500"/>
                                  </p:stCondLst>
                                  <p:childTnLst>
                                    <p:animMotion origin="layout" path="M 4.72222E-6 2.55319E-6 C -0.01841 -0.02266 -0.03663 -0.04533 -0.07952 -0.05111 C -0.1224 -0.05689 -0.22431 -0.07285 -0.25764 -0.03446 C -0.29097 0.00393 -0.2757 0.14362 -0.27952 0.179 " pathEditMode="relative" ptsTypes="aaaA">
                                      <p:cBhvr>
                                        <p:cTn id="59" dur="2000" fill="hold"/>
                                        <p:tgtEl>
                                          <p:spTgt spid="36902"/>
                                        </p:tgtEl>
                                        <p:attrNameLst>
                                          <p:attrName>ppt_x</p:attrName>
                                          <p:attrName>ppt_y</p:attrName>
                                        </p:attrNameLst>
                                      </p:cBhvr>
                                    </p:animMotion>
                                  </p:childTnLst>
                                </p:cTn>
                              </p:par>
                            </p:childTnLst>
                          </p:cTn>
                        </p:par>
                      </p:childTnLst>
                    </p:cTn>
                  </p:par>
                  <p:par>
                    <p:cTn id="60" fill="hold" nodeType="clickPar">
                      <p:stCondLst>
                        <p:cond delay="indefinite"/>
                      </p:stCondLst>
                      <p:childTnLst>
                        <p:par>
                          <p:cTn id="61" fill="hold" nodeType="withGroup">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36896"/>
                                        </p:tgtEl>
                                        <p:attrNameLst>
                                          <p:attrName>style.visibility</p:attrName>
                                        </p:attrNameLst>
                                      </p:cBhvr>
                                      <p:to>
                                        <p:strVal val="visible"/>
                                      </p:to>
                                    </p:set>
                                    <p:animEffect transition="in" filter="dissolve">
                                      <p:cBhvr>
                                        <p:cTn id="64" dur="500"/>
                                        <p:tgtEl>
                                          <p:spTgt spid="36896"/>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36897"/>
                                        </p:tgtEl>
                                        <p:attrNameLst>
                                          <p:attrName>style.visibility</p:attrName>
                                        </p:attrNameLst>
                                      </p:cBhvr>
                                      <p:to>
                                        <p:strVal val="visible"/>
                                      </p:to>
                                    </p:set>
                                    <p:animEffect transition="in" filter="dissolve">
                                      <p:cBhvr>
                                        <p:cTn id="67" dur="500"/>
                                        <p:tgtEl>
                                          <p:spTgt spid="36897"/>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0" presetClass="path" presetSubtype="0" accel="50000" decel="50000" fill="hold" nodeType="clickEffect">
                                  <p:stCondLst>
                                    <p:cond delay="0"/>
                                  </p:stCondLst>
                                  <p:childTnLst>
                                    <p:animMotion origin="layout" path="M -0.27951 0.179 C -0.24444 0.26596 -0.2092 0.35314 -0.16302 0.37072 C -0.11684 0.3883 -0.06007 0.33649 -0.00295 0.28492 " pathEditMode="relative" ptsTypes="aaA">
                                      <p:cBhvr>
                                        <p:cTn id="71" dur="2000" fill="hold"/>
                                        <p:tgtEl>
                                          <p:spTgt spid="36902"/>
                                        </p:tgtEl>
                                        <p:attrNameLst>
                                          <p:attrName>ppt_x</p:attrName>
                                          <p:attrName>ppt_y</p:attrName>
                                        </p:attrNameLst>
                                      </p:cBhvr>
                                    </p:animMotion>
                                  </p:childTnLst>
                                </p:cTn>
                              </p:par>
                            </p:childTnLst>
                          </p:cTn>
                        </p:par>
                      </p:childTnLst>
                    </p:cTn>
                  </p:par>
                  <p:par>
                    <p:cTn id="72" fill="hold" nodeType="clickPar">
                      <p:stCondLst>
                        <p:cond delay="indefinite"/>
                      </p:stCondLst>
                      <p:childTnLst>
                        <p:par>
                          <p:cTn id="73" fill="hold" nodeType="withGroup">
                            <p:stCondLst>
                              <p:cond delay="0"/>
                            </p:stCondLst>
                            <p:childTnLst>
                              <p:par>
                                <p:cTn id="74" presetID="0" presetClass="path" presetSubtype="0" accel="50000" decel="50000" fill="hold" nodeType="clickEffect">
                                  <p:stCondLst>
                                    <p:cond delay="0"/>
                                  </p:stCondLst>
                                  <p:childTnLst>
                                    <p:animMotion origin="layout" path="M 0.04236 0.34644 C -0.00469 0.42322 -0.05156 0.50023 -0.02604 0.49954 C -0.00052 0.49885 0.09809 0.38691 0.19584 0.34274 C 0.29358 0.29857 0.42691 0.26665 0.56025 0.23497 " pathEditMode="relative" ptsTypes="aaaA">
                                      <p:cBhvr>
                                        <p:cTn id="75" dur="2000" fill="hold"/>
                                        <p:tgtEl>
                                          <p:spTgt spid="36902"/>
                                        </p:tgtEl>
                                        <p:attrNameLst>
                                          <p:attrName>ppt_x</p:attrName>
                                          <p:attrName>ppt_y</p:attrName>
                                        </p:attrNameLst>
                                      </p:cBhvr>
                                    </p:animMotion>
                                  </p:childTnLst>
                                </p:cTn>
                              </p:par>
                            </p:childTnLst>
                          </p:cTn>
                        </p:par>
                      </p:childTnLst>
                    </p:cTn>
                  </p:par>
                  <p:par>
                    <p:cTn id="76" fill="hold" nodeType="clickPar">
                      <p:stCondLst>
                        <p:cond delay="indefinite"/>
                      </p:stCondLst>
                      <p:childTnLst>
                        <p:par>
                          <p:cTn id="77" fill="hold" nodeType="withGroup">
                            <p:stCondLst>
                              <p:cond delay="0"/>
                            </p:stCondLst>
                            <p:childTnLst>
                              <p:par>
                                <p:cTn id="78" presetID="9" presetClass="entr" presetSubtype="0" fill="hold" grpId="0" nodeType="clickEffect">
                                  <p:stCondLst>
                                    <p:cond delay="0"/>
                                  </p:stCondLst>
                                  <p:childTnLst>
                                    <p:set>
                                      <p:cBhvr>
                                        <p:cTn id="79" dur="1" fill="hold">
                                          <p:stCondLst>
                                            <p:cond delay="0"/>
                                          </p:stCondLst>
                                        </p:cTn>
                                        <p:tgtEl>
                                          <p:spTgt spid="36900"/>
                                        </p:tgtEl>
                                        <p:attrNameLst>
                                          <p:attrName>style.visibility</p:attrName>
                                        </p:attrNameLst>
                                      </p:cBhvr>
                                      <p:to>
                                        <p:strVal val="visible"/>
                                      </p:to>
                                    </p:set>
                                    <p:animEffect transition="in" filter="dissolve">
                                      <p:cBhvr>
                                        <p:cTn id="80" dur="500"/>
                                        <p:tgtEl>
                                          <p:spTgt spid="36900"/>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36901"/>
                                        </p:tgtEl>
                                        <p:attrNameLst>
                                          <p:attrName>style.visibility</p:attrName>
                                        </p:attrNameLst>
                                      </p:cBhvr>
                                      <p:to>
                                        <p:strVal val="visible"/>
                                      </p:to>
                                    </p:set>
                                    <p:animEffect transition="in" filter="dissolve">
                                      <p:cBhvr>
                                        <p:cTn id="83" dur="500"/>
                                        <p:tgtEl>
                                          <p:spTgt spid="36901"/>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0" presetClass="path" presetSubtype="0" accel="50000" decel="50000" fill="hold" nodeType="clickEffect">
                                  <p:stCondLst>
                                    <p:cond delay="0"/>
                                  </p:stCondLst>
                                  <p:childTnLst>
                                    <p:animMotion origin="layout" path="M 0.56025 0.23497 C 0.46945 0.24052 0.37882 0.24607 0.29983 0.2056 C 0.22084 0.16513 0.1217 0.02775 0.08611 -0.00786 " pathEditMode="relative" ptsTypes="aaA">
                                      <p:cBhvr>
                                        <p:cTn id="87" dur="2000" fill="hold"/>
                                        <p:tgtEl>
                                          <p:spTgt spid="36902"/>
                                        </p:tgtEl>
                                        <p:attrNameLst>
                                          <p:attrName>ppt_x</p:attrName>
                                          <p:attrName>ppt_y</p:attrName>
                                        </p:attrNameLst>
                                      </p:cBhvr>
                                    </p:animMotion>
                                  </p:childTnLst>
                                </p:cTn>
                              </p:par>
                            </p:childTnLst>
                          </p:cTn>
                        </p:par>
                      </p:childTnLst>
                    </p:cTn>
                  </p:par>
                  <p:par>
                    <p:cTn id="88" fill="hold" nodeType="clickPar">
                      <p:stCondLst>
                        <p:cond delay="indefinite"/>
                      </p:stCondLst>
                      <p:childTnLst>
                        <p:par>
                          <p:cTn id="89" fill="hold" nodeType="withGroup">
                            <p:stCondLst>
                              <p:cond delay="0"/>
                            </p:stCondLst>
                            <p:childTnLst>
                              <p:par>
                                <p:cTn id="90" presetID="0" presetClass="path" presetSubtype="0" accel="50000" decel="50000" fill="hold" nodeType="clickEffect">
                                  <p:stCondLst>
                                    <p:cond delay="0"/>
                                  </p:stCondLst>
                                  <p:childTnLst>
                                    <p:animMotion origin="layout" path="M -1.38889E-6 -3.12673E-6 C -0.00295 -0.04695 -0.0059 -0.09389 0.02188 -0.11679 C 0.04966 -0.13969 0.11563 -0.14061 0.16719 -0.13691 C 0.21875 -0.13321 0.26823 -0.13344 0.3316 -0.09482 C 0.39497 -0.0562 0.46424 0.05666 0.54792 0.09505 C 0.6316 0.13344 0.78646 0.12835 0.83421 0.13506 " pathEditMode="relative" ptsTypes="aaaaaA">
                                      <p:cBhvr>
                                        <p:cTn id="91" dur="2000" fill="hold"/>
                                        <p:tgtEl>
                                          <p:spTgt spid="3689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9" grpId="0" animBg="1"/>
      <p:bldP spid="36880" grpId="0" animBg="1"/>
      <p:bldP spid="36881" grpId="0" animBg="1"/>
      <p:bldP spid="36882" grpId="0" animBg="1"/>
      <p:bldP spid="36883" grpId="0" animBg="1"/>
      <p:bldP spid="36884" grpId="0" animBg="1"/>
      <p:bldP spid="36885" grpId="0" animBg="1"/>
      <p:bldP spid="36886" grpId="0" animBg="1"/>
      <p:bldP spid="36887" grpId="0" animBg="1"/>
      <p:bldP spid="36888" grpId="0" animBg="1"/>
      <p:bldP spid="36889" grpId="0" animBg="1"/>
      <p:bldP spid="36890" grpId="0" animBg="1"/>
      <p:bldP spid="36891" grpId="0" animBg="1"/>
      <p:bldP spid="36892" grpId="0" animBg="1"/>
      <p:bldP spid="36893" grpId="0" animBg="1"/>
      <p:bldP spid="36896" grpId="0" animBg="1"/>
      <p:bldP spid="36897" grpId="0" animBg="1"/>
      <p:bldP spid="36900" grpId="0" animBg="1"/>
      <p:bldP spid="36901"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lgn="ctr"/>
            <a:r>
              <a:rPr lang="en-US" dirty="0" smtClean="0"/>
              <a:t>Backup Slides</a:t>
            </a:r>
            <a:endParaRPr lang="en-US" dirty="0"/>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11"/>
          </p:nvPr>
        </p:nvSpPr>
        <p:spPr/>
        <p:txBody>
          <a:bodyPr/>
          <a:lstStyle/>
          <a:p>
            <a:fld id="{B8AA23A2-5167-9F48-9C61-9B9589D68513}" type="slidenum">
              <a:rPr lang="en-US" altLang="x-none" smtClean="0"/>
              <a:pPr/>
              <a:t>109</a:t>
            </a:fld>
            <a:endParaRPr lang="en-US" altLang="x-none"/>
          </a:p>
        </p:txBody>
      </p:sp>
    </p:spTree>
    <p:extLst>
      <p:ext uri="{BB962C8B-B14F-4D97-AF65-F5344CB8AC3E}">
        <p14:creationId xmlns:p14="http://schemas.microsoft.com/office/powerpoint/2010/main" val="3069734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p:txBody>
          <a:bodyPr/>
          <a:lstStyle/>
          <a:p>
            <a:r>
              <a:rPr lang="en-US" altLang="x-none">
                <a:ea typeface="ＭＳ Ｐゴシック" charset="-128"/>
              </a:rPr>
              <a:t>Outline</a:t>
            </a:r>
          </a:p>
        </p:txBody>
      </p:sp>
      <p:sp>
        <p:nvSpPr>
          <p:cNvPr id="82946" name="Content Placeholder 2"/>
          <p:cNvSpPr>
            <a:spLocks noGrp="1"/>
          </p:cNvSpPr>
          <p:nvPr>
            <p:ph idx="1"/>
          </p:nvPr>
        </p:nvSpPr>
        <p:spPr>
          <a:xfrm>
            <a:off x="533400" y="1600200"/>
            <a:ext cx="8077200" cy="4648200"/>
          </a:xfrm>
        </p:spPr>
        <p:txBody>
          <a:bodyPr/>
          <a:lstStyle/>
          <a:p>
            <a:pPr>
              <a:buFont typeface="Wingdings" charset="2"/>
              <a:buChar char="q"/>
            </a:pPr>
            <a:r>
              <a:rPr lang="en-US" altLang="x-none" dirty="0">
                <a:ea typeface="ＭＳ Ｐゴシック" charset="-128"/>
              </a:rPr>
              <a:t>Admin and recap</a:t>
            </a:r>
          </a:p>
          <a:p>
            <a:pPr>
              <a:buFont typeface="Wingdings" charset="2"/>
              <a:buChar char="q"/>
            </a:pPr>
            <a:r>
              <a:rPr lang="en-US" altLang="x-none" dirty="0" smtClean="0">
                <a:ea typeface="ＭＳ Ｐゴシック" charset="-128"/>
              </a:rPr>
              <a:t>Application overlays (distributed network applications) to</a:t>
            </a:r>
            <a:endParaRPr lang="en-US" altLang="x-none" dirty="0">
              <a:ea typeface="ＭＳ Ｐゴシック" charset="-128"/>
            </a:endParaRPr>
          </a:p>
          <a:p>
            <a:pPr lvl="1">
              <a:buFont typeface="Courier New" charset="0"/>
              <a:buChar char="o"/>
            </a:pPr>
            <a:r>
              <a:rPr lang="en-US" altLang="x-none" dirty="0">
                <a:ea typeface="ＭＳ Ｐゴシック" charset="-128"/>
              </a:rPr>
              <a:t>scale bandwidth/resource (</a:t>
            </a:r>
            <a:r>
              <a:rPr lang="en-US" altLang="x-none" dirty="0" err="1">
                <a:ea typeface="ＭＳ Ｐゴシック" charset="-128"/>
              </a:rPr>
              <a:t>BitTorrent</a:t>
            </a:r>
            <a:r>
              <a:rPr lang="en-US" altLang="x-none" dirty="0">
                <a:ea typeface="ＭＳ Ｐゴシック" charset="-128"/>
              </a:rPr>
              <a:t>)</a:t>
            </a:r>
          </a:p>
          <a:p>
            <a:pPr lvl="1">
              <a:buFont typeface="Courier New" charset="0"/>
              <a:buChar char="o"/>
            </a:pPr>
            <a:r>
              <a:rPr lang="en-US" altLang="x-none" dirty="0" smtClean="0">
                <a:ea typeface="ＭＳ Ｐゴシック" charset="-128"/>
              </a:rPr>
              <a:t>distribute content </a:t>
            </a:r>
            <a:r>
              <a:rPr lang="en-US" altLang="x-none" dirty="0">
                <a:ea typeface="ＭＳ Ｐゴシック" charset="-128"/>
              </a:rPr>
              <a:t>lookup (Freenet, </a:t>
            </a:r>
            <a:r>
              <a:rPr lang="en-US" altLang="x-none" dirty="0" smtClean="0">
                <a:ea typeface="ＭＳ Ｐゴシック" charset="-128"/>
              </a:rPr>
              <a:t>DHT, Chord)</a:t>
            </a:r>
            <a:endParaRPr lang="en-US" altLang="x-none" dirty="0">
              <a:ea typeface="ＭＳ Ｐゴシック" charset="-128"/>
            </a:endParaRPr>
          </a:p>
        </p:txBody>
      </p:sp>
      <p:sp>
        <p:nvSpPr>
          <p:cNvPr id="82947" name="Slide Number Placeholder 3"/>
          <p:cNvSpPr>
            <a:spLocks noGrp="1"/>
          </p:cNvSpPr>
          <p:nvPr>
            <p:ph type="sldNum" sz="quarter" idx="4294967295"/>
          </p:nvPr>
        </p:nvSpPr>
        <p:spPr>
          <a:xfrm>
            <a:off x="5187950" y="6386513"/>
            <a:ext cx="3956050" cy="4556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D84E7CC-9B5C-CA41-B941-367D7F84C09E}" type="slidenum">
              <a:rPr lang="en-US" altLang="x-none" sz="1400">
                <a:solidFill>
                  <a:srgbClr val="000000"/>
                </a:solidFill>
                <a:latin typeface="Comic Sans MS" charset="0"/>
              </a:rPr>
              <a:pPr eaLnBrk="1" hangingPunct="1"/>
              <a:t>11</a:t>
            </a:fld>
            <a:endParaRPr lang="en-US" altLang="x-none" sz="1400">
              <a:solidFill>
                <a:srgbClr val="000000"/>
              </a:solidFill>
              <a:latin typeface="Comic Sans MS" charset="0"/>
            </a:endParaRPr>
          </a:p>
        </p:txBody>
      </p:sp>
    </p:spTree>
    <p:extLst>
      <p:ext uri="{BB962C8B-B14F-4D97-AF65-F5344CB8AC3E}">
        <p14:creationId xmlns:p14="http://schemas.microsoft.com/office/powerpoint/2010/main" val="165100795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9857" name="Rectangle 2"/>
          <p:cNvSpPr>
            <a:spLocks noGrp="1" noChangeArrowheads="1"/>
          </p:cNvSpPr>
          <p:nvPr>
            <p:ph type="title"/>
          </p:nvPr>
        </p:nvSpPr>
        <p:spPr>
          <a:xfrm>
            <a:off x="533400" y="76200"/>
            <a:ext cx="7772400" cy="1143000"/>
          </a:xfrm>
        </p:spPr>
        <p:txBody>
          <a:bodyPr/>
          <a:lstStyle/>
          <a:p>
            <a:r>
              <a:rPr lang="en-US" altLang="x-none" smtClean="0">
                <a:ea typeface="ＭＳ Ｐゴシック" charset="-128"/>
              </a:rPr>
              <a:t>Strawman: </a:t>
            </a:r>
            <a:r>
              <a:rPr lang="en-US" altLang="x-none" dirty="0" smtClean="0">
                <a:ea typeface="ＭＳ Ｐゴシック" charset="-128"/>
              </a:rPr>
              <a:t>Central Index: Publish (based on Napster)</a:t>
            </a:r>
            <a:endParaRPr lang="en-US" altLang="x-none" dirty="0">
              <a:ea typeface="ＭＳ Ｐゴシック" charset="-128"/>
            </a:endParaRPr>
          </a:p>
        </p:txBody>
      </p:sp>
      <p:grpSp>
        <p:nvGrpSpPr>
          <p:cNvPr id="2" name="Group 3"/>
          <p:cNvGrpSpPr>
            <a:grpSpLocks/>
          </p:cNvGrpSpPr>
          <p:nvPr/>
        </p:nvGrpSpPr>
        <p:grpSpPr bwMode="auto">
          <a:xfrm>
            <a:off x="4114800" y="4953000"/>
            <a:ext cx="609600" cy="685800"/>
            <a:chOff x="2592" y="3120"/>
            <a:chExt cx="384" cy="432"/>
          </a:xfrm>
        </p:grpSpPr>
        <p:pic>
          <p:nvPicPr>
            <p:cNvPr id="249900" name="Picture 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92" y="336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9901" name="Group 5"/>
            <p:cNvGrpSpPr>
              <a:grpSpLocks/>
            </p:cNvGrpSpPr>
            <p:nvPr/>
          </p:nvGrpSpPr>
          <p:grpSpPr bwMode="auto">
            <a:xfrm>
              <a:off x="2640" y="3120"/>
              <a:ext cx="336" cy="432"/>
              <a:chOff x="2640" y="3120"/>
              <a:chExt cx="336" cy="432"/>
            </a:xfrm>
          </p:grpSpPr>
          <p:pic>
            <p:nvPicPr>
              <p:cNvPr id="249902" name="Picture 6" descr="c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0" y="3120"/>
                <a:ext cx="240"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903" name="Picture 7"/>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88" y="336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904" name="Picture 8"/>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84" y="336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747529" name="Text Box 9"/>
          <p:cNvSpPr txBox="1">
            <a:spLocks noChangeArrowheads="1"/>
          </p:cNvSpPr>
          <p:nvPr/>
        </p:nvSpPr>
        <p:spPr bwMode="auto">
          <a:xfrm>
            <a:off x="1295400" y="5257800"/>
            <a:ext cx="2708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800">
                <a:solidFill>
                  <a:srgbClr val="FF0000"/>
                </a:solidFill>
              </a:rPr>
              <a:t>I have X, Y, and Z!</a:t>
            </a:r>
            <a:endParaRPr lang="en-US" altLang="x-none" sz="1800">
              <a:solidFill>
                <a:srgbClr val="FF0000"/>
              </a:solidFill>
              <a:latin typeface="Times New Roman" charset="0"/>
            </a:endParaRPr>
          </a:p>
        </p:txBody>
      </p:sp>
      <p:pic>
        <p:nvPicPr>
          <p:cNvPr id="249860" name="Picture 10" descr="j02235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3400" y="3276600"/>
            <a:ext cx="6826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9861" name="Group 11"/>
          <p:cNvGrpSpPr>
            <a:grpSpLocks/>
          </p:cNvGrpSpPr>
          <p:nvPr/>
        </p:nvGrpSpPr>
        <p:grpSpPr bwMode="auto">
          <a:xfrm>
            <a:off x="1447800" y="1676400"/>
            <a:ext cx="5943600" cy="3810000"/>
            <a:chOff x="912" y="1056"/>
            <a:chExt cx="3744" cy="2400"/>
          </a:xfrm>
        </p:grpSpPr>
        <p:pic>
          <p:nvPicPr>
            <p:cNvPr id="249867" name="Picture 12" descr="c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 y="1056"/>
              <a:ext cx="240"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868" name="Picture 13" descr="c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0" y="1056"/>
              <a:ext cx="240"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869" name="Picture 14" descr="c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8" y="1536"/>
              <a:ext cx="240"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870" name="Picture 15" descr="c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8" y="3024"/>
              <a:ext cx="240"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871" name="Picture 16" descr="c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8" y="2400"/>
              <a:ext cx="240"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872" name="Picture 17" descr="c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6" y="1344"/>
              <a:ext cx="240"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9873" name="Group 18"/>
            <p:cNvGrpSpPr>
              <a:grpSpLocks/>
            </p:cNvGrpSpPr>
            <p:nvPr/>
          </p:nvGrpSpPr>
          <p:grpSpPr bwMode="auto">
            <a:xfrm>
              <a:off x="4080" y="3264"/>
              <a:ext cx="384" cy="192"/>
              <a:chOff x="2688" y="3552"/>
              <a:chExt cx="384" cy="192"/>
            </a:xfrm>
          </p:grpSpPr>
          <p:pic>
            <p:nvPicPr>
              <p:cNvPr id="249897" name="Picture 19"/>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88"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898" name="Picture 20"/>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84"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899" name="Picture 2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80"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9874" name="Picture 2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8" y="264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875" name="Picture 2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04" y="264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876" name="Picture 2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00" y="264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9877" name="Group 25"/>
            <p:cNvGrpSpPr>
              <a:grpSpLocks/>
            </p:cNvGrpSpPr>
            <p:nvPr/>
          </p:nvGrpSpPr>
          <p:grpSpPr bwMode="auto">
            <a:xfrm>
              <a:off x="1296" y="2640"/>
              <a:ext cx="384" cy="192"/>
              <a:chOff x="2688" y="3552"/>
              <a:chExt cx="384" cy="192"/>
            </a:xfrm>
          </p:grpSpPr>
          <p:pic>
            <p:nvPicPr>
              <p:cNvPr id="249894" name="Picture 2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88"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895" name="Picture 27"/>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84"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896" name="Picture 28"/>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80"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9878" name="Picture 29"/>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68" y="1776"/>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879" name="Picture 30"/>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64" y="1776"/>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880" name="Picture 31" descr="c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2" y="1920"/>
              <a:ext cx="240"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881" name="Picture 3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28" y="216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882" name="Picture 3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2" y="158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9883" name="Group 34"/>
            <p:cNvGrpSpPr>
              <a:grpSpLocks/>
            </p:cNvGrpSpPr>
            <p:nvPr/>
          </p:nvGrpSpPr>
          <p:grpSpPr bwMode="auto">
            <a:xfrm>
              <a:off x="4032" y="1056"/>
              <a:ext cx="384" cy="192"/>
              <a:chOff x="2688" y="3552"/>
              <a:chExt cx="384" cy="192"/>
            </a:xfrm>
          </p:grpSpPr>
          <p:pic>
            <p:nvPicPr>
              <p:cNvPr id="249891" name="Picture 35"/>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88"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892" name="Picture 3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84"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893" name="Picture 37"/>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80"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9884" name="Picture 38" descr="c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6" y="1104"/>
              <a:ext cx="240"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885" name="Picture 39"/>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12" y="134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886" name="Picture 40"/>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08" y="134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887" name="Picture 4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8" y="158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888" name="Picture 4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16" y="1296"/>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889" name="Picture 4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20" y="1056"/>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890" name="Picture 4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04" y="158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45"/>
          <p:cNvGrpSpPr>
            <a:grpSpLocks/>
          </p:cNvGrpSpPr>
          <p:nvPr/>
        </p:nvGrpSpPr>
        <p:grpSpPr bwMode="auto">
          <a:xfrm>
            <a:off x="3200400" y="3962400"/>
            <a:ext cx="1295400" cy="990600"/>
            <a:chOff x="2016" y="2496"/>
            <a:chExt cx="816" cy="624"/>
          </a:xfrm>
        </p:grpSpPr>
        <p:sp>
          <p:nvSpPr>
            <p:cNvPr id="249865" name="Line 46"/>
            <p:cNvSpPr>
              <a:spLocks noChangeShapeType="1"/>
            </p:cNvSpPr>
            <p:nvPr/>
          </p:nvSpPr>
          <p:spPr bwMode="auto">
            <a:xfrm flipV="1">
              <a:off x="2688" y="2496"/>
              <a:ext cx="144" cy="624"/>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9866" name="Rectangle 47"/>
            <p:cNvSpPr>
              <a:spLocks noChangeArrowheads="1"/>
            </p:cNvSpPr>
            <p:nvPr/>
          </p:nvSpPr>
          <p:spPr bwMode="auto">
            <a:xfrm>
              <a:off x="2016" y="2640"/>
              <a:ext cx="74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3333CC"/>
                  </a:solidFill>
                </a:rPr>
                <a:t>Publish</a:t>
              </a:r>
            </a:p>
          </p:txBody>
        </p:sp>
      </p:grpSp>
      <p:sp>
        <p:nvSpPr>
          <p:cNvPr id="747568" name="Rectangle 48"/>
          <p:cNvSpPr>
            <a:spLocks noChangeArrowheads="1"/>
          </p:cNvSpPr>
          <p:nvPr/>
        </p:nvSpPr>
        <p:spPr bwMode="auto">
          <a:xfrm>
            <a:off x="4572000" y="2590800"/>
            <a:ext cx="2057400" cy="1143000"/>
          </a:xfrm>
          <a:prstGeom prst="rect">
            <a:avLst/>
          </a:prstGeom>
          <a:solidFill>
            <a:schemeClr val="accent1"/>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insert(X,</a:t>
            </a:r>
          </a:p>
          <a:p>
            <a:pPr eaLnBrk="1" hangingPunct="1"/>
            <a:r>
              <a:rPr lang="en-US" altLang="x-none">
                <a:solidFill>
                  <a:srgbClr val="000000"/>
                </a:solidFill>
              </a:rPr>
              <a:t>  123.2.21.23)</a:t>
            </a:r>
          </a:p>
          <a:p>
            <a:pPr eaLnBrk="1" hangingPunct="1"/>
            <a:r>
              <a:rPr lang="en-US" altLang="x-none">
                <a:solidFill>
                  <a:srgbClr val="000000"/>
                </a:solidFill>
              </a:rPr>
              <a:t>...</a:t>
            </a:r>
          </a:p>
        </p:txBody>
      </p:sp>
      <p:sp>
        <p:nvSpPr>
          <p:cNvPr id="747569" name="Rectangle 49"/>
          <p:cNvSpPr>
            <a:spLocks noChangeArrowheads="1"/>
          </p:cNvSpPr>
          <p:nvPr/>
        </p:nvSpPr>
        <p:spPr bwMode="auto">
          <a:xfrm>
            <a:off x="3505200" y="5638800"/>
            <a:ext cx="1793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123.2.21.23</a:t>
            </a:r>
          </a:p>
        </p:txBody>
      </p:sp>
    </p:spTree>
    <p:extLst>
      <p:ext uri="{BB962C8B-B14F-4D97-AF65-F5344CB8AC3E}">
        <p14:creationId xmlns:p14="http://schemas.microsoft.com/office/powerpoint/2010/main" val="9337401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747569"/>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747529"/>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499"/>
                                          </p:stCondLst>
                                        </p:cTn>
                                        <p:tgtEl>
                                          <p:spTgt spid="8"/>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7475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29" grpId="0" autoUpdateAnimBg="0"/>
      <p:bldP spid="747568" grpId="0" animBg="1" autoUpdateAnimBg="0"/>
      <p:bldP spid="747569" grpId="0"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1905" name="Rectangle 2"/>
          <p:cNvSpPr>
            <a:spLocks noGrp="1" noChangeArrowheads="1"/>
          </p:cNvSpPr>
          <p:nvPr>
            <p:ph type="title"/>
          </p:nvPr>
        </p:nvSpPr>
        <p:spPr/>
        <p:txBody>
          <a:bodyPr/>
          <a:lstStyle/>
          <a:p>
            <a:r>
              <a:rPr lang="en-US" altLang="x-none" dirty="0">
                <a:ea typeface="ＭＳ Ｐゴシック" charset="-128"/>
              </a:rPr>
              <a:t>Central </a:t>
            </a:r>
            <a:r>
              <a:rPr lang="en-US" altLang="x-none" dirty="0" smtClean="0">
                <a:ea typeface="ＭＳ Ｐゴシック" charset="-128"/>
              </a:rPr>
              <a:t>Index: </a:t>
            </a:r>
            <a:r>
              <a:rPr lang="en-US" altLang="x-none" dirty="0">
                <a:ea typeface="ＭＳ Ｐゴシック" charset="-128"/>
              </a:rPr>
              <a:t>Search</a:t>
            </a:r>
          </a:p>
        </p:txBody>
      </p:sp>
      <p:pic>
        <p:nvPicPr>
          <p:cNvPr id="251906" name="Picture 3"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16764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07" name="Picture 4"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16764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08" name="Picture 5"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24384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09" name="Picture 6"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48006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10" name="Picture 7"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49530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11" name="Picture 8"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38100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12" name="Picture 9"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1336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13" name="Picture 10"/>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14800" y="5334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14" name="Picture 11"/>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67200" y="5334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15" name="Picture 1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19600" y="5334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1916" name="Group 13"/>
          <p:cNvGrpSpPr>
            <a:grpSpLocks/>
          </p:cNvGrpSpPr>
          <p:nvPr/>
        </p:nvGrpSpPr>
        <p:grpSpPr bwMode="auto">
          <a:xfrm>
            <a:off x="6477000" y="5181600"/>
            <a:ext cx="609600" cy="304800"/>
            <a:chOff x="2688" y="3552"/>
            <a:chExt cx="384" cy="192"/>
          </a:xfrm>
        </p:grpSpPr>
        <p:pic>
          <p:nvPicPr>
            <p:cNvPr id="251951" name="Picture 1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88"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52" name="Picture 15"/>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84"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53" name="Picture 1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80"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51917" name="Picture 17"/>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00200" y="4191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18" name="Picture 18"/>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52600" y="4191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19" name="Picture 19"/>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05000" y="4191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1920" name="Group 20"/>
          <p:cNvGrpSpPr>
            <a:grpSpLocks/>
          </p:cNvGrpSpPr>
          <p:nvPr/>
        </p:nvGrpSpPr>
        <p:grpSpPr bwMode="auto">
          <a:xfrm>
            <a:off x="2057400" y="4191000"/>
            <a:ext cx="609600" cy="304800"/>
            <a:chOff x="2688" y="3552"/>
            <a:chExt cx="384" cy="192"/>
          </a:xfrm>
        </p:grpSpPr>
        <p:pic>
          <p:nvPicPr>
            <p:cNvPr id="251948" name="Picture 21"/>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88"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49" name="Picture 2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84"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50" name="Picture 2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80"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51921" name="Picture 2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34200" y="28194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22" name="Picture 25"/>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86600" y="28194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23" name="Picture 26"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30480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24" name="Picture 27"/>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53200" y="3429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25" name="Picture 28"/>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47800" y="2514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1926" name="Group 29"/>
          <p:cNvGrpSpPr>
            <a:grpSpLocks/>
          </p:cNvGrpSpPr>
          <p:nvPr/>
        </p:nvGrpSpPr>
        <p:grpSpPr bwMode="auto">
          <a:xfrm>
            <a:off x="6400800" y="1676400"/>
            <a:ext cx="609600" cy="304800"/>
            <a:chOff x="2688" y="3552"/>
            <a:chExt cx="384" cy="192"/>
          </a:xfrm>
        </p:grpSpPr>
        <p:pic>
          <p:nvPicPr>
            <p:cNvPr id="251945" name="Picture 30"/>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88"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46" name="Picture 31"/>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84"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47" name="Picture 3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80"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51927" name="Picture 33"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7526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28" name="Picture 3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52800" y="2133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29" name="Picture 35"/>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05200" y="2133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30" name="Picture 3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00200" y="2514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31" name="Picture 37"/>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05400" y="20574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32" name="Picture 38"/>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8000" y="16764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8583" name="Text Box 39"/>
          <p:cNvSpPr txBox="1">
            <a:spLocks noChangeArrowheads="1"/>
          </p:cNvSpPr>
          <p:nvPr/>
        </p:nvSpPr>
        <p:spPr bwMode="auto">
          <a:xfrm>
            <a:off x="1752600" y="5257800"/>
            <a:ext cx="2317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800">
                <a:solidFill>
                  <a:srgbClr val="FF0000"/>
                </a:solidFill>
              </a:rPr>
              <a:t>Where is file A?</a:t>
            </a:r>
            <a:endParaRPr lang="en-US" altLang="x-none" sz="1800">
              <a:solidFill>
                <a:srgbClr val="FF0000"/>
              </a:solidFill>
              <a:latin typeface="Times New Roman" charset="0"/>
            </a:endParaRPr>
          </a:p>
        </p:txBody>
      </p:sp>
      <p:pic>
        <p:nvPicPr>
          <p:cNvPr id="251934" name="Picture 40" descr="j02235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3400" y="3276600"/>
            <a:ext cx="6826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35" name="Picture 41"/>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52600" y="2514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2"/>
          <p:cNvGrpSpPr>
            <a:grpSpLocks/>
          </p:cNvGrpSpPr>
          <p:nvPr/>
        </p:nvGrpSpPr>
        <p:grpSpPr bwMode="auto">
          <a:xfrm>
            <a:off x="3352800" y="3962400"/>
            <a:ext cx="1143000" cy="990600"/>
            <a:chOff x="2112" y="2256"/>
            <a:chExt cx="720" cy="624"/>
          </a:xfrm>
        </p:grpSpPr>
        <p:sp>
          <p:nvSpPr>
            <p:cNvPr id="251943" name="Line 43"/>
            <p:cNvSpPr>
              <a:spLocks noChangeShapeType="1"/>
            </p:cNvSpPr>
            <p:nvPr/>
          </p:nvSpPr>
          <p:spPr bwMode="auto">
            <a:xfrm flipV="1">
              <a:off x="2688" y="2256"/>
              <a:ext cx="144" cy="624"/>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51944" name="Rectangle 44"/>
            <p:cNvSpPr>
              <a:spLocks noChangeArrowheads="1"/>
            </p:cNvSpPr>
            <p:nvPr/>
          </p:nvSpPr>
          <p:spPr bwMode="auto">
            <a:xfrm>
              <a:off x="2112" y="2400"/>
              <a:ext cx="6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3333CC"/>
                  </a:solidFill>
                </a:rPr>
                <a:t>Query</a:t>
              </a:r>
            </a:p>
          </p:txBody>
        </p:sp>
      </p:grpSp>
      <p:grpSp>
        <p:nvGrpSpPr>
          <p:cNvPr id="6" name="Group 45"/>
          <p:cNvGrpSpPr>
            <a:grpSpLocks/>
          </p:cNvGrpSpPr>
          <p:nvPr/>
        </p:nvGrpSpPr>
        <p:grpSpPr bwMode="auto">
          <a:xfrm>
            <a:off x="4419600" y="4038600"/>
            <a:ext cx="1116013" cy="914400"/>
            <a:chOff x="2784" y="2304"/>
            <a:chExt cx="703" cy="576"/>
          </a:xfrm>
        </p:grpSpPr>
        <p:sp>
          <p:nvSpPr>
            <p:cNvPr id="251941" name="Line 46"/>
            <p:cNvSpPr>
              <a:spLocks noChangeShapeType="1"/>
            </p:cNvSpPr>
            <p:nvPr/>
          </p:nvSpPr>
          <p:spPr bwMode="auto">
            <a:xfrm flipV="1">
              <a:off x="2784" y="2304"/>
              <a:ext cx="144" cy="576"/>
            </a:xfrm>
            <a:prstGeom prst="line">
              <a:avLst/>
            </a:prstGeom>
            <a:noFill/>
            <a:ln w="38100">
              <a:solidFill>
                <a:srgbClr val="00FF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251942" name="Rectangle 47"/>
            <p:cNvSpPr>
              <a:spLocks noChangeArrowheads="1"/>
            </p:cNvSpPr>
            <p:nvPr/>
          </p:nvSpPr>
          <p:spPr bwMode="auto">
            <a:xfrm>
              <a:off x="2880" y="2400"/>
              <a:ext cx="60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FF00"/>
                  </a:solidFill>
                </a:rPr>
                <a:t>Reply</a:t>
              </a:r>
            </a:p>
          </p:txBody>
        </p:sp>
      </p:grpSp>
      <p:sp>
        <p:nvSpPr>
          <p:cNvPr id="748592" name="Rectangle 48"/>
          <p:cNvSpPr>
            <a:spLocks noChangeArrowheads="1"/>
          </p:cNvSpPr>
          <p:nvPr/>
        </p:nvSpPr>
        <p:spPr bwMode="auto">
          <a:xfrm>
            <a:off x="4572000" y="2590800"/>
            <a:ext cx="2057400" cy="1524000"/>
          </a:xfrm>
          <a:prstGeom prst="rect">
            <a:avLst/>
          </a:prstGeom>
          <a:solidFill>
            <a:schemeClr val="accent1"/>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search(A)</a:t>
            </a:r>
          </a:p>
          <a:p>
            <a:pPr eaLnBrk="1" hangingPunct="1"/>
            <a:r>
              <a:rPr lang="en-US" altLang="x-none">
                <a:solidFill>
                  <a:srgbClr val="000000"/>
                </a:solidFill>
              </a:rPr>
              <a:t>--&gt;</a:t>
            </a:r>
          </a:p>
          <a:p>
            <a:pPr eaLnBrk="1" hangingPunct="1"/>
            <a:r>
              <a:rPr lang="en-US" altLang="x-none">
                <a:solidFill>
                  <a:srgbClr val="000000"/>
                </a:solidFill>
              </a:rPr>
              <a:t>123.2.0.18</a:t>
            </a:r>
          </a:p>
          <a:p>
            <a:pPr eaLnBrk="1" hangingPunct="1"/>
            <a:r>
              <a:rPr lang="en-US" altLang="x-none">
                <a:solidFill>
                  <a:srgbClr val="000000"/>
                </a:solidFill>
              </a:rPr>
              <a:t>124.1.0.1</a:t>
            </a:r>
          </a:p>
        </p:txBody>
      </p:sp>
      <p:sp>
        <p:nvSpPr>
          <p:cNvPr id="251939" name="Rectangle 53"/>
          <p:cNvSpPr>
            <a:spLocks noChangeArrowheads="1"/>
          </p:cNvSpPr>
          <p:nvPr/>
        </p:nvSpPr>
        <p:spPr bwMode="auto">
          <a:xfrm>
            <a:off x="1066800" y="1676400"/>
            <a:ext cx="162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123.2.0.18</a:t>
            </a:r>
          </a:p>
        </p:txBody>
      </p:sp>
      <p:sp>
        <p:nvSpPr>
          <p:cNvPr id="251940" name="Rectangle 53"/>
          <p:cNvSpPr>
            <a:spLocks noChangeArrowheads="1"/>
          </p:cNvSpPr>
          <p:nvPr/>
        </p:nvSpPr>
        <p:spPr bwMode="auto">
          <a:xfrm>
            <a:off x="6940550" y="4337050"/>
            <a:ext cx="11477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124.1.0.1</a:t>
            </a:r>
          </a:p>
        </p:txBody>
      </p:sp>
    </p:spTree>
    <p:extLst>
      <p:ext uri="{BB962C8B-B14F-4D97-AF65-F5344CB8AC3E}">
        <p14:creationId xmlns:p14="http://schemas.microsoft.com/office/powerpoint/2010/main" val="10306804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4858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4859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1" nodeType="clickEffect">
                                  <p:stCondLst>
                                    <p:cond delay="0"/>
                                  </p:stCondLst>
                                  <p:childTnLst>
                                    <p:set>
                                      <p:cBhvr>
                                        <p:cTn id="18" dur="1" fill="hold">
                                          <p:stCondLst>
                                            <p:cond delay="499"/>
                                          </p:stCondLst>
                                        </p:cTn>
                                        <p:tgtEl>
                                          <p:spTgt spid="748592"/>
                                        </p:tgtEl>
                                        <p:attrNameLst>
                                          <p:attrName>style.visibility</p:attrName>
                                        </p:attrNameLst>
                                      </p:cBhvr>
                                      <p:to>
                                        <p:strVal val="hidden"/>
                                      </p:to>
                                    </p:set>
                                  </p:childTnLst>
                                </p:cTn>
                              </p:par>
                            </p:childTnLst>
                          </p:cTn>
                        </p:par>
                        <p:par>
                          <p:cTn id="19" fill="hold" nodeType="afterGroup">
                            <p:stCondLst>
                              <p:cond delay="500"/>
                            </p:stCondLst>
                            <p:childTnLst>
                              <p:par>
                                <p:cTn id="20" presetID="1" presetClass="entr" presetSubtype="0" fill="hold" nodeType="afterEffect">
                                  <p:stCondLst>
                                    <p:cond delay="0"/>
                                  </p:stCondLst>
                                  <p:childTnLst>
                                    <p:set>
                                      <p:cBhvr>
                                        <p:cTn id="21"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8583" grpId="0" autoUpdateAnimBg="0"/>
      <p:bldP spid="748592" grpId="0" animBg="1" autoUpdateAnimBg="0"/>
      <p:bldP spid="748592" grpId="1" animBg="1" autoUpdateAnimBg="0"/>
    </p:bld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3953" name="Rectangle 2"/>
          <p:cNvSpPr>
            <a:spLocks noGrp="1" noChangeArrowheads="1"/>
          </p:cNvSpPr>
          <p:nvPr>
            <p:ph type="title"/>
          </p:nvPr>
        </p:nvSpPr>
        <p:spPr/>
        <p:txBody>
          <a:bodyPr/>
          <a:lstStyle/>
          <a:p>
            <a:r>
              <a:rPr lang="en-US" altLang="x-none" dirty="0">
                <a:ea typeface="ＭＳ Ｐゴシック" charset="-128"/>
              </a:rPr>
              <a:t>Central </a:t>
            </a:r>
            <a:r>
              <a:rPr lang="en-US" altLang="x-none" dirty="0" smtClean="0">
                <a:ea typeface="ＭＳ Ｐゴシック" charset="-128"/>
              </a:rPr>
              <a:t>Index: </a:t>
            </a:r>
            <a:r>
              <a:rPr lang="en-US" altLang="x-none" dirty="0">
                <a:ea typeface="ＭＳ Ｐゴシック" charset="-128"/>
              </a:rPr>
              <a:t>Ping</a:t>
            </a:r>
          </a:p>
        </p:txBody>
      </p:sp>
      <p:pic>
        <p:nvPicPr>
          <p:cNvPr id="253954" name="Picture 3"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16764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955" name="Picture 4"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16764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956" name="Picture 5"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24384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957" name="Picture 6"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48006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958" name="Picture 7"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49530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959" name="Picture 8"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38100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960" name="Picture 9"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1336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961" name="Picture 10"/>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14800" y="5334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962" name="Picture 11"/>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67200" y="5334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963" name="Picture 1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19600" y="5334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3964" name="Group 13"/>
          <p:cNvGrpSpPr>
            <a:grpSpLocks/>
          </p:cNvGrpSpPr>
          <p:nvPr/>
        </p:nvGrpSpPr>
        <p:grpSpPr bwMode="auto">
          <a:xfrm>
            <a:off x="6477000" y="5181600"/>
            <a:ext cx="609600" cy="304800"/>
            <a:chOff x="2688" y="3552"/>
            <a:chExt cx="384" cy="192"/>
          </a:xfrm>
        </p:grpSpPr>
        <p:pic>
          <p:nvPicPr>
            <p:cNvPr id="253998" name="Picture 1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88"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999" name="Picture 15"/>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84"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4000" name="Picture 1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80"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53965" name="Picture 17"/>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00200" y="4191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966" name="Picture 18"/>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52600" y="4191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967" name="Picture 19"/>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05000" y="4191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3968" name="Group 20"/>
          <p:cNvGrpSpPr>
            <a:grpSpLocks/>
          </p:cNvGrpSpPr>
          <p:nvPr/>
        </p:nvGrpSpPr>
        <p:grpSpPr bwMode="auto">
          <a:xfrm>
            <a:off x="2057400" y="4191000"/>
            <a:ext cx="609600" cy="304800"/>
            <a:chOff x="2688" y="3552"/>
            <a:chExt cx="384" cy="192"/>
          </a:xfrm>
        </p:grpSpPr>
        <p:pic>
          <p:nvPicPr>
            <p:cNvPr id="253995" name="Picture 21"/>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88"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996" name="Picture 2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84"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997" name="Picture 2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80"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53969" name="Picture 2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34200" y="28194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970" name="Picture 25"/>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86600" y="28194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971" name="Picture 26"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30480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972" name="Picture 27"/>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53200" y="3429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973" name="Picture 28"/>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47800" y="2514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3974" name="Group 29"/>
          <p:cNvGrpSpPr>
            <a:grpSpLocks/>
          </p:cNvGrpSpPr>
          <p:nvPr/>
        </p:nvGrpSpPr>
        <p:grpSpPr bwMode="auto">
          <a:xfrm>
            <a:off x="6400800" y="1676400"/>
            <a:ext cx="609600" cy="304800"/>
            <a:chOff x="2688" y="3552"/>
            <a:chExt cx="384" cy="192"/>
          </a:xfrm>
        </p:grpSpPr>
        <p:pic>
          <p:nvPicPr>
            <p:cNvPr id="253992" name="Picture 30"/>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88"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993" name="Picture 31"/>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84"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994" name="Picture 3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80"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53975" name="Picture 33"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7526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976" name="Picture 3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52800" y="2133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977" name="Picture 35"/>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05200" y="2133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978" name="Picture 3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00200" y="2514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979" name="Picture 37"/>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05400" y="20574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980" name="Picture 38"/>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8000" y="16764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981" name="Picture 40" descr="j02235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3400" y="3276600"/>
            <a:ext cx="6826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982" name="Picture 41"/>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52600" y="2514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3983" name="Group 49"/>
          <p:cNvGrpSpPr>
            <a:grpSpLocks/>
          </p:cNvGrpSpPr>
          <p:nvPr/>
        </p:nvGrpSpPr>
        <p:grpSpPr bwMode="auto">
          <a:xfrm>
            <a:off x="2057400" y="2590800"/>
            <a:ext cx="2057400" cy="2514600"/>
            <a:chOff x="1296" y="1632"/>
            <a:chExt cx="1296" cy="1584"/>
          </a:xfrm>
        </p:grpSpPr>
        <p:sp>
          <p:nvSpPr>
            <p:cNvPr id="253989" name="Line 50"/>
            <p:cNvSpPr>
              <a:spLocks noChangeShapeType="1"/>
            </p:cNvSpPr>
            <p:nvPr/>
          </p:nvSpPr>
          <p:spPr bwMode="auto">
            <a:xfrm flipH="1" flipV="1">
              <a:off x="1344" y="1632"/>
              <a:ext cx="1248" cy="1536"/>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53990" name="Text Box 51"/>
            <p:cNvSpPr txBox="1">
              <a:spLocks noChangeArrowheads="1"/>
            </p:cNvSpPr>
            <p:nvPr/>
          </p:nvSpPr>
          <p:spPr bwMode="auto">
            <a:xfrm>
              <a:off x="1937" y="2278"/>
              <a:ext cx="39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800">
                  <a:solidFill>
                    <a:srgbClr val="000000"/>
                  </a:solidFill>
                </a:rPr>
                <a:t>ping</a:t>
              </a:r>
            </a:p>
          </p:txBody>
        </p:sp>
        <p:sp>
          <p:nvSpPr>
            <p:cNvPr id="253991" name="Line 52"/>
            <p:cNvSpPr>
              <a:spLocks noChangeShapeType="1"/>
            </p:cNvSpPr>
            <p:nvPr/>
          </p:nvSpPr>
          <p:spPr bwMode="auto">
            <a:xfrm>
              <a:off x="1296" y="1728"/>
              <a:ext cx="1248" cy="1488"/>
            </a:xfrm>
            <a:prstGeom prst="line">
              <a:avLst/>
            </a:prstGeom>
            <a:noFill/>
            <a:ln w="38100">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253984" name="Rectangle 53"/>
          <p:cNvSpPr>
            <a:spLocks noChangeArrowheads="1"/>
          </p:cNvSpPr>
          <p:nvPr/>
        </p:nvSpPr>
        <p:spPr bwMode="auto">
          <a:xfrm>
            <a:off x="1066800" y="1676400"/>
            <a:ext cx="162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123.2.0.18</a:t>
            </a:r>
          </a:p>
        </p:txBody>
      </p:sp>
      <p:sp>
        <p:nvSpPr>
          <p:cNvPr id="253985" name="Rectangle 53"/>
          <p:cNvSpPr>
            <a:spLocks noChangeArrowheads="1"/>
          </p:cNvSpPr>
          <p:nvPr/>
        </p:nvSpPr>
        <p:spPr bwMode="auto">
          <a:xfrm>
            <a:off x="6940550" y="4337050"/>
            <a:ext cx="11477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124.1.0.1</a:t>
            </a:r>
          </a:p>
        </p:txBody>
      </p:sp>
      <p:sp>
        <p:nvSpPr>
          <p:cNvPr id="253986" name="Line 52"/>
          <p:cNvSpPr>
            <a:spLocks noChangeShapeType="1"/>
          </p:cNvSpPr>
          <p:nvPr/>
        </p:nvSpPr>
        <p:spPr bwMode="auto">
          <a:xfrm flipH="1">
            <a:off x="4557713" y="4835525"/>
            <a:ext cx="1793875" cy="290513"/>
          </a:xfrm>
          <a:prstGeom prst="line">
            <a:avLst/>
          </a:prstGeom>
          <a:noFill/>
          <a:ln w="38100">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53987" name="Line 50"/>
          <p:cNvSpPr>
            <a:spLocks noChangeShapeType="1"/>
          </p:cNvSpPr>
          <p:nvPr/>
        </p:nvSpPr>
        <p:spPr bwMode="auto">
          <a:xfrm flipV="1">
            <a:off x="4683125" y="4918075"/>
            <a:ext cx="1787525" cy="319088"/>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53988" name="Text Box 51"/>
          <p:cNvSpPr txBox="1">
            <a:spLocks noChangeArrowheads="1"/>
          </p:cNvSpPr>
          <p:nvPr/>
        </p:nvSpPr>
        <p:spPr bwMode="auto">
          <a:xfrm>
            <a:off x="5126038" y="4572000"/>
            <a:ext cx="6207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800">
                <a:solidFill>
                  <a:srgbClr val="000000"/>
                </a:solidFill>
              </a:rPr>
              <a:t>ping</a:t>
            </a:r>
          </a:p>
        </p:txBody>
      </p:sp>
    </p:spTree>
    <p:extLst>
      <p:ext uri="{BB962C8B-B14F-4D97-AF65-F5344CB8AC3E}">
        <p14:creationId xmlns:p14="http://schemas.microsoft.com/office/powerpoint/2010/main" val="12802605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01" name="Rectangle 2"/>
          <p:cNvSpPr>
            <a:spLocks noGrp="1" noChangeArrowheads="1"/>
          </p:cNvSpPr>
          <p:nvPr>
            <p:ph type="title"/>
          </p:nvPr>
        </p:nvSpPr>
        <p:spPr/>
        <p:txBody>
          <a:bodyPr/>
          <a:lstStyle/>
          <a:p>
            <a:r>
              <a:rPr lang="en-US" altLang="x-none" dirty="0">
                <a:ea typeface="ＭＳ Ｐゴシック" charset="-128"/>
              </a:rPr>
              <a:t>Central </a:t>
            </a:r>
            <a:r>
              <a:rPr lang="en-US" altLang="x-none" dirty="0" smtClean="0">
                <a:ea typeface="ＭＳ Ｐゴシック" charset="-128"/>
              </a:rPr>
              <a:t>Index: </a:t>
            </a:r>
            <a:r>
              <a:rPr lang="en-US" altLang="x-none" dirty="0">
                <a:ea typeface="ＭＳ Ｐゴシック" charset="-128"/>
              </a:rPr>
              <a:t>Fetch</a:t>
            </a:r>
          </a:p>
        </p:txBody>
      </p:sp>
      <p:pic>
        <p:nvPicPr>
          <p:cNvPr id="256002" name="Picture 3"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16764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03" name="Picture 4"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16764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04" name="Picture 5"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24384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05" name="Picture 6"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48006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06" name="Picture 7"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49530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07" name="Picture 8"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38100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08" name="Picture 9"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1336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09" name="Picture 10"/>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14800" y="5334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10" name="Picture 11"/>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67200" y="5334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11" name="Picture 1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19600" y="5334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6012" name="Group 13"/>
          <p:cNvGrpSpPr>
            <a:grpSpLocks/>
          </p:cNvGrpSpPr>
          <p:nvPr/>
        </p:nvGrpSpPr>
        <p:grpSpPr bwMode="auto">
          <a:xfrm>
            <a:off x="6477000" y="5181600"/>
            <a:ext cx="609600" cy="304800"/>
            <a:chOff x="2688" y="3552"/>
            <a:chExt cx="384" cy="192"/>
          </a:xfrm>
        </p:grpSpPr>
        <p:pic>
          <p:nvPicPr>
            <p:cNvPr id="256042" name="Picture 1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88"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43" name="Picture 15"/>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84"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44" name="Picture 1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80"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56013" name="Picture 17"/>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00200" y="4191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14" name="Picture 18"/>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52600" y="4191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15" name="Picture 19"/>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05000" y="4191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6016" name="Group 20"/>
          <p:cNvGrpSpPr>
            <a:grpSpLocks/>
          </p:cNvGrpSpPr>
          <p:nvPr/>
        </p:nvGrpSpPr>
        <p:grpSpPr bwMode="auto">
          <a:xfrm>
            <a:off x="2057400" y="4191000"/>
            <a:ext cx="609600" cy="304800"/>
            <a:chOff x="2688" y="3552"/>
            <a:chExt cx="384" cy="192"/>
          </a:xfrm>
        </p:grpSpPr>
        <p:pic>
          <p:nvPicPr>
            <p:cNvPr id="256039" name="Picture 21"/>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88"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40" name="Picture 2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84"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41" name="Picture 2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80"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56017" name="Picture 2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34200" y="28194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18" name="Picture 25"/>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86600" y="28194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19" name="Picture 26"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30480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20" name="Picture 27"/>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53200" y="3429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21" name="Picture 28"/>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47800" y="2514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6022" name="Group 29"/>
          <p:cNvGrpSpPr>
            <a:grpSpLocks/>
          </p:cNvGrpSpPr>
          <p:nvPr/>
        </p:nvGrpSpPr>
        <p:grpSpPr bwMode="auto">
          <a:xfrm>
            <a:off x="6400800" y="1676400"/>
            <a:ext cx="609600" cy="304800"/>
            <a:chOff x="2688" y="3552"/>
            <a:chExt cx="384" cy="192"/>
          </a:xfrm>
        </p:grpSpPr>
        <p:pic>
          <p:nvPicPr>
            <p:cNvPr id="256036" name="Picture 30"/>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88"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7" name="Picture 31"/>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84"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8" name="Picture 3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80"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56023" name="Picture 33"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7526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24" name="Picture 3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52800" y="2133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25" name="Picture 35"/>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05200" y="2133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26" name="Picture 3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00200" y="2514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27" name="Picture 37"/>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05400" y="20574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28" name="Picture 38"/>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8000" y="16764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29" name="Picture 40" descr="j02235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3400" y="3276600"/>
            <a:ext cx="6826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0" name="Picture 41"/>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52600" y="2514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1" name="Rectangle 53"/>
          <p:cNvSpPr>
            <a:spLocks noChangeArrowheads="1"/>
          </p:cNvSpPr>
          <p:nvPr/>
        </p:nvSpPr>
        <p:spPr bwMode="auto">
          <a:xfrm>
            <a:off x="1066800" y="1676400"/>
            <a:ext cx="162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123.2.0.18</a:t>
            </a:r>
          </a:p>
        </p:txBody>
      </p:sp>
      <p:sp>
        <p:nvSpPr>
          <p:cNvPr id="256032" name="Rectangle 53"/>
          <p:cNvSpPr>
            <a:spLocks noChangeArrowheads="1"/>
          </p:cNvSpPr>
          <p:nvPr/>
        </p:nvSpPr>
        <p:spPr bwMode="auto">
          <a:xfrm>
            <a:off x="6940550" y="4337050"/>
            <a:ext cx="11477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124.1.0.1</a:t>
            </a:r>
          </a:p>
        </p:txBody>
      </p:sp>
      <p:sp>
        <p:nvSpPr>
          <p:cNvPr id="256033" name="Line 52"/>
          <p:cNvSpPr>
            <a:spLocks noChangeShapeType="1"/>
          </p:cNvSpPr>
          <p:nvPr/>
        </p:nvSpPr>
        <p:spPr bwMode="auto">
          <a:xfrm flipH="1">
            <a:off x="4557713" y="4835525"/>
            <a:ext cx="1793875" cy="290513"/>
          </a:xfrm>
          <a:prstGeom prst="line">
            <a:avLst/>
          </a:prstGeom>
          <a:noFill/>
          <a:ln w="38100">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56034" name="Line 50"/>
          <p:cNvSpPr>
            <a:spLocks noChangeShapeType="1"/>
          </p:cNvSpPr>
          <p:nvPr/>
        </p:nvSpPr>
        <p:spPr bwMode="auto">
          <a:xfrm flipV="1">
            <a:off x="4683125" y="4918075"/>
            <a:ext cx="1787525" cy="319088"/>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56035" name="Text Box 51"/>
          <p:cNvSpPr txBox="1">
            <a:spLocks noChangeArrowheads="1"/>
          </p:cNvSpPr>
          <p:nvPr/>
        </p:nvSpPr>
        <p:spPr bwMode="auto">
          <a:xfrm>
            <a:off x="5126038" y="4572000"/>
            <a:ext cx="6842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800">
                <a:solidFill>
                  <a:srgbClr val="000000"/>
                </a:solidFill>
              </a:rPr>
              <a:t>fetch</a:t>
            </a:r>
          </a:p>
        </p:txBody>
      </p:sp>
    </p:spTree>
    <p:extLst>
      <p:ext uri="{BB962C8B-B14F-4D97-AF65-F5344CB8AC3E}">
        <p14:creationId xmlns:p14="http://schemas.microsoft.com/office/powerpoint/2010/main" val="12325933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8049" name="Slide Number Placeholder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0808296-919F-7C4C-887B-E55416D00CB6}" type="slidenum">
              <a:rPr lang="en-US" altLang="x-none" sz="1400">
                <a:solidFill>
                  <a:srgbClr val="000000"/>
                </a:solidFill>
                <a:latin typeface="Times New Roman" charset="0"/>
              </a:rPr>
              <a:pPr eaLnBrk="1" hangingPunct="1"/>
              <a:t>114</a:t>
            </a:fld>
            <a:endParaRPr lang="en-US" altLang="x-none" sz="1400">
              <a:solidFill>
                <a:srgbClr val="000000"/>
              </a:solidFill>
              <a:latin typeface="Times New Roman" charset="0"/>
            </a:endParaRPr>
          </a:p>
        </p:txBody>
      </p:sp>
      <p:sp>
        <p:nvSpPr>
          <p:cNvPr id="258050" name="Rectangle 2"/>
          <p:cNvSpPr>
            <a:spLocks noChangeArrowheads="1"/>
          </p:cNvSpPr>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4000" u="sng">
                <a:solidFill>
                  <a:srgbClr val="3333CC"/>
                </a:solidFill>
              </a:rPr>
              <a:t>Napster Messages</a:t>
            </a:r>
          </a:p>
        </p:txBody>
      </p:sp>
      <p:sp>
        <p:nvSpPr>
          <p:cNvPr id="258051" name="Text Box 3"/>
          <p:cNvSpPr txBox="1">
            <a:spLocks noChangeArrowheads="1"/>
          </p:cNvSpPr>
          <p:nvPr/>
        </p:nvSpPr>
        <p:spPr bwMode="auto">
          <a:xfrm>
            <a:off x="496888" y="1274763"/>
            <a:ext cx="4991100"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a:solidFill>
                  <a:srgbClr val="000000"/>
                </a:solidFill>
              </a:rPr>
              <a:t>General Packet Format</a:t>
            </a:r>
          </a:p>
          <a:p>
            <a:pPr eaLnBrk="1" hangingPunct="1"/>
            <a:endParaRPr lang="en-US" altLang="x-none" sz="2000">
              <a:solidFill>
                <a:srgbClr val="000000"/>
              </a:solidFill>
            </a:endParaRPr>
          </a:p>
          <a:p>
            <a:pPr eaLnBrk="1" hangingPunct="1"/>
            <a:r>
              <a:rPr lang="en-US" altLang="x-none" sz="2000">
                <a:solidFill>
                  <a:srgbClr val="000000"/>
                </a:solidFill>
              </a:rPr>
              <a:t>             [chunksize]    [chunkinfo]    [data...]</a:t>
            </a:r>
          </a:p>
          <a:p>
            <a:pPr eaLnBrk="1" hangingPunct="1"/>
            <a:endParaRPr lang="en-US" altLang="x-none" sz="2000">
              <a:solidFill>
                <a:srgbClr val="000000"/>
              </a:solidFill>
            </a:endParaRPr>
          </a:p>
          <a:p>
            <a:pPr eaLnBrk="1" hangingPunct="1"/>
            <a:r>
              <a:rPr lang="en-US" altLang="x-none" sz="2000">
                <a:solidFill>
                  <a:srgbClr val="000000"/>
                </a:solidFill>
              </a:rPr>
              <a:t>         CHUNKSIZE:</a:t>
            </a:r>
          </a:p>
          <a:p>
            <a:pPr eaLnBrk="1" hangingPunct="1"/>
            <a:r>
              <a:rPr lang="en-US" altLang="x-none" sz="2000">
                <a:solidFill>
                  <a:srgbClr val="000000"/>
                </a:solidFill>
              </a:rPr>
              <a:t>             Intel-endian 16-bit integer</a:t>
            </a:r>
          </a:p>
          <a:p>
            <a:pPr eaLnBrk="1" hangingPunct="1"/>
            <a:r>
              <a:rPr lang="en-US" altLang="x-none" sz="2000">
                <a:solidFill>
                  <a:srgbClr val="000000"/>
                </a:solidFill>
              </a:rPr>
              <a:t>             size of [data...] in bytes</a:t>
            </a:r>
          </a:p>
          <a:p>
            <a:pPr eaLnBrk="1" hangingPunct="1"/>
            <a:endParaRPr lang="en-US" altLang="x-none" sz="2000">
              <a:solidFill>
                <a:srgbClr val="000000"/>
              </a:solidFill>
            </a:endParaRPr>
          </a:p>
          <a:p>
            <a:pPr eaLnBrk="1" hangingPunct="1"/>
            <a:r>
              <a:rPr lang="en-US" altLang="x-none" sz="2000">
                <a:solidFill>
                  <a:srgbClr val="000000"/>
                </a:solidFill>
              </a:rPr>
              <a:t>         CHUNKINFO: (hex)</a:t>
            </a:r>
          </a:p>
          <a:p>
            <a:pPr eaLnBrk="1" hangingPunct="1"/>
            <a:r>
              <a:rPr lang="en-US" altLang="x-none" sz="2000">
                <a:solidFill>
                  <a:srgbClr val="000000"/>
                </a:solidFill>
              </a:rPr>
              <a:t>             Intel-endian 16-bit integer.</a:t>
            </a:r>
          </a:p>
          <a:p>
            <a:pPr eaLnBrk="1" hangingPunct="1"/>
            <a:endParaRPr lang="en-US" altLang="x-none" sz="2000">
              <a:solidFill>
                <a:srgbClr val="000000"/>
              </a:solidFill>
            </a:endParaRPr>
          </a:p>
          <a:p>
            <a:pPr eaLnBrk="1" hangingPunct="1"/>
            <a:r>
              <a:rPr lang="en-US" altLang="x-none" sz="2000">
                <a:solidFill>
                  <a:srgbClr val="000000"/>
                </a:solidFill>
              </a:rPr>
              <a:t>            </a:t>
            </a:r>
          </a:p>
        </p:txBody>
      </p:sp>
      <p:sp>
        <p:nvSpPr>
          <p:cNvPr id="258052" name="Text Box 4"/>
          <p:cNvSpPr txBox="1">
            <a:spLocks noChangeArrowheads="1"/>
          </p:cNvSpPr>
          <p:nvPr/>
        </p:nvSpPr>
        <p:spPr bwMode="auto">
          <a:xfrm>
            <a:off x="731838" y="4568825"/>
            <a:ext cx="4706937"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800">
                <a:solidFill>
                  <a:srgbClr val="000000"/>
                </a:solidFill>
              </a:rPr>
              <a:t>             00 - login rejected</a:t>
            </a:r>
          </a:p>
          <a:p>
            <a:pPr eaLnBrk="1" hangingPunct="1"/>
            <a:r>
              <a:rPr lang="en-US" altLang="x-none" sz="1800">
                <a:solidFill>
                  <a:srgbClr val="000000"/>
                </a:solidFill>
              </a:rPr>
              <a:t>             02 - login requested</a:t>
            </a:r>
          </a:p>
          <a:p>
            <a:pPr eaLnBrk="1" hangingPunct="1"/>
            <a:r>
              <a:rPr lang="en-US" altLang="x-none" sz="1800">
                <a:solidFill>
                  <a:srgbClr val="000000"/>
                </a:solidFill>
              </a:rPr>
              <a:t>             03 - login accepted</a:t>
            </a:r>
          </a:p>
          <a:p>
            <a:pPr eaLnBrk="1" hangingPunct="1"/>
            <a:r>
              <a:rPr lang="en-US" altLang="x-none" sz="1800">
                <a:solidFill>
                  <a:srgbClr val="000000"/>
                </a:solidFill>
              </a:rPr>
              <a:t>             0D - challenge? (nuprin1715)</a:t>
            </a:r>
          </a:p>
          <a:p>
            <a:pPr eaLnBrk="1" hangingPunct="1"/>
            <a:r>
              <a:rPr lang="en-US" altLang="x-none" sz="1800">
                <a:solidFill>
                  <a:srgbClr val="000000"/>
                </a:solidFill>
              </a:rPr>
              <a:t>             2D - added to hotlist</a:t>
            </a:r>
          </a:p>
          <a:p>
            <a:pPr eaLnBrk="1" hangingPunct="1"/>
            <a:r>
              <a:rPr lang="en-US" altLang="x-none" sz="1800">
                <a:solidFill>
                  <a:srgbClr val="000000"/>
                </a:solidFill>
              </a:rPr>
              <a:t>             2E - browse error (user isn't online!)</a:t>
            </a:r>
          </a:p>
          <a:p>
            <a:pPr eaLnBrk="1" hangingPunct="1"/>
            <a:r>
              <a:rPr lang="en-US" altLang="x-none" sz="1800">
                <a:solidFill>
                  <a:srgbClr val="000000"/>
                </a:solidFill>
              </a:rPr>
              <a:t>             2F - user offline</a:t>
            </a:r>
          </a:p>
          <a:p>
            <a:pPr eaLnBrk="1" hangingPunct="1"/>
            <a:r>
              <a:rPr lang="en-US" altLang="x-none" sz="1800">
                <a:solidFill>
                  <a:srgbClr val="000000"/>
                </a:solidFill>
              </a:rPr>
              <a:t>             </a:t>
            </a:r>
          </a:p>
        </p:txBody>
      </p:sp>
      <p:sp>
        <p:nvSpPr>
          <p:cNvPr id="258053" name="Text Box 5"/>
          <p:cNvSpPr txBox="1">
            <a:spLocks noChangeArrowheads="1"/>
          </p:cNvSpPr>
          <p:nvPr/>
        </p:nvSpPr>
        <p:spPr bwMode="auto">
          <a:xfrm>
            <a:off x="4465638" y="4478338"/>
            <a:ext cx="4008437" cy="237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latin typeface="Times New Roman" charset="0"/>
              </a:rPr>
              <a:t>          </a:t>
            </a:r>
            <a:r>
              <a:rPr lang="en-US" altLang="x-none" sz="1800">
                <a:solidFill>
                  <a:srgbClr val="000000"/>
                </a:solidFill>
              </a:rPr>
              <a:t>5B - whois query</a:t>
            </a:r>
          </a:p>
          <a:p>
            <a:pPr eaLnBrk="1" hangingPunct="1"/>
            <a:r>
              <a:rPr lang="en-US" altLang="x-none" sz="1800">
                <a:solidFill>
                  <a:srgbClr val="000000"/>
                </a:solidFill>
              </a:rPr>
              <a:t>             5C - whois result</a:t>
            </a:r>
          </a:p>
          <a:p>
            <a:pPr eaLnBrk="1" hangingPunct="1"/>
            <a:r>
              <a:rPr lang="en-US" altLang="x-none" sz="1800">
                <a:solidFill>
                  <a:srgbClr val="000000"/>
                </a:solidFill>
              </a:rPr>
              <a:t>             5D - whois: user is offline!</a:t>
            </a:r>
          </a:p>
          <a:p>
            <a:pPr eaLnBrk="1" hangingPunct="1"/>
            <a:r>
              <a:rPr lang="en-US" altLang="x-none" sz="1800">
                <a:solidFill>
                  <a:srgbClr val="000000"/>
                </a:solidFill>
              </a:rPr>
              <a:t>             69 - list all channels</a:t>
            </a:r>
          </a:p>
          <a:p>
            <a:pPr eaLnBrk="1" hangingPunct="1"/>
            <a:r>
              <a:rPr lang="en-US" altLang="x-none" sz="1800">
                <a:solidFill>
                  <a:srgbClr val="000000"/>
                </a:solidFill>
              </a:rPr>
              <a:t>             6A - channel info</a:t>
            </a:r>
          </a:p>
          <a:p>
            <a:pPr eaLnBrk="1" hangingPunct="1"/>
            <a:r>
              <a:rPr lang="en-US" altLang="x-none" sz="1800">
                <a:solidFill>
                  <a:srgbClr val="000000"/>
                </a:solidFill>
              </a:rPr>
              <a:t>             90 - join channel</a:t>
            </a:r>
          </a:p>
          <a:p>
            <a:pPr eaLnBrk="1" hangingPunct="1"/>
            <a:r>
              <a:rPr lang="en-US" altLang="x-none" sz="1800">
                <a:solidFill>
                  <a:srgbClr val="000000"/>
                </a:solidFill>
              </a:rPr>
              <a:t>             91 - leave channel</a:t>
            </a:r>
          </a:p>
          <a:p>
            <a:pPr eaLnBrk="1" hangingPunct="1"/>
            <a:r>
              <a:rPr lang="en-US" altLang="x-none" sz="1800">
                <a:solidFill>
                  <a:srgbClr val="000000"/>
                </a:solidFill>
              </a:rPr>
              <a:t>             …..</a:t>
            </a:r>
          </a:p>
        </p:txBody>
      </p:sp>
    </p:spTree>
    <p:extLst>
      <p:ext uri="{BB962C8B-B14F-4D97-AF65-F5344CB8AC3E}">
        <p14:creationId xmlns:p14="http://schemas.microsoft.com/office/powerpoint/2010/main" val="4917400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009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1584746-C7E3-6447-BF33-082AFEDFF445}" type="slidenum">
              <a:rPr lang="en-US" altLang="x-none" sz="1400">
                <a:solidFill>
                  <a:srgbClr val="000000"/>
                </a:solidFill>
                <a:latin typeface="Times New Roman" charset="0"/>
              </a:rPr>
              <a:pPr eaLnBrk="1" hangingPunct="1"/>
              <a:t>115</a:t>
            </a:fld>
            <a:endParaRPr lang="en-US" altLang="x-none" sz="1400">
              <a:solidFill>
                <a:srgbClr val="000000"/>
              </a:solidFill>
              <a:latin typeface="Times New Roman" charset="0"/>
            </a:endParaRPr>
          </a:p>
        </p:txBody>
      </p:sp>
      <p:sp>
        <p:nvSpPr>
          <p:cNvPr id="260098" name="Rectangle 2"/>
          <p:cNvSpPr>
            <a:spLocks noGrp="1" noChangeArrowheads="1"/>
          </p:cNvSpPr>
          <p:nvPr>
            <p:ph type="title"/>
          </p:nvPr>
        </p:nvSpPr>
        <p:spPr/>
        <p:txBody>
          <a:bodyPr/>
          <a:lstStyle/>
          <a:p>
            <a:r>
              <a:rPr lang="en-US" altLang="x-none" dirty="0">
                <a:ea typeface="ＭＳ Ｐゴシック" charset="-128"/>
              </a:rPr>
              <a:t>Centralized </a:t>
            </a:r>
            <a:r>
              <a:rPr lang="en-US" altLang="x-none" dirty="0" smtClean="0">
                <a:ea typeface="ＭＳ Ｐゴシック" charset="-128"/>
              </a:rPr>
              <a:t>Index</a:t>
            </a:r>
            <a:endParaRPr lang="en-US" altLang="x-none" dirty="0">
              <a:ea typeface="ＭＳ Ｐゴシック" charset="-128"/>
            </a:endParaRPr>
          </a:p>
        </p:txBody>
      </p:sp>
      <p:sp>
        <p:nvSpPr>
          <p:cNvPr id="16388" name="Rectangle 3"/>
          <p:cNvSpPr>
            <a:spLocks noGrp="1" noChangeArrowheads="1"/>
          </p:cNvSpPr>
          <p:nvPr>
            <p:ph type="body" idx="1"/>
          </p:nvPr>
        </p:nvSpPr>
        <p:spPr>
          <a:xfrm>
            <a:off x="533400" y="1474788"/>
            <a:ext cx="8077200" cy="5040312"/>
          </a:xfrm>
        </p:spPr>
        <p:txBody>
          <a:bodyPr/>
          <a:lstStyle/>
          <a:p>
            <a:pPr>
              <a:lnSpc>
                <a:spcPct val="90000"/>
              </a:lnSpc>
            </a:pPr>
            <a:r>
              <a:rPr lang="en-US" altLang="x-none" dirty="0" smtClean="0">
                <a:ea typeface="ＭＳ Ｐゴシック" charset="-128"/>
              </a:rPr>
              <a:t>Advantages</a:t>
            </a:r>
            <a:endParaRPr lang="en-US" altLang="x-none" dirty="0">
              <a:ea typeface="ＭＳ Ｐゴシック" charset="-128"/>
            </a:endParaRPr>
          </a:p>
          <a:p>
            <a:pPr lvl="1">
              <a:lnSpc>
                <a:spcPct val="90000"/>
              </a:lnSpc>
            </a:pPr>
            <a:r>
              <a:rPr lang="en-US" altLang="x-none" dirty="0">
                <a:ea typeface="ＭＳ Ｐゴシック" charset="-128"/>
              </a:rPr>
              <a:t>simplicity, easy to implement sophisticated search engines (</a:t>
            </a:r>
            <a:r>
              <a:rPr lang="en-US" altLang="x-none" dirty="0" err="1">
                <a:ea typeface="ＭＳ Ｐゴシック" charset="-128"/>
              </a:rPr>
              <a:t>boolean</a:t>
            </a:r>
            <a:r>
              <a:rPr lang="en-US" altLang="x-none" dirty="0">
                <a:ea typeface="ＭＳ Ｐゴシック" charset="-128"/>
              </a:rPr>
              <a:t> </a:t>
            </a:r>
            <a:r>
              <a:rPr lang="en-US" altLang="x-none" dirty="0" err="1">
                <a:ea typeface="ＭＳ Ｐゴシック" charset="-128"/>
              </a:rPr>
              <a:t>exp</a:t>
            </a:r>
            <a:r>
              <a:rPr lang="en-US" altLang="x-none" dirty="0">
                <a:ea typeface="ＭＳ Ｐゴシック" charset="-128"/>
              </a:rPr>
              <a:t>) on top of the index system</a:t>
            </a:r>
          </a:p>
          <a:p>
            <a:pPr lvl="1">
              <a:lnSpc>
                <a:spcPct val="90000"/>
              </a:lnSpc>
            </a:pPr>
            <a:endParaRPr lang="en-US" altLang="x-none" dirty="0">
              <a:ea typeface="ＭＳ Ｐゴシック" charset="-128"/>
            </a:endParaRPr>
          </a:p>
          <a:p>
            <a:pPr>
              <a:lnSpc>
                <a:spcPct val="90000"/>
              </a:lnSpc>
            </a:pPr>
            <a:r>
              <a:rPr lang="en-US" altLang="x-none" dirty="0" smtClean="0">
                <a:ea typeface="ＭＳ Ｐゴシック" charset="-128"/>
              </a:rPr>
              <a:t>Disadvantages</a:t>
            </a:r>
            <a:r>
              <a:rPr lang="en-US" altLang="zh-CN" dirty="0" smtClean="0">
                <a:ea typeface="宋体" charset="-122"/>
              </a:rPr>
              <a:t> </a:t>
            </a:r>
            <a:endParaRPr lang="en-US" altLang="zh-CN" dirty="0">
              <a:ea typeface="宋体" charset="-122"/>
            </a:endParaRPr>
          </a:p>
          <a:p>
            <a:pPr lvl="1">
              <a:lnSpc>
                <a:spcPct val="90000"/>
              </a:lnSpc>
            </a:pPr>
            <a:r>
              <a:rPr lang="en-US" altLang="zh-CN" dirty="0">
                <a:ea typeface="宋体" charset="-122"/>
              </a:rPr>
              <a:t>lack of </a:t>
            </a:r>
            <a:r>
              <a:rPr lang="en-US" altLang="x-none" dirty="0">
                <a:ea typeface="ＭＳ Ｐゴシック" charset="-128"/>
              </a:rPr>
              <a:t>robustness, scalability: central search server single point of bottleneck/failure</a:t>
            </a:r>
            <a:endParaRPr lang="en-US" altLang="zh-CN" dirty="0">
              <a:ea typeface="宋体" charset="-122"/>
            </a:endParaRPr>
          </a:p>
          <a:p>
            <a:pPr lvl="1">
              <a:lnSpc>
                <a:spcPct val="90000"/>
              </a:lnSpc>
            </a:pPr>
            <a:r>
              <a:rPr lang="en-US" altLang="zh-CN" dirty="0">
                <a:ea typeface="宋体" charset="-122"/>
              </a:rPr>
              <a:t>easy to take down !</a:t>
            </a:r>
            <a:endParaRPr lang="en-US" altLang="x-none" dirty="0">
              <a:ea typeface="ＭＳ Ｐゴシック" charset="-128"/>
            </a:endParaRPr>
          </a:p>
        </p:txBody>
      </p:sp>
    </p:spTree>
    <p:extLst>
      <p:ext uri="{BB962C8B-B14F-4D97-AF65-F5344CB8AC3E}">
        <p14:creationId xmlns:p14="http://schemas.microsoft.com/office/powerpoint/2010/main" val="13379136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5" name="Rectangle 2"/>
          <p:cNvSpPr>
            <a:spLocks noGrp="1" noChangeArrowheads="1"/>
          </p:cNvSpPr>
          <p:nvPr>
            <p:ph type="title"/>
          </p:nvPr>
        </p:nvSpPr>
        <p:spPr/>
        <p:txBody>
          <a:bodyPr/>
          <a:lstStyle/>
          <a:p>
            <a:r>
              <a:rPr lang="en-US" altLang="x-none">
                <a:ea typeface="ＭＳ Ｐゴシック" charset="-128"/>
              </a:rPr>
              <a:t>The Content Lookup Problem</a:t>
            </a:r>
          </a:p>
        </p:txBody>
      </p:sp>
      <p:sp>
        <p:nvSpPr>
          <p:cNvPr id="241666" name="Oval 3"/>
          <p:cNvSpPr>
            <a:spLocks noChangeArrowheads="1"/>
          </p:cNvSpPr>
          <p:nvPr/>
        </p:nvSpPr>
        <p:spPr bwMode="auto">
          <a:xfrm>
            <a:off x="3048000" y="2743200"/>
            <a:ext cx="3048000" cy="213360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41667" name="Text Box 4"/>
          <p:cNvSpPr txBox="1">
            <a:spLocks noChangeArrowheads="1"/>
          </p:cNvSpPr>
          <p:nvPr/>
        </p:nvSpPr>
        <p:spPr bwMode="auto">
          <a:xfrm>
            <a:off x="4025900" y="3657600"/>
            <a:ext cx="10906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a:solidFill>
                  <a:srgbClr val="000000"/>
                </a:solidFill>
                <a:latin typeface="Tahoma" charset="0"/>
              </a:rPr>
              <a:t>Internet</a:t>
            </a:r>
          </a:p>
        </p:txBody>
      </p:sp>
      <p:sp>
        <p:nvSpPr>
          <p:cNvPr id="241668" name="Text Box 5"/>
          <p:cNvSpPr txBox="1">
            <a:spLocks noChangeArrowheads="1"/>
          </p:cNvSpPr>
          <p:nvPr/>
        </p:nvSpPr>
        <p:spPr bwMode="auto">
          <a:xfrm>
            <a:off x="3201988" y="2362200"/>
            <a:ext cx="5524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800">
                <a:solidFill>
                  <a:srgbClr val="000000"/>
                </a:solidFill>
                <a:latin typeface="Tahoma" charset="0"/>
              </a:rPr>
              <a:t>N</a:t>
            </a:r>
            <a:r>
              <a:rPr lang="en-US" altLang="x-none" sz="2800" baseline="-25000">
                <a:solidFill>
                  <a:srgbClr val="000000"/>
                </a:solidFill>
                <a:latin typeface="Tahoma" charset="0"/>
              </a:rPr>
              <a:t>1</a:t>
            </a:r>
          </a:p>
        </p:txBody>
      </p:sp>
      <p:sp>
        <p:nvSpPr>
          <p:cNvPr id="241669" name="Text Box 6"/>
          <p:cNvSpPr txBox="1">
            <a:spLocks noChangeArrowheads="1"/>
          </p:cNvSpPr>
          <p:nvPr/>
        </p:nvSpPr>
        <p:spPr bwMode="auto">
          <a:xfrm>
            <a:off x="4295775" y="2133600"/>
            <a:ext cx="5524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800">
                <a:solidFill>
                  <a:srgbClr val="000000"/>
                </a:solidFill>
                <a:latin typeface="Tahoma" charset="0"/>
              </a:rPr>
              <a:t>N</a:t>
            </a:r>
            <a:r>
              <a:rPr lang="en-US" altLang="x-none" sz="2800" baseline="-25000">
                <a:solidFill>
                  <a:srgbClr val="000000"/>
                </a:solidFill>
                <a:latin typeface="Tahoma" charset="0"/>
              </a:rPr>
              <a:t>2</a:t>
            </a:r>
          </a:p>
        </p:txBody>
      </p:sp>
      <p:sp>
        <p:nvSpPr>
          <p:cNvPr id="241670" name="Text Box 7"/>
          <p:cNvSpPr txBox="1">
            <a:spLocks noChangeArrowheads="1"/>
          </p:cNvSpPr>
          <p:nvPr/>
        </p:nvSpPr>
        <p:spPr bwMode="auto">
          <a:xfrm>
            <a:off x="5564188" y="2362200"/>
            <a:ext cx="5524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800">
                <a:solidFill>
                  <a:srgbClr val="000000"/>
                </a:solidFill>
                <a:latin typeface="Tahoma" charset="0"/>
              </a:rPr>
              <a:t>N</a:t>
            </a:r>
            <a:r>
              <a:rPr lang="en-US" altLang="x-none" sz="2800" baseline="-25000">
                <a:solidFill>
                  <a:srgbClr val="000000"/>
                </a:solidFill>
                <a:latin typeface="Tahoma" charset="0"/>
              </a:rPr>
              <a:t>3</a:t>
            </a:r>
          </a:p>
        </p:txBody>
      </p:sp>
      <p:sp>
        <p:nvSpPr>
          <p:cNvPr id="241671" name="Text Box 8"/>
          <p:cNvSpPr txBox="1">
            <a:spLocks noChangeArrowheads="1"/>
          </p:cNvSpPr>
          <p:nvPr/>
        </p:nvSpPr>
        <p:spPr bwMode="auto">
          <a:xfrm>
            <a:off x="5564188" y="4800600"/>
            <a:ext cx="5524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800">
                <a:solidFill>
                  <a:srgbClr val="000000"/>
                </a:solidFill>
                <a:latin typeface="Tahoma" charset="0"/>
              </a:rPr>
              <a:t>N</a:t>
            </a:r>
            <a:r>
              <a:rPr lang="en-US" altLang="x-none" sz="2800" baseline="-25000">
                <a:solidFill>
                  <a:srgbClr val="000000"/>
                </a:solidFill>
                <a:latin typeface="Tahoma" charset="0"/>
              </a:rPr>
              <a:t>6</a:t>
            </a:r>
          </a:p>
        </p:txBody>
      </p:sp>
      <p:sp>
        <p:nvSpPr>
          <p:cNvPr id="241672" name="Text Box 9"/>
          <p:cNvSpPr txBox="1">
            <a:spLocks noChangeArrowheads="1"/>
          </p:cNvSpPr>
          <p:nvPr/>
        </p:nvSpPr>
        <p:spPr bwMode="auto">
          <a:xfrm>
            <a:off x="4295775" y="5029200"/>
            <a:ext cx="5524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800">
                <a:solidFill>
                  <a:srgbClr val="000000"/>
                </a:solidFill>
                <a:latin typeface="Tahoma" charset="0"/>
              </a:rPr>
              <a:t>N</a:t>
            </a:r>
            <a:r>
              <a:rPr lang="en-US" altLang="x-none" sz="2800" baseline="-25000">
                <a:solidFill>
                  <a:srgbClr val="000000"/>
                </a:solidFill>
                <a:latin typeface="Tahoma" charset="0"/>
              </a:rPr>
              <a:t>5</a:t>
            </a:r>
          </a:p>
        </p:txBody>
      </p:sp>
      <p:sp>
        <p:nvSpPr>
          <p:cNvPr id="241673" name="Text Box 10"/>
          <p:cNvSpPr txBox="1">
            <a:spLocks noChangeArrowheads="1"/>
          </p:cNvSpPr>
          <p:nvPr/>
        </p:nvSpPr>
        <p:spPr bwMode="auto">
          <a:xfrm>
            <a:off x="3201988" y="4800600"/>
            <a:ext cx="5524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800">
                <a:solidFill>
                  <a:srgbClr val="000000"/>
                </a:solidFill>
                <a:latin typeface="Tahoma" charset="0"/>
              </a:rPr>
              <a:t>N</a:t>
            </a:r>
            <a:r>
              <a:rPr lang="en-US" altLang="x-none" sz="2800" baseline="-25000">
                <a:solidFill>
                  <a:srgbClr val="000000"/>
                </a:solidFill>
                <a:latin typeface="Tahoma" charset="0"/>
              </a:rPr>
              <a:t>4</a:t>
            </a:r>
          </a:p>
        </p:txBody>
      </p:sp>
      <p:sp>
        <p:nvSpPr>
          <p:cNvPr id="241674" name="Text Box 11"/>
          <p:cNvSpPr txBox="1">
            <a:spLocks noChangeArrowheads="1"/>
          </p:cNvSpPr>
          <p:nvPr/>
        </p:nvSpPr>
        <p:spPr bwMode="auto">
          <a:xfrm>
            <a:off x="1055688" y="4267200"/>
            <a:ext cx="12017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a:solidFill>
                  <a:srgbClr val="000000"/>
                </a:solidFill>
                <a:latin typeface="Tahoma" charset="0"/>
              </a:rPr>
              <a:t>Publisher</a:t>
            </a:r>
          </a:p>
        </p:txBody>
      </p:sp>
      <p:sp>
        <p:nvSpPr>
          <p:cNvPr id="241675" name="Text Box 12"/>
          <p:cNvSpPr txBox="1">
            <a:spLocks noChangeArrowheads="1"/>
          </p:cNvSpPr>
          <p:nvPr/>
        </p:nvSpPr>
        <p:spPr bwMode="auto">
          <a:xfrm>
            <a:off x="733425" y="3657600"/>
            <a:ext cx="22399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a:solidFill>
                  <a:srgbClr val="C00000"/>
                </a:solidFill>
                <a:latin typeface="Tahoma" charset="0"/>
              </a:rPr>
              <a:t>Key=</a:t>
            </a:r>
            <a:r>
              <a:rPr lang="ja-JP" altLang="en-US" sz="2000">
                <a:solidFill>
                  <a:srgbClr val="C00000"/>
                </a:solidFill>
                <a:latin typeface="Tahoma" charset="0"/>
              </a:rPr>
              <a:t>“</a:t>
            </a:r>
            <a:r>
              <a:rPr lang="en-US" altLang="ja-JP" sz="2000">
                <a:solidFill>
                  <a:srgbClr val="C00000"/>
                </a:solidFill>
                <a:latin typeface="Tahoma" charset="0"/>
              </a:rPr>
              <a:t>title</a:t>
            </a:r>
            <a:r>
              <a:rPr lang="ja-JP" altLang="en-US" sz="2000">
                <a:solidFill>
                  <a:srgbClr val="C00000"/>
                </a:solidFill>
                <a:latin typeface="Tahoma" charset="0"/>
              </a:rPr>
              <a:t>”</a:t>
            </a:r>
            <a:endParaRPr lang="en-US" altLang="ja-JP" sz="2000">
              <a:solidFill>
                <a:srgbClr val="C00000"/>
              </a:solidFill>
              <a:latin typeface="Tahoma" charset="0"/>
            </a:endParaRPr>
          </a:p>
          <a:p>
            <a:pPr eaLnBrk="1" hangingPunct="1"/>
            <a:r>
              <a:rPr lang="en-US" altLang="x-none" sz="2000">
                <a:solidFill>
                  <a:srgbClr val="C00000"/>
                </a:solidFill>
                <a:latin typeface="Tahoma" charset="0"/>
              </a:rPr>
              <a:t>Value=MP3 data…</a:t>
            </a:r>
          </a:p>
        </p:txBody>
      </p:sp>
      <p:sp>
        <p:nvSpPr>
          <p:cNvPr id="241676" name="Text Box 13"/>
          <p:cNvSpPr txBox="1">
            <a:spLocks noChangeArrowheads="1"/>
          </p:cNvSpPr>
          <p:nvPr/>
        </p:nvSpPr>
        <p:spPr bwMode="auto">
          <a:xfrm>
            <a:off x="6881813" y="4098925"/>
            <a:ext cx="812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a:solidFill>
                  <a:srgbClr val="000000"/>
                </a:solidFill>
                <a:latin typeface="Tahoma" charset="0"/>
              </a:rPr>
              <a:t>Client</a:t>
            </a:r>
          </a:p>
        </p:txBody>
      </p:sp>
      <p:sp>
        <p:nvSpPr>
          <p:cNvPr id="241677" name="Text Box 14"/>
          <p:cNvSpPr txBox="1">
            <a:spLocks noChangeArrowheads="1"/>
          </p:cNvSpPr>
          <p:nvPr/>
        </p:nvSpPr>
        <p:spPr bwMode="auto">
          <a:xfrm>
            <a:off x="6635750" y="4419600"/>
            <a:ext cx="18319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a:solidFill>
                  <a:srgbClr val="C00000"/>
                </a:solidFill>
                <a:latin typeface="Tahoma" charset="0"/>
              </a:rPr>
              <a:t>Lookup(</a:t>
            </a:r>
            <a:r>
              <a:rPr lang="ja-JP" altLang="en-US" sz="2000">
                <a:solidFill>
                  <a:srgbClr val="C00000"/>
                </a:solidFill>
                <a:latin typeface="Tahoma" charset="0"/>
              </a:rPr>
              <a:t>“</a:t>
            </a:r>
            <a:r>
              <a:rPr lang="en-US" altLang="ja-JP" sz="2000">
                <a:solidFill>
                  <a:srgbClr val="C00000"/>
                </a:solidFill>
                <a:latin typeface="Tahoma" charset="0"/>
              </a:rPr>
              <a:t>title</a:t>
            </a:r>
            <a:r>
              <a:rPr lang="ja-JP" altLang="en-US" sz="2000">
                <a:solidFill>
                  <a:srgbClr val="C00000"/>
                </a:solidFill>
                <a:latin typeface="Tahoma" charset="0"/>
              </a:rPr>
              <a:t>”</a:t>
            </a:r>
            <a:r>
              <a:rPr lang="en-US" altLang="ja-JP" sz="2000">
                <a:solidFill>
                  <a:srgbClr val="C00000"/>
                </a:solidFill>
                <a:latin typeface="Tahoma" charset="0"/>
              </a:rPr>
              <a:t>)</a:t>
            </a:r>
            <a:endParaRPr lang="en-US" altLang="x-none" sz="2000">
              <a:solidFill>
                <a:srgbClr val="C00000"/>
              </a:solidFill>
              <a:latin typeface="Tahoma" charset="0"/>
            </a:endParaRPr>
          </a:p>
        </p:txBody>
      </p:sp>
      <p:sp>
        <p:nvSpPr>
          <p:cNvPr id="241678" name="Text Box 15"/>
          <p:cNvSpPr txBox="1">
            <a:spLocks noChangeArrowheads="1"/>
          </p:cNvSpPr>
          <p:nvPr/>
        </p:nvSpPr>
        <p:spPr bwMode="auto">
          <a:xfrm>
            <a:off x="5440363" y="3824288"/>
            <a:ext cx="3524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800">
                <a:solidFill>
                  <a:srgbClr val="000000"/>
                </a:solidFill>
                <a:latin typeface="Tahoma" charset="0"/>
              </a:rPr>
              <a:t>?</a:t>
            </a:r>
          </a:p>
        </p:txBody>
      </p:sp>
      <p:sp>
        <p:nvSpPr>
          <p:cNvPr id="241679" name="Freeform 16"/>
          <p:cNvSpPr>
            <a:spLocks/>
          </p:cNvSpPr>
          <p:nvPr/>
        </p:nvSpPr>
        <p:spPr bwMode="auto">
          <a:xfrm>
            <a:off x="5715000" y="4038600"/>
            <a:ext cx="1219200" cy="266700"/>
          </a:xfrm>
          <a:custGeom>
            <a:avLst/>
            <a:gdLst>
              <a:gd name="T0" fmla="*/ 2147483647 w 768"/>
              <a:gd name="T1" fmla="*/ 2147483647 h 168"/>
              <a:gd name="T2" fmla="*/ 2147483647 w 768"/>
              <a:gd name="T3" fmla="*/ 2147483647 h 168"/>
              <a:gd name="T4" fmla="*/ 0 w 768"/>
              <a:gd name="T5" fmla="*/ 0 h 168"/>
              <a:gd name="T6" fmla="*/ 0 60000 65536"/>
              <a:gd name="T7" fmla="*/ 0 60000 65536"/>
              <a:gd name="T8" fmla="*/ 0 60000 65536"/>
              <a:gd name="T9" fmla="*/ 0 w 768"/>
              <a:gd name="T10" fmla="*/ 0 h 168"/>
              <a:gd name="T11" fmla="*/ 768 w 768"/>
              <a:gd name="T12" fmla="*/ 168 h 168"/>
            </a:gdLst>
            <a:ahLst/>
            <a:cxnLst>
              <a:cxn ang="T6">
                <a:pos x="T0" y="T1"/>
              </a:cxn>
              <a:cxn ang="T7">
                <a:pos x="T2" y="T3"/>
              </a:cxn>
              <a:cxn ang="T8">
                <a:pos x="T4" y="T5"/>
              </a:cxn>
            </a:cxnLst>
            <a:rect l="T9" t="T10" r="T11" b="T12"/>
            <a:pathLst>
              <a:path w="768" h="168">
                <a:moveTo>
                  <a:pt x="768" y="144"/>
                </a:moveTo>
                <a:cubicBezTo>
                  <a:pt x="568" y="156"/>
                  <a:pt x="368" y="168"/>
                  <a:pt x="240" y="144"/>
                </a:cubicBezTo>
                <a:cubicBezTo>
                  <a:pt x="112" y="120"/>
                  <a:pt x="56" y="60"/>
                  <a:pt x="0"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sp>
        <p:nvSpPr>
          <p:cNvPr id="241680" name="Freeform 17"/>
          <p:cNvSpPr>
            <a:spLocks/>
          </p:cNvSpPr>
          <p:nvPr/>
        </p:nvSpPr>
        <p:spPr bwMode="auto">
          <a:xfrm>
            <a:off x="2743200" y="3505200"/>
            <a:ext cx="1219200" cy="838200"/>
          </a:xfrm>
          <a:custGeom>
            <a:avLst/>
            <a:gdLst>
              <a:gd name="T0" fmla="*/ 0 w 1872"/>
              <a:gd name="T1" fmla="*/ 2147483647 h 1056"/>
              <a:gd name="T2" fmla="*/ 2147483647 w 1872"/>
              <a:gd name="T3" fmla="*/ 2147483647 h 1056"/>
              <a:gd name="T4" fmla="*/ 2147483647 w 1872"/>
              <a:gd name="T5" fmla="*/ 0 h 1056"/>
              <a:gd name="T6" fmla="*/ 0 60000 65536"/>
              <a:gd name="T7" fmla="*/ 0 60000 65536"/>
              <a:gd name="T8" fmla="*/ 0 60000 65536"/>
              <a:gd name="T9" fmla="*/ 0 w 1872"/>
              <a:gd name="T10" fmla="*/ 0 h 1056"/>
              <a:gd name="T11" fmla="*/ 1872 w 1872"/>
              <a:gd name="T12" fmla="*/ 1056 h 1056"/>
            </a:gdLst>
            <a:ahLst/>
            <a:cxnLst>
              <a:cxn ang="T6">
                <a:pos x="T0" y="T1"/>
              </a:cxn>
              <a:cxn ang="T7">
                <a:pos x="T2" y="T3"/>
              </a:cxn>
              <a:cxn ang="T8">
                <a:pos x="T4" y="T5"/>
              </a:cxn>
            </a:cxnLst>
            <a:rect l="T9" t="T10" r="T11" b="T12"/>
            <a:pathLst>
              <a:path w="1872" h="1056">
                <a:moveTo>
                  <a:pt x="0" y="1056"/>
                </a:moveTo>
                <a:cubicBezTo>
                  <a:pt x="468" y="1024"/>
                  <a:pt x="936" y="992"/>
                  <a:pt x="1248" y="816"/>
                </a:cubicBezTo>
                <a:cubicBezTo>
                  <a:pt x="1560" y="640"/>
                  <a:pt x="1716" y="320"/>
                  <a:pt x="1872"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pic>
        <p:nvPicPr>
          <p:cNvPr id="241681" name="Picture 18"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20574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1682" name="Picture 19"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18288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1683" name="Picture 20"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46482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1684" name="Picture 21"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20574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1685" name="Picture 22"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53340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1686" name="Picture 23"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55626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1687" name="Picture 24"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52578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1688" name="Picture 25"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38100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2713" name="Rectangle 25"/>
          <p:cNvSpPr>
            <a:spLocks noChangeArrowheads="1"/>
          </p:cNvSpPr>
          <p:nvPr/>
        </p:nvSpPr>
        <p:spPr bwMode="auto">
          <a:xfrm>
            <a:off x="887413" y="5961063"/>
            <a:ext cx="74676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defRPr/>
            </a:pPr>
            <a:r>
              <a:rPr lang="en-US" dirty="0">
                <a:solidFill>
                  <a:srgbClr val="000000"/>
                </a:solidFill>
                <a:latin typeface="+mn-lt"/>
                <a:ea typeface="ＭＳ Ｐゴシック" charset="0"/>
                <a:cs typeface="ＭＳ Ｐゴシック" charset="0"/>
              </a:rPr>
              <a:t>find where a particular </a:t>
            </a:r>
            <a:r>
              <a:rPr lang="en-US" dirty="0" smtClean="0">
                <a:solidFill>
                  <a:srgbClr val="000000"/>
                </a:solidFill>
                <a:latin typeface="+mn-lt"/>
                <a:ea typeface="ＭＳ Ｐゴシック" charset="0"/>
                <a:cs typeface="ＭＳ Ｐゴシック" charset="0"/>
              </a:rPr>
              <a:t>file/content </a:t>
            </a:r>
            <a:r>
              <a:rPr lang="en-US" dirty="0">
                <a:solidFill>
                  <a:srgbClr val="000000"/>
                </a:solidFill>
                <a:latin typeface="+mn-lt"/>
                <a:ea typeface="ＭＳ Ｐゴシック" charset="0"/>
                <a:cs typeface="ＭＳ Ｐゴシック" charset="0"/>
              </a:rPr>
              <a:t>is </a:t>
            </a:r>
            <a:r>
              <a:rPr lang="en-US" dirty="0" smtClean="0">
                <a:solidFill>
                  <a:srgbClr val="000000"/>
                </a:solidFill>
                <a:latin typeface="+mn-lt"/>
                <a:ea typeface="ＭＳ Ｐゴシック" charset="0"/>
                <a:cs typeface="ＭＳ Ｐゴシック" charset="0"/>
              </a:rPr>
              <a:t>located</a:t>
            </a:r>
            <a:endParaRPr lang="en-US" altLang="zh-CN" dirty="0">
              <a:solidFill>
                <a:srgbClr val="000000"/>
              </a:solidFill>
              <a:latin typeface="+mn-lt"/>
              <a:ea typeface="宋体" charset="0"/>
              <a:cs typeface="宋体" charset="0"/>
            </a:endParaRPr>
          </a:p>
        </p:txBody>
      </p:sp>
    </p:spTree>
    <p:extLst>
      <p:ext uri="{BB962C8B-B14F-4D97-AF65-F5344CB8AC3E}">
        <p14:creationId xmlns:p14="http://schemas.microsoft.com/office/powerpoint/2010/main" val="18811223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4" name="Content Placeholder 3"/>
          <p:cNvSpPr>
            <a:spLocks noGrp="1"/>
          </p:cNvSpPr>
          <p:nvPr>
            <p:ph idx="1"/>
          </p:nvPr>
        </p:nvSpPr>
        <p:spPr/>
        <p:txBody>
          <a:bodyPr/>
          <a:lstStyle/>
          <a:p>
            <a:r>
              <a:rPr lang="en-US" dirty="0" smtClean="0"/>
              <a:t>How do we solve the content lookup problem now?</a:t>
            </a:r>
          </a:p>
          <a:p>
            <a:endParaRPr lang="en-US" dirty="0" smtClean="0"/>
          </a:p>
          <a:p>
            <a:r>
              <a:rPr lang="en-US" dirty="0" smtClean="0"/>
              <a:t>What are some general potential approaches for the content lookup problem?</a:t>
            </a:r>
            <a:endParaRPr lang="en-US" dirty="0"/>
          </a:p>
        </p:txBody>
      </p:sp>
      <p:sp>
        <p:nvSpPr>
          <p:cNvPr id="3" name="Slide Number Placeholder 2"/>
          <p:cNvSpPr>
            <a:spLocks noGrp="1"/>
          </p:cNvSpPr>
          <p:nvPr>
            <p:ph type="sldNum" sz="quarter" idx="11"/>
          </p:nvPr>
        </p:nvSpPr>
        <p:spPr/>
        <p:txBody>
          <a:bodyPr/>
          <a:lstStyle/>
          <a:p>
            <a:fld id="{F2B4FC0D-AD59-E54D-BA3C-2D5E46211E3B}" type="slidenum">
              <a:rPr lang="en-US" altLang="x-none" smtClean="0"/>
              <a:pPr/>
              <a:t>13</a:t>
            </a:fld>
            <a:endParaRPr lang="en-US" altLang="x-none"/>
          </a:p>
        </p:txBody>
      </p:sp>
    </p:spTree>
    <p:extLst>
      <p:ext uri="{BB962C8B-B14F-4D97-AF65-F5344CB8AC3E}">
        <p14:creationId xmlns:p14="http://schemas.microsoft.com/office/powerpoint/2010/main" val="206009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p:txBody>
          <a:bodyPr/>
          <a:lstStyle/>
          <a:p>
            <a:r>
              <a:rPr lang="en-US" altLang="x-none">
                <a:ea typeface="ＭＳ Ｐゴシック" charset="-128"/>
              </a:rPr>
              <a:t>Outline</a:t>
            </a:r>
          </a:p>
        </p:txBody>
      </p:sp>
      <p:sp>
        <p:nvSpPr>
          <p:cNvPr id="82946" name="Content Placeholder 2"/>
          <p:cNvSpPr>
            <a:spLocks noGrp="1"/>
          </p:cNvSpPr>
          <p:nvPr>
            <p:ph idx="1"/>
          </p:nvPr>
        </p:nvSpPr>
        <p:spPr/>
        <p:txBody>
          <a:bodyPr/>
          <a:lstStyle/>
          <a:p>
            <a:pPr>
              <a:buFont typeface="Wingdings" charset="2"/>
              <a:buChar char="q"/>
            </a:pPr>
            <a:r>
              <a:rPr lang="en-US" altLang="x-none" dirty="0">
                <a:ea typeface="ＭＳ Ｐゴシック" charset="-128"/>
              </a:rPr>
              <a:t>Admin and recap</a:t>
            </a:r>
          </a:p>
          <a:p>
            <a:pPr>
              <a:buFont typeface="Wingdings" charset="2"/>
              <a:buChar char="q"/>
            </a:pPr>
            <a:r>
              <a:rPr lang="en-US" altLang="x-none" dirty="0" smtClean="0">
                <a:ea typeface="ＭＳ Ｐゴシック" charset="-128"/>
              </a:rPr>
              <a:t>Application overlays (distributed network applications) to</a:t>
            </a:r>
            <a:endParaRPr lang="en-US" altLang="x-none" dirty="0">
              <a:ea typeface="ＭＳ Ｐゴシック" charset="-128"/>
            </a:endParaRPr>
          </a:p>
          <a:p>
            <a:pPr lvl="1">
              <a:buFont typeface="Courier New" charset="0"/>
              <a:buChar char="o"/>
            </a:pPr>
            <a:r>
              <a:rPr lang="en-US" altLang="x-none" dirty="0">
                <a:ea typeface="ＭＳ Ｐゴシック" charset="-128"/>
              </a:rPr>
              <a:t>scale bandwidth/resource (</a:t>
            </a:r>
            <a:r>
              <a:rPr lang="en-US" altLang="x-none" dirty="0" err="1">
                <a:ea typeface="ＭＳ Ｐゴシック" charset="-128"/>
              </a:rPr>
              <a:t>BitTorrent</a:t>
            </a:r>
            <a:r>
              <a:rPr lang="en-US" altLang="x-none" dirty="0">
                <a:ea typeface="ＭＳ Ｐゴシック" charset="-128"/>
              </a:rPr>
              <a:t>)</a:t>
            </a:r>
          </a:p>
          <a:p>
            <a:pPr lvl="1">
              <a:buFont typeface="Courier New" charset="0"/>
              <a:buChar char="o"/>
            </a:pPr>
            <a:r>
              <a:rPr lang="en-US" altLang="x-none" dirty="0" smtClean="0">
                <a:ea typeface="ＭＳ Ｐゴシック" charset="-128"/>
              </a:rPr>
              <a:t>distribute content </a:t>
            </a:r>
            <a:r>
              <a:rPr lang="en-US" altLang="x-none" dirty="0">
                <a:ea typeface="ＭＳ Ｐゴシック" charset="-128"/>
              </a:rPr>
              <a:t>lookup (Freenet, DHT)</a:t>
            </a:r>
          </a:p>
          <a:p>
            <a:pPr lvl="2">
              <a:buFont typeface="Courier New" charset="0"/>
              <a:buChar char="o"/>
            </a:pPr>
            <a:r>
              <a:rPr lang="en-US" altLang="x-none" dirty="0" smtClean="0">
                <a:latin typeface="Comic Sans MS" charset="0"/>
              </a:rPr>
              <a:t>distributed flooding</a:t>
            </a:r>
            <a:endParaRPr lang="en-US" altLang="x-none" dirty="0">
              <a:latin typeface="Comic Sans MS" charset="0"/>
            </a:endParaRPr>
          </a:p>
        </p:txBody>
      </p:sp>
      <p:sp>
        <p:nvSpPr>
          <p:cNvPr id="82947" name="Slide Number Placeholder 3"/>
          <p:cNvSpPr>
            <a:spLocks noGrp="1"/>
          </p:cNvSpPr>
          <p:nvPr>
            <p:ph type="sldNum" sz="quarter" idx="4294967295"/>
          </p:nvPr>
        </p:nvSpPr>
        <p:spPr>
          <a:xfrm>
            <a:off x="5187950" y="6386513"/>
            <a:ext cx="3956050" cy="4556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D84E7CC-9B5C-CA41-B941-367D7F84C09E}" type="slidenum">
              <a:rPr lang="en-US" altLang="x-none" sz="1400">
                <a:solidFill>
                  <a:srgbClr val="000000"/>
                </a:solidFill>
                <a:latin typeface="Comic Sans MS" charset="0"/>
              </a:rPr>
              <a:pPr eaLnBrk="1" hangingPunct="1"/>
              <a:t>14</a:t>
            </a:fld>
            <a:endParaRPr lang="en-US" altLang="x-none" sz="1400">
              <a:solidFill>
                <a:srgbClr val="000000"/>
              </a:solidFill>
              <a:latin typeface="Comic Sans MS" charset="0"/>
            </a:endParaRPr>
          </a:p>
        </p:txBody>
      </p:sp>
    </p:spTree>
    <p:extLst>
      <p:ext uri="{BB962C8B-B14F-4D97-AF65-F5344CB8AC3E}">
        <p14:creationId xmlns:p14="http://schemas.microsoft.com/office/powerpoint/2010/main" val="13598482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BCEE5E6-33FD-254C-9A08-1FD2CE77864B}" type="slidenum">
              <a:rPr lang="en-US" altLang="x-none" sz="1400">
                <a:solidFill>
                  <a:srgbClr val="000000"/>
                </a:solidFill>
                <a:latin typeface="Times New Roman" charset="0"/>
              </a:rPr>
              <a:pPr eaLnBrk="1" hangingPunct="1"/>
              <a:t>15</a:t>
            </a:fld>
            <a:endParaRPr lang="en-US" altLang="x-none" sz="1400">
              <a:solidFill>
                <a:srgbClr val="000000"/>
              </a:solidFill>
              <a:latin typeface="Times New Roman" charset="0"/>
            </a:endParaRPr>
          </a:p>
        </p:txBody>
      </p:sp>
      <p:sp>
        <p:nvSpPr>
          <p:cNvPr id="264194" name="Rectangle 2"/>
          <p:cNvSpPr>
            <a:spLocks noGrp="1" noChangeArrowheads="1"/>
          </p:cNvSpPr>
          <p:nvPr>
            <p:ph type="title"/>
          </p:nvPr>
        </p:nvSpPr>
        <p:spPr>
          <a:xfrm>
            <a:off x="533400" y="152400"/>
            <a:ext cx="7772400" cy="1143000"/>
          </a:xfrm>
        </p:spPr>
        <p:txBody>
          <a:bodyPr/>
          <a:lstStyle/>
          <a:p>
            <a:r>
              <a:rPr lang="en-US" altLang="x-none" sz="3600" dirty="0">
                <a:ea typeface="ＭＳ Ｐゴシック" charset="-128"/>
              </a:rPr>
              <a:t>Decentralized </a:t>
            </a:r>
            <a:r>
              <a:rPr lang="en-US" altLang="zh-CN" sz="3600" dirty="0" smtClean="0">
                <a:ea typeface="宋体" charset="-122"/>
              </a:rPr>
              <a:t>F</a:t>
            </a:r>
            <a:r>
              <a:rPr lang="en-US" altLang="x-none" sz="3600" dirty="0" smtClean="0">
                <a:ea typeface="ＭＳ Ｐゴシック" charset="-128"/>
              </a:rPr>
              <a:t>looding</a:t>
            </a:r>
            <a:endParaRPr lang="en-US" altLang="x-none" sz="3600" dirty="0">
              <a:ea typeface="ＭＳ Ｐゴシック" charset="-128"/>
            </a:endParaRPr>
          </a:p>
        </p:txBody>
      </p:sp>
      <p:sp>
        <p:nvSpPr>
          <p:cNvPr id="264195" name="Rectangle 3"/>
          <p:cNvSpPr>
            <a:spLocks noGrp="1" noChangeArrowheads="1"/>
          </p:cNvSpPr>
          <p:nvPr>
            <p:ph type="body" idx="1"/>
          </p:nvPr>
        </p:nvSpPr>
        <p:spPr>
          <a:xfrm>
            <a:off x="533400" y="1414463"/>
            <a:ext cx="8229600" cy="4648200"/>
          </a:xfrm>
        </p:spPr>
        <p:txBody>
          <a:bodyPr/>
          <a:lstStyle/>
          <a:p>
            <a:r>
              <a:rPr lang="en-US" altLang="x-none" sz="2000" dirty="0">
                <a:ea typeface="ＭＳ Ｐゴシック" charset="-128"/>
              </a:rPr>
              <a:t>On </a:t>
            </a:r>
            <a:r>
              <a:rPr lang="en-US" altLang="x-none" sz="2000" dirty="0" smtClean="0">
                <a:ea typeface="ＭＳ Ｐゴシック" charset="-128"/>
              </a:rPr>
              <a:t>startup</a:t>
            </a:r>
          </a:p>
          <a:p>
            <a:pPr lvl="1"/>
            <a:r>
              <a:rPr lang="en-US" altLang="x-none" sz="1600" dirty="0" smtClean="0">
                <a:ea typeface="ＭＳ Ｐゴシック" charset="-128"/>
              </a:rPr>
              <a:t>client </a:t>
            </a:r>
            <a:r>
              <a:rPr lang="en-US" altLang="x-none" sz="1600" dirty="0">
                <a:ea typeface="ＭＳ Ｐゴシック" charset="-128"/>
              </a:rPr>
              <a:t>contacts </a:t>
            </a:r>
            <a:r>
              <a:rPr lang="en-US" altLang="zh-CN" sz="1600" dirty="0">
                <a:ea typeface="宋体" charset="-122"/>
              </a:rPr>
              <a:t>other</a:t>
            </a:r>
            <a:r>
              <a:rPr lang="en-US" altLang="x-none" sz="1600" dirty="0">
                <a:ea typeface="ＭＳ Ｐゴシック" charset="-128"/>
              </a:rPr>
              <a:t> </a:t>
            </a:r>
            <a:r>
              <a:rPr lang="en-US" altLang="x-none" sz="1600" dirty="0" err="1">
                <a:ea typeface="ＭＳ Ｐゴシック" charset="-128"/>
              </a:rPr>
              <a:t>servent</a:t>
            </a:r>
            <a:r>
              <a:rPr lang="en-US" altLang="zh-CN" sz="1600" dirty="0" err="1">
                <a:ea typeface="宋体" charset="-122"/>
              </a:rPr>
              <a:t>s</a:t>
            </a:r>
            <a:r>
              <a:rPr lang="en-US" altLang="x-none" sz="1600" dirty="0">
                <a:ea typeface="ＭＳ Ｐゴシック" charset="-128"/>
              </a:rPr>
              <a:t> (</a:t>
            </a:r>
            <a:r>
              <a:rPr lang="en-US" altLang="x-none" sz="1600" b="1" dirty="0">
                <a:ea typeface="ＭＳ Ｐゴシック" charset="-128"/>
              </a:rPr>
              <a:t>serv</a:t>
            </a:r>
            <a:r>
              <a:rPr lang="en-US" altLang="x-none" sz="1600" dirty="0">
                <a:ea typeface="ＭＳ Ｐゴシック" charset="-128"/>
              </a:rPr>
              <a:t>er + cli</a:t>
            </a:r>
            <a:r>
              <a:rPr lang="en-US" altLang="x-none" sz="1600" b="1" dirty="0">
                <a:ea typeface="ＭＳ Ｐゴシック" charset="-128"/>
              </a:rPr>
              <a:t>ent</a:t>
            </a:r>
            <a:r>
              <a:rPr lang="en-US" altLang="x-none" sz="1600" dirty="0">
                <a:ea typeface="ＭＳ Ｐゴシック" charset="-128"/>
              </a:rPr>
              <a:t>) in </a:t>
            </a:r>
            <a:r>
              <a:rPr lang="en-US" altLang="x-none" sz="1600" dirty="0" smtClean="0">
                <a:ea typeface="ＭＳ Ｐゴシック" charset="-128"/>
              </a:rPr>
              <a:t>network to </a:t>
            </a:r>
            <a:r>
              <a:rPr lang="en-US" altLang="x-none" sz="1600" dirty="0">
                <a:ea typeface="ＭＳ Ｐゴシック" charset="-128"/>
              </a:rPr>
              <a:t>form interconnection/peering relationships</a:t>
            </a:r>
            <a:endParaRPr lang="en-US" altLang="zh-CN" sz="1600" dirty="0">
              <a:ea typeface="宋体" charset="-122"/>
            </a:endParaRPr>
          </a:p>
          <a:p>
            <a:r>
              <a:rPr lang="en-US" altLang="x-none" sz="2000" dirty="0" smtClean="0">
                <a:ea typeface="ＭＳ Ｐゴシック" charset="-128"/>
              </a:rPr>
              <a:t>Upon receiving a lookup request</a:t>
            </a:r>
            <a:endParaRPr lang="en-US" altLang="zh-CN" sz="2000" dirty="0">
              <a:ea typeface="宋体" charset="-122"/>
            </a:endParaRPr>
          </a:p>
          <a:p>
            <a:pPr lvl="1"/>
            <a:r>
              <a:rPr lang="en-US" altLang="x-none" sz="1800" dirty="0">
                <a:ea typeface="ＭＳ Ｐゴシック" charset="-128"/>
              </a:rPr>
              <a:t>send request</a:t>
            </a:r>
            <a:r>
              <a:rPr lang="en-US" altLang="zh-CN" sz="1800" dirty="0">
                <a:ea typeface="宋体" charset="-122"/>
              </a:rPr>
              <a:t>s</a:t>
            </a:r>
            <a:r>
              <a:rPr lang="en-US" altLang="x-none" sz="1800" dirty="0">
                <a:ea typeface="ＭＳ Ｐゴシック" charset="-128"/>
              </a:rPr>
              <a:t> to neighbors</a:t>
            </a:r>
            <a:endParaRPr lang="en-US" altLang="zh-CN" sz="1800" dirty="0">
              <a:ea typeface="宋体" charset="-122"/>
            </a:endParaRPr>
          </a:p>
          <a:p>
            <a:pPr lvl="1"/>
            <a:r>
              <a:rPr lang="en-US" altLang="zh-CN" sz="1800" dirty="0">
                <a:ea typeface="宋体" charset="-122"/>
              </a:rPr>
              <a:t>n</a:t>
            </a:r>
            <a:r>
              <a:rPr lang="en-US" altLang="x-none" sz="1800" dirty="0">
                <a:ea typeface="ＭＳ Ｐゴシック" charset="-128"/>
              </a:rPr>
              <a:t>eighbors recursively forward the requests</a:t>
            </a:r>
          </a:p>
        </p:txBody>
      </p:sp>
      <p:pic>
        <p:nvPicPr>
          <p:cNvPr id="264196" name="Picture 4"/>
          <p:cNvPicPr>
            <a:picLocks noChangeAspect="1" noChangeArrowheads="1"/>
          </p:cNvPicPr>
          <p:nvPr/>
        </p:nvPicPr>
        <p:blipFill>
          <a:blip r:embed="rId3">
            <a:extLst>
              <a:ext uri="{28A0092B-C50C-407E-A947-70E740481C1C}">
                <a14:useLocalDpi xmlns:a14="http://schemas.microsoft.com/office/drawing/2010/main" val="0"/>
              </a:ext>
            </a:extLst>
          </a:blip>
          <a:srcRect t="1837" r="1662" b="7150"/>
          <a:stretch>
            <a:fillRect/>
          </a:stretch>
        </p:blipFill>
        <p:spPr bwMode="auto">
          <a:xfrm>
            <a:off x="1570037" y="3581400"/>
            <a:ext cx="6202363" cy="2909888"/>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506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636DEC5-AB1F-414C-94C9-3247F3014BD3}" type="slidenum">
              <a:rPr lang="en-US" altLang="x-none" sz="1400">
                <a:solidFill>
                  <a:srgbClr val="000000"/>
                </a:solidFill>
                <a:latin typeface="Times New Roman" charset="0"/>
              </a:rPr>
              <a:pPr eaLnBrk="1" hangingPunct="1"/>
              <a:t>16</a:t>
            </a:fld>
            <a:endParaRPr lang="en-US" altLang="x-none" sz="1400">
              <a:solidFill>
                <a:srgbClr val="000000"/>
              </a:solidFill>
              <a:latin typeface="Times New Roman" charset="0"/>
            </a:endParaRPr>
          </a:p>
        </p:txBody>
      </p:sp>
      <p:sp>
        <p:nvSpPr>
          <p:cNvPr id="266242" name="Rectangle 2"/>
          <p:cNvSpPr>
            <a:spLocks noGrp="1" noChangeArrowheads="1"/>
          </p:cNvSpPr>
          <p:nvPr>
            <p:ph type="title"/>
          </p:nvPr>
        </p:nvSpPr>
        <p:spPr>
          <a:xfrm>
            <a:off x="533400" y="228600"/>
            <a:ext cx="8208963" cy="1143000"/>
          </a:xfrm>
        </p:spPr>
        <p:txBody>
          <a:bodyPr/>
          <a:lstStyle/>
          <a:p>
            <a:r>
              <a:rPr lang="en-US" altLang="x-none">
                <a:ea typeface="ＭＳ Ｐゴシック" charset="-128"/>
              </a:rPr>
              <a:t>Decentralized </a:t>
            </a:r>
            <a:r>
              <a:rPr lang="en-US" altLang="zh-CN">
                <a:ea typeface="宋体" charset="-122"/>
              </a:rPr>
              <a:t>F</a:t>
            </a:r>
            <a:r>
              <a:rPr lang="en-US" altLang="x-none">
                <a:ea typeface="ＭＳ Ｐゴシック" charset="-128"/>
              </a:rPr>
              <a:t>looding</a:t>
            </a:r>
          </a:p>
        </p:txBody>
      </p:sp>
      <p:sp>
        <p:nvSpPr>
          <p:cNvPr id="266243" name="Oval 3"/>
          <p:cNvSpPr>
            <a:spLocks noChangeArrowheads="1"/>
          </p:cNvSpPr>
          <p:nvPr/>
        </p:nvSpPr>
        <p:spPr bwMode="auto">
          <a:xfrm>
            <a:off x="2209800" y="2895600"/>
            <a:ext cx="609600" cy="609600"/>
          </a:xfrm>
          <a:prstGeom prst="ellipse">
            <a:avLst/>
          </a:prstGeom>
          <a:solidFill>
            <a:srgbClr val="FFFF66"/>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B</a:t>
            </a:r>
          </a:p>
        </p:txBody>
      </p:sp>
      <p:sp>
        <p:nvSpPr>
          <p:cNvPr id="266244" name="Oval 4"/>
          <p:cNvSpPr>
            <a:spLocks noChangeArrowheads="1"/>
          </p:cNvSpPr>
          <p:nvPr/>
        </p:nvSpPr>
        <p:spPr bwMode="auto">
          <a:xfrm>
            <a:off x="1447800" y="3581400"/>
            <a:ext cx="609600" cy="609600"/>
          </a:xfrm>
          <a:prstGeom prst="ellipse">
            <a:avLst/>
          </a:prstGeom>
          <a:solidFill>
            <a:srgbClr val="FFFF66"/>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A</a:t>
            </a:r>
          </a:p>
        </p:txBody>
      </p:sp>
      <p:sp>
        <p:nvSpPr>
          <p:cNvPr id="266245" name="Oval 5"/>
          <p:cNvSpPr>
            <a:spLocks noChangeArrowheads="1"/>
          </p:cNvSpPr>
          <p:nvPr/>
        </p:nvSpPr>
        <p:spPr bwMode="auto">
          <a:xfrm>
            <a:off x="3124200" y="2286000"/>
            <a:ext cx="609600" cy="609600"/>
          </a:xfrm>
          <a:prstGeom prst="ellipse">
            <a:avLst/>
          </a:prstGeom>
          <a:solidFill>
            <a:srgbClr val="CCFFFF"/>
          </a:solidFill>
          <a:ln w="38100">
            <a:solidFill>
              <a:schemeClr val="tx1"/>
            </a:solidFill>
            <a:prstDash val="dash"/>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2000" b="1">
                <a:solidFill>
                  <a:srgbClr val="000000"/>
                </a:solidFill>
                <a:ea typeface="宋体" charset="-122"/>
              </a:rPr>
              <a:t>C</a:t>
            </a:r>
            <a:endParaRPr lang="en-US" altLang="x-none" sz="2000" b="1">
              <a:solidFill>
                <a:srgbClr val="000000"/>
              </a:solidFill>
            </a:endParaRPr>
          </a:p>
        </p:txBody>
      </p:sp>
      <p:sp>
        <p:nvSpPr>
          <p:cNvPr id="266246" name="Oval 6"/>
          <p:cNvSpPr>
            <a:spLocks noChangeArrowheads="1"/>
          </p:cNvSpPr>
          <p:nvPr/>
        </p:nvSpPr>
        <p:spPr bwMode="auto">
          <a:xfrm>
            <a:off x="4114800" y="2362200"/>
            <a:ext cx="609600" cy="609600"/>
          </a:xfrm>
          <a:prstGeom prst="ellipse">
            <a:avLst/>
          </a:prstGeom>
          <a:solidFill>
            <a:srgbClr val="FFFF66"/>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E</a:t>
            </a:r>
          </a:p>
        </p:txBody>
      </p:sp>
      <p:sp>
        <p:nvSpPr>
          <p:cNvPr id="266247" name="Oval 7"/>
          <p:cNvSpPr>
            <a:spLocks noChangeArrowheads="1"/>
          </p:cNvSpPr>
          <p:nvPr/>
        </p:nvSpPr>
        <p:spPr bwMode="auto">
          <a:xfrm>
            <a:off x="5105400" y="2743200"/>
            <a:ext cx="609600" cy="609600"/>
          </a:xfrm>
          <a:prstGeom prst="ellipse">
            <a:avLst/>
          </a:prstGeom>
          <a:solidFill>
            <a:srgbClr val="FFFF66"/>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F</a:t>
            </a:r>
          </a:p>
        </p:txBody>
      </p:sp>
      <p:sp>
        <p:nvSpPr>
          <p:cNvPr id="266248" name="Oval 8"/>
          <p:cNvSpPr>
            <a:spLocks noChangeArrowheads="1"/>
          </p:cNvSpPr>
          <p:nvPr/>
        </p:nvSpPr>
        <p:spPr bwMode="auto">
          <a:xfrm>
            <a:off x="2667000" y="3886200"/>
            <a:ext cx="609600" cy="609600"/>
          </a:xfrm>
          <a:prstGeom prst="ellipse">
            <a:avLst/>
          </a:prstGeom>
          <a:solidFill>
            <a:srgbClr val="FFFF66"/>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H</a:t>
            </a:r>
          </a:p>
        </p:txBody>
      </p:sp>
      <p:sp>
        <p:nvSpPr>
          <p:cNvPr id="266249" name="Oval 9"/>
          <p:cNvSpPr>
            <a:spLocks noChangeArrowheads="1"/>
          </p:cNvSpPr>
          <p:nvPr/>
        </p:nvSpPr>
        <p:spPr bwMode="auto">
          <a:xfrm>
            <a:off x="5943600" y="3276600"/>
            <a:ext cx="609600" cy="609600"/>
          </a:xfrm>
          <a:prstGeom prst="ellipse">
            <a:avLst/>
          </a:prstGeom>
          <a:solidFill>
            <a:srgbClr val="FFFF66"/>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J</a:t>
            </a:r>
          </a:p>
        </p:txBody>
      </p:sp>
      <p:sp>
        <p:nvSpPr>
          <p:cNvPr id="266250" name="Oval 10"/>
          <p:cNvSpPr>
            <a:spLocks noChangeArrowheads="1"/>
          </p:cNvSpPr>
          <p:nvPr/>
        </p:nvSpPr>
        <p:spPr bwMode="auto">
          <a:xfrm>
            <a:off x="6705600" y="3886200"/>
            <a:ext cx="609600" cy="609600"/>
          </a:xfrm>
          <a:prstGeom prst="ellipse">
            <a:avLst/>
          </a:prstGeom>
          <a:solidFill>
            <a:srgbClr val="FFFF66"/>
          </a:solidFill>
          <a:ln w="38100">
            <a:solidFill>
              <a:srgbClr val="FF0000"/>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2000" b="1">
                <a:solidFill>
                  <a:srgbClr val="000000"/>
                </a:solidFill>
                <a:ea typeface="宋体" charset="-122"/>
              </a:rPr>
              <a:t>S</a:t>
            </a:r>
            <a:endParaRPr lang="en-US" altLang="x-none" sz="2000" b="1">
              <a:solidFill>
                <a:srgbClr val="000000"/>
              </a:solidFill>
            </a:endParaRPr>
          </a:p>
        </p:txBody>
      </p:sp>
      <p:sp>
        <p:nvSpPr>
          <p:cNvPr id="266251" name="Oval 11"/>
          <p:cNvSpPr>
            <a:spLocks noChangeArrowheads="1"/>
          </p:cNvSpPr>
          <p:nvPr/>
        </p:nvSpPr>
        <p:spPr bwMode="auto">
          <a:xfrm>
            <a:off x="3505200" y="3048000"/>
            <a:ext cx="609600" cy="609600"/>
          </a:xfrm>
          <a:prstGeom prst="ellipse">
            <a:avLst/>
          </a:prstGeom>
          <a:solidFill>
            <a:srgbClr val="FFFF66"/>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2000" b="1">
                <a:solidFill>
                  <a:srgbClr val="000000"/>
                </a:solidFill>
                <a:ea typeface="宋体" charset="-122"/>
              </a:rPr>
              <a:t>D</a:t>
            </a:r>
            <a:endParaRPr lang="en-US" altLang="x-none" sz="2000" b="1">
              <a:solidFill>
                <a:srgbClr val="000000"/>
              </a:solidFill>
            </a:endParaRPr>
          </a:p>
        </p:txBody>
      </p:sp>
      <p:sp>
        <p:nvSpPr>
          <p:cNvPr id="266252" name="Oval 12"/>
          <p:cNvSpPr>
            <a:spLocks noChangeArrowheads="1"/>
          </p:cNvSpPr>
          <p:nvPr/>
        </p:nvSpPr>
        <p:spPr bwMode="auto">
          <a:xfrm>
            <a:off x="4572000" y="3581400"/>
            <a:ext cx="609600" cy="609600"/>
          </a:xfrm>
          <a:prstGeom prst="ellipse">
            <a:avLst/>
          </a:prstGeom>
          <a:solidFill>
            <a:srgbClr val="FFFF66"/>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G</a:t>
            </a:r>
          </a:p>
        </p:txBody>
      </p:sp>
      <p:sp>
        <p:nvSpPr>
          <p:cNvPr id="266253" name="Oval 13"/>
          <p:cNvSpPr>
            <a:spLocks noChangeArrowheads="1"/>
          </p:cNvSpPr>
          <p:nvPr/>
        </p:nvSpPr>
        <p:spPr bwMode="auto">
          <a:xfrm>
            <a:off x="3733800" y="4419600"/>
            <a:ext cx="609600" cy="609600"/>
          </a:xfrm>
          <a:prstGeom prst="ellipse">
            <a:avLst/>
          </a:prstGeom>
          <a:solidFill>
            <a:srgbClr val="FFFF66"/>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I</a:t>
            </a:r>
          </a:p>
        </p:txBody>
      </p:sp>
      <p:sp>
        <p:nvSpPr>
          <p:cNvPr id="266254" name="Oval 14"/>
          <p:cNvSpPr>
            <a:spLocks noChangeArrowheads="1"/>
          </p:cNvSpPr>
          <p:nvPr/>
        </p:nvSpPr>
        <p:spPr bwMode="auto">
          <a:xfrm>
            <a:off x="5486400" y="4114800"/>
            <a:ext cx="609600" cy="609600"/>
          </a:xfrm>
          <a:prstGeom prst="ellipse">
            <a:avLst/>
          </a:prstGeom>
          <a:solidFill>
            <a:srgbClr val="FFFF66"/>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K</a:t>
            </a:r>
          </a:p>
        </p:txBody>
      </p:sp>
      <p:sp>
        <p:nvSpPr>
          <p:cNvPr id="266255" name="Line 15"/>
          <p:cNvSpPr>
            <a:spLocks noChangeShapeType="1"/>
          </p:cNvSpPr>
          <p:nvPr/>
        </p:nvSpPr>
        <p:spPr bwMode="auto">
          <a:xfrm flipV="1">
            <a:off x="1981200" y="3352800"/>
            <a:ext cx="3048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256" name="Line 16"/>
          <p:cNvSpPr>
            <a:spLocks noChangeShapeType="1"/>
          </p:cNvSpPr>
          <p:nvPr/>
        </p:nvSpPr>
        <p:spPr bwMode="auto">
          <a:xfrm flipV="1">
            <a:off x="2743200" y="2743200"/>
            <a:ext cx="4572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257" name="Line 17"/>
          <p:cNvSpPr>
            <a:spLocks noChangeShapeType="1"/>
          </p:cNvSpPr>
          <p:nvPr/>
        </p:nvSpPr>
        <p:spPr bwMode="auto">
          <a:xfrm>
            <a:off x="2057400" y="3962400"/>
            <a:ext cx="6858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258" name="Line 18"/>
          <p:cNvSpPr>
            <a:spLocks noChangeShapeType="1"/>
          </p:cNvSpPr>
          <p:nvPr/>
        </p:nvSpPr>
        <p:spPr bwMode="auto">
          <a:xfrm>
            <a:off x="2667000" y="3429000"/>
            <a:ext cx="2286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259" name="Line 19"/>
          <p:cNvSpPr>
            <a:spLocks noChangeShapeType="1"/>
          </p:cNvSpPr>
          <p:nvPr/>
        </p:nvSpPr>
        <p:spPr bwMode="auto">
          <a:xfrm flipH="1">
            <a:off x="3124200" y="3581400"/>
            <a:ext cx="5334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260" name="Line 20"/>
          <p:cNvSpPr>
            <a:spLocks noChangeShapeType="1"/>
          </p:cNvSpPr>
          <p:nvPr/>
        </p:nvSpPr>
        <p:spPr bwMode="auto">
          <a:xfrm flipH="1">
            <a:off x="3962400" y="2895600"/>
            <a:ext cx="2286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261" name="Line 21"/>
          <p:cNvSpPr>
            <a:spLocks noChangeShapeType="1"/>
          </p:cNvSpPr>
          <p:nvPr/>
        </p:nvSpPr>
        <p:spPr bwMode="auto">
          <a:xfrm>
            <a:off x="4724400" y="2743200"/>
            <a:ext cx="4572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262" name="Line 22"/>
          <p:cNvSpPr>
            <a:spLocks noChangeShapeType="1"/>
          </p:cNvSpPr>
          <p:nvPr/>
        </p:nvSpPr>
        <p:spPr bwMode="auto">
          <a:xfrm flipH="1">
            <a:off x="5029200" y="3276600"/>
            <a:ext cx="2286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263" name="Line 23"/>
          <p:cNvSpPr>
            <a:spLocks noChangeShapeType="1"/>
          </p:cNvSpPr>
          <p:nvPr/>
        </p:nvSpPr>
        <p:spPr bwMode="auto">
          <a:xfrm flipH="1">
            <a:off x="4191000" y="4114800"/>
            <a:ext cx="4572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264" name="Line 24"/>
          <p:cNvSpPr>
            <a:spLocks noChangeShapeType="1"/>
          </p:cNvSpPr>
          <p:nvPr/>
        </p:nvSpPr>
        <p:spPr bwMode="auto">
          <a:xfrm>
            <a:off x="4114800" y="3505200"/>
            <a:ext cx="4572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265" name="Line 25"/>
          <p:cNvSpPr>
            <a:spLocks noChangeShapeType="1"/>
          </p:cNvSpPr>
          <p:nvPr/>
        </p:nvSpPr>
        <p:spPr bwMode="auto">
          <a:xfrm>
            <a:off x="3200400" y="4343400"/>
            <a:ext cx="5334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266" name="Line 26"/>
          <p:cNvSpPr>
            <a:spLocks noChangeShapeType="1"/>
          </p:cNvSpPr>
          <p:nvPr/>
        </p:nvSpPr>
        <p:spPr bwMode="auto">
          <a:xfrm>
            <a:off x="5638800" y="3200400"/>
            <a:ext cx="3810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267" name="Line 27"/>
          <p:cNvSpPr>
            <a:spLocks noChangeShapeType="1"/>
          </p:cNvSpPr>
          <p:nvPr/>
        </p:nvSpPr>
        <p:spPr bwMode="auto">
          <a:xfrm>
            <a:off x="5105400" y="4114800"/>
            <a:ext cx="3810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268" name="Line 28"/>
          <p:cNvSpPr>
            <a:spLocks noChangeShapeType="1"/>
          </p:cNvSpPr>
          <p:nvPr/>
        </p:nvSpPr>
        <p:spPr bwMode="auto">
          <a:xfrm>
            <a:off x="6477000" y="3733800"/>
            <a:ext cx="3048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269" name="Line 29"/>
          <p:cNvSpPr>
            <a:spLocks noChangeShapeType="1"/>
          </p:cNvSpPr>
          <p:nvPr/>
        </p:nvSpPr>
        <p:spPr bwMode="auto">
          <a:xfrm flipH="1">
            <a:off x="6096000" y="4267200"/>
            <a:ext cx="6096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270" name="Line 30"/>
          <p:cNvSpPr>
            <a:spLocks noChangeShapeType="1"/>
          </p:cNvSpPr>
          <p:nvPr/>
        </p:nvSpPr>
        <p:spPr bwMode="auto">
          <a:xfrm flipH="1">
            <a:off x="3733800" y="2590800"/>
            <a:ext cx="381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271" name="Line 31"/>
          <p:cNvSpPr>
            <a:spLocks noChangeShapeType="1"/>
          </p:cNvSpPr>
          <p:nvPr/>
        </p:nvSpPr>
        <p:spPr bwMode="auto">
          <a:xfrm>
            <a:off x="3505200" y="2895600"/>
            <a:ext cx="1524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272" name="Oval 39"/>
          <p:cNvSpPr>
            <a:spLocks noChangeArrowheads="1"/>
          </p:cNvSpPr>
          <p:nvPr/>
        </p:nvSpPr>
        <p:spPr bwMode="auto">
          <a:xfrm>
            <a:off x="6934200" y="3048000"/>
            <a:ext cx="609600" cy="609600"/>
          </a:xfrm>
          <a:prstGeom prst="ellipse">
            <a:avLst/>
          </a:prstGeom>
          <a:solidFill>
            <a:srgbClr val="FFFF66"/>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M</a:t>
            </a:r>
          </a:p>
        </p:txBody>
      </p:sp>
      <p:sp>
        <p:nvSpPr>
          <p:cNvPr id="266273" name="Line 40"/>
          <p:cNvSpPr>
            <a:spLocks noChangeShapeType="1"/>
          </p:cNvSpPr>
          <p:nvPr/>
        </p:nvSpPr>
        <p:spPr bwMode="auto">
          <a:xfrm flipV="1">
            <a:off x="6553200" y="3352800"/>
            <a:ext cx="3810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274" name="Oval 41"/>
          <p:cNvSpPr>
            <a:spLocks noChangeArrowheads="1"/>
          </p:cNvSpPr>
          <p:nvPr/>
        </p:nvSpPr>
        <p:spPr bwMode="auto">
          <a:xfrm>
            <a:off x="7391400" y="4419600"/>
            <a:ext cx="609600" cy="609600"/>
          </a:xfrm>
          <a:prstGeom prst="ellipse">
            <a:avLst/>
          </a:prstGeom>
          <a:solidFill>
            <a:srgbClr val="FFFF66"/>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2000" b="1">
                <a:solidFill>
                  <a:srgbClr val="000000"/>
                </a:solidFill>
                <a:ea typeface="宋体" charset="-122"/>
              </a:rPr>
              <a:t>N</a:t>
            </a:r>
            <a:endParaRPr lang="en-US" altLang="x-none" sz="2000" b="1">
              <a:solidFill>
                <a:srgbClr val="000000"/>
              </a:solidFill>
            </a:endParaRPr>
          </a:p>
        </p:txBody>
      </p:sp>
      <p:sp>
        <p:nvSpPr>
          <p:cNvPr id="266275" name="Line 42"/>
          <p:cNvSpPr>
            <a:spLocks noChangeShapeType="1"/>
          </p:cNvSpPr>
          <p:nvPr/>
        </p:nvSpPr>
        <p:spPr bwMode="auto">
          <a:xfrm>
            <a:off x="7239000" y="4419600"/>
            <a:ext cx="2286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276" name="Oval 43"/>
          <p:cNvSpPr>
            <a:spLocks noChangeArrowheads="1"/>
          </p:cNvSpPr>
          <p:nvPr/>
        </p:nvSpPr>
        <p:spPr bwMode="auto">
          <a:xfrm>
            <a:off x="7848600" y="3048000"/>
            <a:ext cx="609600" cy="609600"/>
          </a:xfrm>
          <a:prstGeom prst="ellipse">
            <a:avLst/>
          </a:prstGeom>
          <a:solidFill>
            <a:srgbClr val="FFFF66"/>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L</a:t>
            </a:r>
          </a:p>
        </p:txBody>
      </p:sp>
      <p:sp>
        <p:nvSpPr>
          <p:cNvPr id="266277" name="Line 44"/>
          <p:cNvSpPr>
            <a:spLocks noChangeShapeType="1"/>
          </p:cNvSpPr>
          <p:nvPr/>
        </p:nvSpPr>
        <p:spPr bwMode="auto">
          <a:xfrm>
            <a:off x="7543800" y="3352800"/>
            <a:ext cx="30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5440910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8B62E71-A6B0-5C4B-A9E0-D35FA9F4A770}" type="slidenum">
              <a:rPr lang="en-US" altLang="x-none" sz="1400">
                <a:solidFill>
                  <a:srgbClr val="000000"/>
                </a:solidFill>
                <a:latin typeface="Times New Roman" charset="0"/>
              </a:rPr>
              <a:pPr eaLnBrk="1" hangingPunct="1"/>
              <a:t>17</a:t>
            </a:fld>
            <a:endParaRPr lang="en-US" altLang="x-none" sz="1400">
              <a:solidFill>
                <a:srgbClr val="000000"/>
              </a:solidFill>
              <a:latin typeface="Times New Roman" charset="0"/>
            </a:endParaRPr>
          </a:p>
        </p:txBody>
      </p:sp>
      <p:sp>
        <p:nvSpPr>
          <p:cNvPr id="268290" name="Rectangle 2"/>
          <p:cNvSpPr>
            <a:spLocks noGrp="1" noChangeArrowheads="1"/>
          </p:cNvSpPr>
          <p:nvPr>
            <p:ph type="title"/>
          </p:nvPr>
        </p:nvSpPr>
        <p:spPr>
          <a:xfrm>
            <a:off x="533400" y="228600"/>
            <a:ext cx="8164513" cy="1143000"/>
          </a:xfrm>
        </p:spPr>
        <p:txBody>
          <a:bodyPr/>
          <a:lstStyle/>
          <a:p>
            <a:r>
              <a:rPr lang="en-US" altLang="x-none">
                <a:ea typeface="ＭＳ Ｐゴシック" charset="-128"/>
              </a:rPr>
              <a:t>Decentralized </a:t>
            </a:r>
            <a:r>
              <a:rPr lang="en-US" altLang="zh-CN">
                <a:ea typeface="宋体" charset="-122"/>
              </a:rPr>
              <a:t>F</a:t>
            </a:r>
            <a:r>
              <a:rPr lang="en-US" altLang="x-none">
                <a:ea typeface="ＭＳ Ｐゴシック" charset="-128"/>
              </a:rPr>
              <a:t>looding</a:t>
            </a:r>
          </a:p>
        </p:txBody>
      </p:sp>
      <p:sp>
        <p:nvSpPr>
          <p:cNvPr id="268291" name="Oval 3"/>
          <p:cNvSpPr>
            <a:spLocks noChangeArrowheads="1"/>
          </p:cNvSpPr>
          <p:nvPr/>
        </p:nvSpPr>
        <p:spPr bwMode="auto">
          <a:xfrm>
            <a:off x="2209800" y="2895600"/>
            <a:ext cx="609600" cy="609600"/>
          </a:xfrm>
          <a:prstGeom prst="ellipse">
            <a:avLst/>
          </a:prstGeom>
          <a:solidFill>
            <a:srgbClr val="CCFFFF"/>
          </a:solidFill>
          <a:ln w="38100">
            <a:solidFill>
              <a:schemeClr val="tx1"/>
            </a:solidFill>
            <a:prstDash val="dash"/>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B</a:t>
            </a:r>
          </a:p>
        </p:txBody>
      </p:sp>
      <p:sp>
        <p:nvSpPr>
          <p:cNvPr id="268292" name="Oval 4"/>
          <p:cNvSpPr>
            <a:spLocks noChangeArrowheads="1"/>
          </p:cNvSpPr>
          <p:nvPr/>
        </p:nvSpPr>
        <p:spPr bwMode="auto">
          <a:xfrm>
            <a:off x="1447800" y="3581400"/>
            <a:ext cx="609600" cy="609600"/>
          </a:xfrm>
          <a:prstGeom prst="ellipse">
            <a:avLst/>
          </a:prstGeom>
          <a:solidFill>
            <a:srgbClr val="FFFF66"/>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A</a:t>
            </a:r>
          </a:p>
        </p:txBody>
      </p:sp>
      <p:sp>
        <p:nvSpPr>
          <p:cNvPr id="268293" name="Oval 5"/>
          <p:cNvSpPr>
            <a:spLocks noChangeArrowheads="1"/>
          </p:cNvSpPr>
          <p:nvPr/>
        </p:nvSpPr>
        <p:spPr bwMode="auto">
          <a:xfrm>
            <a:off x="3124200" y="2286000"/>
            <a:ext cx="609600" cy="609600"/>
          </a:xfrm>
          <a:prstGeom prst="ellipse">
            <a:avLst/>
          </a:prstGeom>
          <a:solidFill>
            <a:srgbClr val="CCFFFF"/>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2000" b="1">
                <a:solidFill>
                  <a:srgbClr val="000000"/>
                </a:solidFill>
                <a:ea typeface="宋体" charset="-122"/>
              </a:rPr>
              <a:t>C</a:t>
            </a:r>
            <a:endParaRPr lang="en-US" altLang="x-none" sz="2000" b="1">
              <a:solidFill>
                <a:srgbClr val="000000"/>
              </a:solidFill>
            </a:endParaRPr>
          </a:p>
        </p:txBody>
      </p:sp>
      <p:sp>
        <p:nvSpPr>
          <p:cNvPr id="268294" name="Oval 6"/>
          <p:cNvSpPr>
            <a:spLocks noChangeArrowheads="1"/>
          </p:cNvSpPr>
          <p:nvPr/>
        </p:nvSpPr>
        <p:spPr bwMode="auto">
          <a:xfrm>
            <a:off x="4114800" y="2362200"/>
            <a:ext cx="609600" cy="609600"/>
          </a:xfrm>
          <a:prstGeom prst="ellipse">
            <a:avLst/>
          </a:prstGeom>
          <a:solidFill>
            <a:srgbClr val="CCFFFF"/>
          </a:solidFill>
          <a:ln w="38100">
            <a:solidFill>
              <a:schemeClr val="tx1"/>
            </a:solidFill>
            <a:prstDash val="dash"/>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E</a:t>
            </a:r>
          </a:p>
        </p:txBody>
      </p:sp>
      <p:sp>
        <p:nvSpPr>
          <p:cNvPr id="268295" name="Oval 7"/>
          <p:cNvSpPr>
            <a:spLocks noChangeArrowheads="1"/>
          </p:cNvSpPr>
          <p:nvPr/>
        </p:nvSpPr>
        <p:spPr bwMode="auto">
          <a:xfrm>
            <a:off x="5105400" y="2743200"/>
            <a:ext cx="609600" cy="609600"/>
          </a:xfrm>
          <a:prstGeom prst="ellipse">
            <a:avLst/>
          </a:prstGeom>
          <a:solidFill>
            <a:srgbClr val="FFFF66"/>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F</a:t>
            </a:r>
          </a:p>
        </p:txBody>
      </p:sp>
      <p:sp>
        <p:nvSpPr>
          <p:cNvPr id="268296" name="Oval 8"/>
          <p:cNvSpPr>
            <a:spLocks noChangeArrowheads="1"/>
          </p:cNvSpPr>
          <p:nvPr/>
        </p:nvSpPr>
        <p:spPr bwMode="auto">
          <a:xfrm>
            <a:off x="2667000" y="3886200"/>
            <a:ext cx="609600" cy="609600"/>
          </a:xfrm>
          <a:prstGeom prst="ellipse">
            <a:avLst/>
          </a:prstGeom>
          <a:solidFill>
            <a:srgbClr val="FFFF66"/>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H</a:t>
            </a:r>
          </a:p>
        </p:txBody>
      </p:sp>
      <p:sp>
        <p:nvSpPr>
          <p:cNvPr id="268297" name="Oval 9"/>
          <p:cNvSpPr>
            <a:spLocks noChangeArrowheads="1"/>
          </p:cNvSpPr>
          <p:nvPr/>
        </p:nvSpPr>
        <p:spPr bwMode="auto">
          <a:xfrm>
            <a:off x="5943600" y="3276600"/>
            <a:ext cx="609600" cy="609600"/>
          </a:xfrm>
          <a:prstGeom prst="ellipse">
            <a:avLst/>
          </a:prstGeom>
          <a:solidFill>
            <a:srgbClr val="FFFF66"/>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J</a:t>
            </a:r>
          </a:p>
        </p:txBody>
      </p:sp>
      <p:sp>
        <p:nvSpPr>
          <p:cNvPr id="268298" name="Oval 10"/>
          <p:cNvSpPr>
            <a:spLocks noChangeArrowheads="1"/>
          </p:cNvSpPr>
          <p:nvPr/>
        </p:nvSpPr>
        <p:spPr bwMode="auto">
          <a:xfrm>
            <a:off x="6705600" y="3886200"/>
            <a:ext cx="609600" cy="609600"/>
          </a:xfrm>
          <a:prstGeom prst="ellipse">
            <a:avLst/>
          </a:prstGeom>
          <a:solidFill>
            <a:srgbClr val="FFFF66"/>
          </a:solidFill>
          <a:ln w="38100">
            <a:solidFill>
              <a:srgbClr val="FF0000"/>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2000" b="1">
                <a:solidFill>
                  <a:srgbClr val="000000"/>
                </a:solidFill>
                <a:ea typeface="宋体" charset="-122"/>
              </a:rPr>
              <a:t>S</a:t>
            </a:r>
            <a:endParaRPr lang="en-US" altLang="x-none" sz="2000" b="1">
              <a:solidFill>
                <a:srgbClr val="000000"/>
              </a:solidFill>
            </a:endParaRPr>
          </a:p>
        </p:txBody>
      </p:sp>
      <p:sp>
        <p:nvSpPr>
          <p:cNvPr id="268299" name="Oval 11"/>
          <p:cNvSpPr>
            <a:spLocks noChangeArrowheads="1"/>
          </p:cNvSpPr>
          <p:nvPr/>
        </p:nvSpPr>
        <p:spPr bwMode="auto">
          <a:xfrm>
            <a:off x="3505200" y="3048000"/>
            <a:ext cx="609600" cy="609600"/>
          </a:xfrm>
          <a:prstGeom prst="ellipse">
            <a:avLst/>
          </a:prstGeom>
          <a:solidFill>
            <a:srgbClr val="CCFFFF"/>
          </a:solidFill>
          <a:ln w="38100">
            <a:solidFill>
              <a:schemeClr val="tx1"/>
            </a:solidFill>
            <a:prstDash val="dash"/>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2000" b="1">
                <a:solidFill>
                  <a:srgbClr val="000000"/>
                </a:solidFill>
                <a:ea typeface="宋体" charset="-122"/>
              </a:rPr>
              <a:t>D</a:t>
            </a:r>
            <a:endParaRPr lang="en-US" altLang="x-none" sz="2000" b="1">
              <a:solidFill>
                <a:srgbClr val="000000"/>
              </a:solidFill>
            </a:endParaRPr>
          </a:p>
        </p:txBody>
      </p:sp>
      <p:sp>
        <p:nvSpPr>
          <p:cNvPr id="268300" name="Oval 12"/>
          <p:cNvSpPr>
            <a:spLocks noChangeArrowheads="1"/>
          </p:cNvSpPr>
          <p:nvPr/>
        </p:nvSpPr>
        <p:spPr bwMode="auto">
          <a:xfrm>
            <a:off x="4572000" y="3581400"/>
            <a:ext cx="609600" cy="609600"/>
          </a:xfrm>
          <a:prstGeom prst="ellipse">
            <a:avLst/>
          </a:prstGeom>
          <a:solidFill>
            <a:srgbClr val="FFFF66"/>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G</a:t>
            </a:r>
          </a:p>
        </p:txBody>
      </p:sp>
      <p:sp>
        <p:nvSpPr>
          <p:cNvPr id="268301" name="Oval 13"/>
          <p:cNvSpPr>
            <a:spLocks noChangeArrowheads="1"/>
          </p:cNvSpPr>
          <p:nvPr/>
        </p:nvSpPr>
        <p:spPr bwMode="auto">
          <a:xfrm>
            <a:off x="3733800" y="4419600"/>
            <a:ext cx="609600" cy="609600"/>
          </a:xfrm>
          <a:prstGeom prst="ellipse">
            <a:avLst/>
          </a:prstGeom>
          <a:solidFill>
            <a:srgbClr val="FFFF66"/>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I</a:t>
            </a:r>
          </a:p>
        </p:txBody>
      </p:sp>
      <p:sp>
        <p:nvSpPr>
          <p:cNvPr id="268302" name="Oval 14"/>
          <p:cNvSpPr>
            <a:spLocks noChangeArrowheads="1"/>
          </p:cNvSpPr>
          <p:nvPr/>
        </p:nvSpPr>
        <p:spPr bwMode="auto">
          <a:xfrm>
            <a:off x="5486400" y="4114800"/>
            <a:ext cx="609600" cy="609600"/>
          </a:xfrm>
          <a:prstGeom prst="ellipse">
            <a:avLst/>
          </a:prstGeom>
          <a:solidFill>
            <a:srgbClr val="FFFF66"/>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K</a:t>
            </a:r>
          </a:p>
        </p:txBody>
      </p:sp>
      <p:sp>
        <p:nvSpPr>
          <p:cNvPr id="268303" name="Line 15"/>
          <p:cNvSpPr>
            <a:spLocks noChangeShapeType="1"/>
          </p:cNvSpPr>
          <p:nvPr/>
        </p:nvSpPr>
        <p:spPr bwMode="auto">
          <a:xfrm flipV="1">
            <a:off x="1981200" y="3352800"/>
            <a:ext cx="3048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8304" name="Line 16"/>
          <p:cNvSpPr>
            <a:spLocks noChangeShapeType="1"/>
          </p:cNvSpPr>
          <p:nvPr/>
        </p:nvSpPr>
        <p:spPr bwMode="auto">
          <a:xfrm flipV="1">
            <a:off x="2743200" y="2743200"/>
            <a:ext cx="457200" cy="228600"/>
          </a:xfrm>
          <a:prstGeom prst="line">
            <a:avLst/>
          </a:prstGeom>
          <a:noFill/>
          <a:ln w="38100">
            <a:solidFill>
              <a:srgbClr val="FF0000"/>
            </a:solidFill>
            <a:prstDash val="sysDot"/>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268305" name="Line 17"/>
          <p:cNvSpPr>
            <a:spLocks noChangeShapeType="1"/>
          </p:cNvSpPr>
          <p:nvPr/>
        </p:nvSpPr>
        <p:spPr bwMode="auto">
          <a:xfrm>
            <a:off x="2057400" y="3962400"/>
            <a:ext cx="6858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8306" name="Line 18"/>
          <p:cNvSpPr>
            <a:spLocks noChangeShapeType="1"/>
          </p:cNvSpPr>
          <p:nvPr/>
        </p:nvSpPr>
        <p:spPr bwMode="auto">
          <a:xfrm>
            <a:off x="2667000" y="3429000"/>
            <a:ext cx="2286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8307" name="Line 19"/>
          <p:cNvSpPr>
            <a:spLocks noChangeShapeType="1"/>
          </p:cNvSpPr>
          <p:nvPr/>
        </p:nvSpPr>
        <p:spPr bwMode="auto">
          <a:xfrm flipH="1">
            <a:off x="3124200" y="3581400"/>
            <a:ext cx="5334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8308" name="Line 20"/>
          <p:cNvSpPr>
            <a:spLocks noChangeShapeType="1"/>
          </p:cNvSpPr>
          <p:nvPr/>
        </p:nvSpPr>
        <p:spPr bwMode="auto">
          <a:xfrm flipH="1">
            <a:off x="3962400" y="2895600"/>
            <a:ext cx="2286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8309" name="Line 21"/>
          <p:cNvSpPr>
            <a:spLocks noChangeShapeType="1"/>
          </p:cNvSpPr>
          <p:nvPr/>
        </p:nvSpPr>
        <p:spPr bwMode="auto">
          <a:xfrm>
            <a:off x="4724400" y="2743200"/>
            <a:ext cx="4572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8310" name="Line 22"/>
          <p:cNvSpPr>
            <a:spLocks noChangeShapeType="1"/>
          </p:cNvSpPr>
          <p:nvPr/>
        </p:nvSpPr>
        <p:spPr bwMode="auto">
          <a:xfrm flipH="1">
            <a:off x="5029200" y="3276600"/>
            <a:ext cx="2286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8311" name="Line 23"/>
          <p:cNvSpPr>
            <a:spLocks noChangeShapeType="1"/>
          </p:cNvSpPr>
          <p:nvPr/>
        </p:nvSpPr>
        <p:spPr bwMode="auto">
          <a:xfrm flipH="1">
            <a:off x="4191000" y="4114800"/>
            <a:ext cx="4572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8312" name="Line 24"/>
          <p:cNvSpPr>
            <a:spLocks noChangeShapeType="1"/>
          </p:cNvSpPr>
          <p:nvPr/>
        </p:nvSpPr>
        <p:spPr bwMode="auto">
          <a:xfrm>
            <a:off x="4114800" y="3505200"/>
            <a:ext cx="4572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8313" name="Line 25"/>
          <p:cNvSpPr>
            <a:spLocks noChangeShapeType="1"/>
          </p:cNvSpPr>
          <p:nvPr/>
        </p:nvSpPr>
        <p:spPr bwMode="auto">
          <a:xfrm>
            <a:off x="3200400" y="4343400"/>
            <a:ext cx="5334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8314" name="Line 26"/>
          <p:cNvSpPr>
            <a:spLocks noChangeShapeType="1"/>
          </p:cNvSpPr>
          <p:nvPr/>
        </p:nvSpPr>
        <p:spPr bwMode="auto">
          <a:xfrm>
            <a:off x="5638800" y="3200400"/>
            <a:ext cx="3810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8315" name="Line 27"/>
          <p:cNvSpPr>
            <a:spLocks noChangeShapeType="1"/>
          </p:cNvSpPr>
          <p:nvPr/>
        </p:nvSpPr>
        <p:spPr bwMode="auto">
          <a:xfrm>
            <a:off x="5105400" y="4114800"/>
            <a:ext cx="3810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8316" name="Line 28"/>
          <p:cNvSpPr>
            <a:spLocks noChangeShapeType="1"/>
          </p:cNvSpPr>
          <p:nvPr/>
        </p:nvSpPr>
        <p:spPr bwMode="auto">
          <a:xfrm>
            <a:off x="6477000" y="3733800"/>
            <a:ext cx="3048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8317" name="Line 29"/>
          <p:cNvSpPr>
            <a:spLocks noChangeShapeType="1"/>
          </p:cNvSpPr>
          <p:nvPr/>
        </p:nvSpPr>
        <p:spPr bwMode="auto">
          <a:xfrm flipH="1">
            <a:off x="6096000" y="4267200"/>
            <a:ext cx="6096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8318" name="Line 30"/>
          <p:cNvSpPr>
            <a:spLocks noChangeShapeType="1"/>
          </p:cNvSpPr>
          <p:nvPr/>
        </p:nvSpPr>
        <p:spPr bwMode="auto">
          <a:xfrm flipH="1">
            <a:off x="3733800" y="2590800"/>
            <a:ext cx="381000" cy="0"/>
          </a:xfrm>
          <a:prstGeom prst="line">
            <a:avLst/>
          </a:prstGeom>
          <a:noFill/>
          <a:ln w="38100">
            <a:solidFill>
              <a:srgbClr val="FF0000"/>
            </a:solidFill>
            <a:prstDash val="sysDot"/>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268319" name="Line 31"/>
          <p:cNvSpPr>
            <a:spLocks noChangeShapeType="1"/>
          </p:cNvSpPr>
          <p:nvPr/>
        </p:nvSpPr>
        <p:spPr bwMode="auto">
          <a:xfrm>
            <a:off x="3505200" y="2895600"/>
            <a:ext cx="152400" cy="228600"/>
          </a:xfrm>
          <a:prstGeom prst="line">
            <a:avLst/>
          </a:prstGeom>
          <a:noFill/>
          <a:ln w="38100">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68320" name="Text Box 39"/>
          <p:cNvSpPr txBox="1">
            <a:spLocks noChangeArrowheads="1"/>
          </p:cNvSpPr>
          <p:nvPr/>
        </p:nvSpPr>
        <p:spPr bwMode="auto">
          <a:xfrm>
            <a:off x="520700" y="1449388"/>
            <a:ext cx="3148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2000" b="1">
                <a:solidFill>
                  <a:srgbClr val="000000"/>
                </a:solidFill>
                <a:ea typeface="宋体" charset="-122"/>
              </a:rPr>
              <a:t>send query to neighbors</a:t>
            </a:r>
            <a:endParaRPr lang="en-US" altLang="x-none" sz="2000" b="1">
              <a:solidFill>
                <a:srgbClr val="000000"/>
              </a:solidFill>
            </a:endParaRPr>
          </a:p>
        </p:txBody>
      </p:sp>
      <p:sp>
        <p:nvSpPr>
          <p:cNvPr id="268321" name="Freeform 40"/>
          <p:cNvSpPr>
            <a:spLocks/>
          </p:cNvSpPr>
          <p:nvPr/>
        </p:nvSpPr>
        <p:spPr bwMode="auto">
          <a:xfrm>
            <a:off x="1924050" y="1841500"/>
            <a:ext cx="1177925" cy="601663"/>
          </a:xfrm>
          <a:custGeom>
            <a:avLst/>
            <a:gdLst>
              <a:gd name="T0" fmla="*/ 0 w 1056"/>
              <a:gd name="T1" fmla="*/ 0 h 480"/>
              <a:gd name="T2" fmla="*/ 2147483647 w 1056"/>
              <a:gd name="T3" fmla="*/ 2147483647 h 480"/>
              <a:gd name="T4" fmla="*/ 2147483647 w 1056"/>
              <a:gd name="T5" fmla="*/ 2147483647 h 480"/>
              <a:gd name="T6" fmla="*/ 0 60000 65536"/>
              <a:gd name="T7" fmla="*/ 0 60000 65536"/>
              <a:gd name="T8" fmla="*/ 0 60000 65536"/>
              <a:gd name="T9" fmla="*/ 0 w 1056"/>
              <a:gd name="T10" fmla="*/ 0 h 480"/>
              <a:gd name="T11" fmla="*/ 1056 w 1056"/>
              <a:gd name="T12" fmla="*/ 480 h 480"/>
            </a:gdLst>
            <a:ahLst/>
            <a:cxnLst>
              <a:cxn ang="T6">
                <a:pos x="T0" y="T1"/>
              </a:cxn>
              <a:cxn ang="T7">
                <a:pos x="T2" y="T3"/>
              </a:cxn>
              <a:cxn ang="T8">
                <a:pos x="T4" y="T5"/>
              </a:cxn>
            </a:cxnLst>
            <a:rect l="T9" t="T10" r="T11" b="T12"/>
            <a:pathLst>
              <a:path w="1056" h="480">
                <a:moveTo>
                  <a:pt x="0" y="0"/>
                </a:moveTo>
                <a:cubicBezTo>
                  <a:pt x="248" y="56"/>
                  <a:pt x="496" y="112"/>
                  <a:pt x="672" y="192"/>
                </a:cubicBezTo>
                <a:cubicBezTo>
                  <a:pt x="848" y="272"/>
                  <a:pt x="984" y="424"/>
                  <a:pt x="1056" y="48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322" name="Oval 41"/>
          <p:cNvSpPr>
            <a:spLocks noChangeArrowheads="1"/>
          </p:cNvSpPr>
          <p:nvPr/>
        </p:nvSpPr>
        <p:spPr bwMode="auto">
          <a:xfrm>
            <a:off x="6934200" y="3048000"/>
            <a:ext cx="609600" cy="609600"/>
          </a:xfrm>
          <a:prstGeom prst="ellipse">
            <a:avLst/>
          </a:prstGeom>
          <a:solidFill>
            <a:srgbClr val="FFFF66"/>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M</a:t>
            </a:r>
          </a:p>
        </p:txBody>
      </p:sp>
      <p:sp>
        <p:nvSpPr>
          <p:cNvPr id="268323" name="Line 42"/>
          <p:cNvSpPr>
            <a:spLocks noChangeShapeType="1"/>
          </p:cNvSpPr>
          <p:nvPr/>
        </p:nvSpPr>
        <p:spPr bwMode="auto">
          <a:xfrm flipV="1">
            <a:off x="6553200" y="3352800"/>
            <a:ext cx="3810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8324" name="Oval 43"/>
          <p:cNvSpPr>
            <a:spLocks noChangeArrowheads="1"/>
          </p:cNvSpPr>
          <p:nvPr/>
        </p:nvSpPr>
        <p:spPr bwMode="auto">
          <a:xfrm>
            <a:off x="7391400" y="4419600"/>
            <a:ext cx="609600" cy="609600"/>
          </a:xfrm>
          <a:prstGeom prst="ellipse">
            <a:avLst/>
          </a:prstGeom>
          <a:solidFill>
            <a:srgbClr val="FFFF66"/>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N</a:t>
            </a:r>
          </a:p>
        </p:txBody>
      </p:sp>
      <p:sp>
        <p:nvSpPr>
          <p:cNvPr id="268325" name="Line 44"/>
          <p:cNvSpPr>
            <a:spLocks noChangeShapeType="1"/>
          </p:cNvSpPr>
          <p:nvPr/>
        </p:nvSpPr>
        <p:spPr bwMode="auto">
          <a:xfrm>
            <a:off x="7239000" y="4419600"/>
            <a:ext cx="2286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8326" name="Oval 45"/>
          <p:cNvSpPr>
            <a:spLocks noChangeArrowheads="1"/>
          </p:cNvSpPr>
          <p:nvPr/>
        </p:nvSpPr>
        <p:spPr bwMode="auto">
          <a:xfrm>
            <a:off x="7848600" y="3048000"/>
            <a:ext cx="609600" cy="609600"/>
          </a:xfrm>
          <a:prstGeom prst="ellipse">
            <a:avLst/>
          </a:prstGeom>
          <a:solidFill>
            <a:srgbClr val="FFFF66"/>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L</a:t>
            </a:r>
          </a:p>
        </p:txBody>
      </p:sp>
      <p:sp>
        <p:nvSpPr>
          <p:cNvPr id="268327" name="Line 46"/>
          <p:cNvSpPr>
            <a:spLocks noChangeShapeType="1"/>
          </p:cNvSpPr>
          <p:nvPr/>
        </p:nvSpPr>
        <p:spPr bwMode="auto">
          <a:xfrm>
            <a:off x="7543800" y="3352800"/>
            <a:ext cx="30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6160" name="Text Box 48"/>
          <p:cNvSpPr txBox="1">
            <a:spLocks noChangeArrowheads="1"/>
          </p:cNvSpPr>
          <p:nvPr/>
        </p:nvSpPr>
        <p:spPr bwMode="auto">
          <a:xfrm>
            <a:off x="744538" y="5530850"/>
            <a:ext cx="825023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buClr>
                <a:srgbClr val="3333CC"/>
              </a:buClr>
              <a:buSzPct val="75000"/>
              <a:buFont typeface="Wingdings" charset="2"/>
              <a:buChar char="q"/>
            </a:pPr>
            <a:r>
              <a:rPr lang="en-US" altLang="x-none" sz="2000" b="1">
                <a:solidFill>
                  <a:srgbClr val="000000"/>
                </a:solidFill>
              </a:rPr>
              <a:t> </a:t>
            </a:r>
            <a:r>
              <a:rPr lang="en-US" altLang="zh-CN" sz="2000">
                <a:solidFill>
                  <a:srgbClr val="000000"/>
                </a:solidFill>
                <a:latin typeface="Comic Sans MS" charset="0"/>
                <a:ea typeface="宋体" charset="-122"/>
              </a:rPr>
              <a:t>Each node forwards the query to its neighbors other than the one</a:t>
            </a:r>
            <a:br>
              <a:rPr lang="en-US" altLang="zh-CN" sz="2000">
                <a:solidFill>
                  <a:srgbClr val="000000"/>
                </a:solidFill>
                <a:latin typeface="Comic Sans MS" charset="0"/>
                <a:ea typeface="宋体" charset="-122"/>
              </a:rPr>
            </a:br>
            <a:r>
              <a:rPr lang="en-US" altLang="zh-CN" sz="2000">
                <a:solidFill>
                  <a:srgbClr val="000000"/>
                </a:solidFill>
                <a:latin typeface="Comic Sans MS" charset="0"/>
                <a:ea typeface="宋体" charset="-122"/>
              </a:rPr>
              <a:t>who forwards it the query</a:t>
            </a:r>
            <a:endParaRPr lang="en-US" altLang="x-none" sz="2000">
              <a:solidFill>
                <a:srgbClr val="000000"/>
              </a:solidFill>
              <a:latin typeface="Comic Sans MS" charset="0"/>
            </a:endParaRPr>
          </a:p>
        </p:txBody>
      </p:sp>
    </p:spTree>
    <p:extLst>
      <p:ext uri="{BB962C8B-B14F-4D97-AF65-F5344CB8AC3E}">
        <p14:creationId xmlns:p14="http://schemas.microsoft.com/office/powerpoint/2010/main" val="12440516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6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16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5B24417-5E8B-FF40-870B-EA6856D16E12}" type="slidenum">
              <a:rPr lang="en-US" altLang="x-none" sz="1400">
                <a:solidFill>
                  <a:srgbClr val="000000"/>
                </a:solidFill>
                <a:latin typeface="Times New Roman" charset="0"/>
              </a:rPr>
              <a:pPr eaLnBrk="1" hangingPunct="1"/>
              <a:t>18</a:t>
            </a:fld>
            <a:endParaRPr lang="en-US" altLang="x-none" sz="1400">
              <a:solidFill>
                <a:srgbClr val="000000"/>
              </a:solidFill>
              <a:latin typeface="Times New Roman" charset="0"/>
            </a:endParaRPr>
          </a:p>
        </p:txBody>
      </p:sp>
      <p:sp>
        <p:nvSpPr>
          <p:cNvPr id="270338" name="Rectangle 2"/>
          <p:cNvSpPr>
            <a:spLocks noGrp="1" noChangeArrowheads="1"/>
          </p:cNvSpPr>
          <p:nvPr>
            <p:ph type="title"/>
          </p:nvPr>
        </p:nvSpPr>
        <p:spPr>
          <a:xfrm>
            <a:off x="533400" y="228600"/>
            <a:ext cx="8135938" cy="1143000"/>
          </a:xfrm>
        </p:spPr>
        <p:txBody>
          <a:bodyPr/>
          <a:lstStyle/>
          <a:p>
            <a:r>
              <a:rPr lang="en-US" altLang="zh-CN" sz="3600">
                <a:ea typeface="宋体" charset="-122"/>
              </a:rPr>
              <a:t>Background: </a:t>
            </a:r>
            <a:r>
              <a:rPr lang="en-US" altLang="x-none" sz="3600">
                <a:ea typeface="ＭＳ Ｐゴシック" charset="-128"/>
              </a:rPr>
              <a:t>Decentralized </a:t>
            </a:r>
            <a:r>
              <a:rPr lang="en-US" altLang="zh-CN" sz="3600">
                <a:ea typeface="宋体" charset="-122"/>
              </a:rPr>
              <a:t>F</a:t>
            </a:r>
            <a:r>
              <a:rPr lang="en-US" altLang="x-none" sz="3600">
                <a:ea typeface="ＭＳ Ｐゴシック" charset="-128"/>
              </a:rPr>
              <a:t>looding</a:t>
            </a:r>
          </a:p>
        </p:txBody>
      </p:sp>
      <p:sp>
        <p:nvSpPr>
          <p:cNvPr id="270339" name="Oval 3"/>
          <p:cNvSpPr>
            <a:spLocks noChangeArrowheads="1"/>
          </p:cNvSpPr>
          <p:nvPr/>
        </p:nvSpPr>
        <p:spPr bwMode="auto">
          <a:xfrm>
            <a:off x="2209800" y="2895600"/>
            <a:ext cx="609600" cy="609600"/>
          </a:xfrm>
          <a:prstGeom prst="ellipse">
            <a:avLst/>
          </a:prstGeom>
          <a:solidFill>
            <a:srgbClr val="CCFFFF"/>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B</a:t>
            </a:r>
          </a:p>
        </p:txBody>
      </p:sp>
      <p:sp>
        <p:nvSpPr>
          <p:cNvPr id="270340" name="Oval 4"/>
          <p:cNvSpPr>
            <a:spLocks noChangeArrowheads="1"/>
          </p:cNvSpPr>
          <p:nvPr/>
        </p:nvSpPr>
        <p:spPr bwMode="auto">
          <a:xfrm>
            <a:off x="1447800" y="3581400"/>
            <a:ext cx="609600" cy="609600"/>
          </a:xfrm>
          <a:prstGeom prst="ellipse">
            <a:avLst/>
          </a:prstGeom>
          <a:solidFill>
            <a:srgbClr val="CCFFFF"/>
          </a:solidFill>
          <a:ln w="38100">
            <a:solidFill>
              <a:schemeClr val="tx1"/>
            </a:solidFill>
            <a:prstDash val="dash"/>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A</a:t>
            </a:r>
          </a:p>
        </p:txBody>
      </p:sp>
      <p:sp>
        <p:nvSpPr>
          <p:cNvPr id="270341" name="Oval 5"/>
          <p:cNvSpPr>
            <a:spLocks noChangeArrowheads="1"/>
          </p:cNvSpPr>
          <p:nvPr/>
        </p:nvSpPr>
        <p:spPr bwMode="auto">
          <a:xfrm>
            <a:off x="3124200" y="2286000"/>
            <a:ext cx="609600" cy="609600"/>
          </a:xfrm>
          <a:prstGeom prst="ellipse">
            <a:avLst/>
          </a:prstGeom>
          <a:solidFill>
            <a:srgbClr val="CCFFFF"/>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2000" b="1">
                <a:solidFill>
                  <a:srgbClr val="000000"/>
                </a:solidFill>
                <a:ea typeface="宋体" charset="-122"/>
              </a:rPr>
              <a:t>C</a:t>
            </a:r>
            <a:endParaRPr lang="en-US" altLang="x-none" sz="2000" b="1">
              <a:solidFill>
                <a:srgbClr val="000000"/>
              </a:solidFill>
            </a:endParaRPr>
          </a:p>
        </p:txBody>
      </p:sp>
      <p:sp>
        <p:nvSpPr>
          <p:cNvPr id="270342" name="Oval 6"/>
          <p:cNvSpPr>
            <a:spLocks noChangeArrowheads="1"/>
          </p:cNvSpPr>
          <p:nvPr/>
        </p:nvSpPr>
        <p:spPr bwMode="auto">
          <a:xfrm>
            <a:off x="4114800" y="2362200"/>
            <a:ext cx="609600" cy="609600"/>
          </a:xfrm>
          <a:prstGeom prst="ellipse">
            <a:avLst/>
          </a:prstGeom>
          <a:solidFill>
            <a:srgbClr val="CCFFFF"/>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E</a:t>
            </a:r>
          </a:p>
        </p:txBody>
      </p:sp>
      <p:sp>
        <p:nvSpPr>
          <p:cNvPr id="270343" name="Oval 7"/>
          <p:cNvSpPr>
            <a:spLocks noChangeArrowheads="1"/>
          </p:cNvSpPr>
          <p:nvPr/>
        </p:nvSpPr>
        <p:spPr bwMode="auto">
          <a:xfrm>
            <a:off x="5105400" y="2743200"/>
            <a:ext cx="609600" cy="609600"/>
          </a:xfrm>
          <a:prstGeom prst="ellipse">
            <a:avLst/>
          </a:prstGeom>
          <a:solidFill>
            <a:srgbClr val="CCFFFF"/>
          </a:solidFill>
          <a:ln w="38100">
            <a:solidFill>
              <a:schemeClr val="tx1"/>
            </a:solidFill>
            <a:prstDash val="dash"/>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F</a:t>
            </a:r>
          </a:p>
        </p:txBody>
      </p:sp>
      <p:sp>
        <p:nvSpPr>
          <p:cNvPr id="270344" name="Oval 8"/>
          <p:cNvSpPr>
            <a:spLocks noChangeArrowheads="1"/>
          </p:cNvSpPr>
          <p:nvPr/>
        </p:nvSpPr>
        <p:spPr bwMode="auto">
          <a:xfrm>
            <a:off x="2667000" y="3886200"/>
            <a:ext cx="609600" cy="609600"/>
          </a:xfrm>
          <a:prstGeom prst="ellipse">
            <a:avLst/>
          </a:prstGeom>
          <a:solidFill>
            <a:srgbClr val="CCFFFF"/>
          </a:solidFill>
          <a:ln w="38100">
            <a:solidFill>
              <a:schemeClr val="tx1"/>
            </a:solidFill>
            <a:prstDash val="dash"/>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H</a:t>
            </a:r>
          </a:p>
        </p:txBody>
      </p:sp>
      <p:sp>
        <p:nvSpPr>
          <p:cNvPr id="270345" name="Oval 9"/>
          <p:cNvSpPr>
            <a:spLocks noChangeArrowheads="1"/>
          </p:cNvSpPr>
          <p:nvPr/>
        </p:nvSpPr>
        <p:spPr bwMode="auto">
          <a:xfrm>
            <a:off x="5943600" y="3276600"/>
            <a:ext cx="609600" cy="609600"/>
          </a:xfrm>
          <a:prstGeom prst="ellipse">
            <a:avLst/>
          </a:prstGeom>
          <a:solidFill>
            <a:srgbClr val="FFFF66"/>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J</a:t>
            </a:r>
          </a:p>
        </p:txBody>
      </p:sp>
      <p:sp>
        <p:nvSpPr>
          <p:cNvPr id="270346" name="Oval 10"/>
          <p:cNvSpPr>
            <a:spLocks noChangeArrowheads="1"/>
          </p:cNvSpPr>
          <p:nvPr/>
        </p:nvSpPr>
        <p:spPr bwMode="auto">
          <a:xfrm>
            <a:off x="6705600" y="3886200"/>
            <a:ext cx="609600" cy="609600"/>
          </a:xfrm>
          <a:prstGeom prst="ellipse">
            <a:avLst/>
          </a:prstGeom>
          <a:solidFill>
            <a:srgbClr val="FFFF66"/>
          </a:solidFill>
          <a:ln w="38100">
            <a:solidFill>
              <a:srgbClr val="FF0000"/>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2000" b="1">
                <a:solidFill>
                  <a:srgbClr val="000000"/>
                </a:solidFill>
                <a:ea typeface="宋体" charset="-122"/>
              </a:rPr>
              <a:t>S</a:t>
            </a:r>
            <a:endParaRPr lang="en-US" altLang="x-none" sz="2000" b="1">
              <a:solidFill>
                <a:srgbClr val="000000"/>
              </a:solidFill>
            </a:endParaRPr>
          </a:p>
        </p:txBody>
      </p:sp>
      <p:sp>
        <p:nvSpPr>
          <p:cNvPr id="270347" name="Oval 11"/>
          <p:cNvSpPr>
            <a:spLocks noChangeArrowheads="1"/>
          </p:cNvSpPr>
          <p:nvPr/>
        </p:nvSpPr>
        <p:spPr bwMode="auto">
          <a:xfrm>
            <a:off x="3505200" y="3048000"/>
            <a:ext cx="609600" cy="609600"/>
          </a:xfrm>
          <a:prstGeom prst="ellipse">
            <a:avLst/>
          </a:prstGeom>
          <a:solidFill>
            <a:srgbClr val="CCFFFF"/>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2000" b="1">
                <a:solidFill>
                  <a:srgbClr val="000000"/>
                </a:solidFill>
                <a:ea typeface="宋体" charset="-122"/>
              </a:rPr>
              <a:t>D</a:t>
            </a:r>
            <a:endParaRPr lang="en-US" altLang="x-none" sz="2000" b="1">
              <a:solidFill>
                <a:srgbClr val="000000"/>
              </a:solidFill>
            </a:endParaRPr>
          </a:p>
        </p:txBody>
      </p:sp>
      <p:sp>
        <p:nvSpPr>
          <p:cNvPr id="270348" name="Oval 12"/>
          <p:cNvSpPr>
            <a:spLocks noChangeArrowheads="1"/>
          </p:cNvSpPr>
          <p:nvPr/>
        </p:nvSpPr>
        <p:spPr bwMode="auto">
          <a:xfrm>
            <a:off x="4572000" y="3581400"/>
            <a:ext cx="609600" cy="609600"/>
          </a:xfrm>
          <a:prstGeom prst="ellipse">
            <a:avLst/>
          </a:prstGeom>
          <a:solidFill>
            <a:srgbClr val="CCFFFF"/>
          </a:solidFill>
          <a:ln w="38100">
            <a:solidFill>
              <a:schemeClr val="tx1"/>
            </a:solidFill>
            <a:prstDash val="dash"/>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G</a:t>
            </a:r>
          </a:p>
        </p:txBody>
      </p:sp>
      <p:sp>
        <p:nvSpPr>
          <p:cNvPr id="270349" name="Oval 13"/>
          <p:cNvSpPr>
            <a:spLocks noChangeArrowheads="1"/>
          </p:cNvSpPr>
          <p:nvPr/>
        </p:nvSpPr>
        <p:spPr bwMode="auto">
          <a:xfrm>
            <a:off x="3733800" y="4419600"/>
            <a:ext cx="609600" cy="609600"/>
          </a:xfrm>
          <a:prstGeom prst="ellipse">
            <a:avLst/>
          </a:prstGeom>
          <a:solidFill>
            <a:srgbClr val="FFFF66"/>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I</a:t>
            </a:r>
          </a:p>
        </p:txBody>
      </p:sp>
      <p:sp>
        <p:nvSpPr>
          <p:cNvPr id="270350" name="Oval 14"/>
          <p:cNvSpPr>
            <a:spLocks noChangeArrowheads="1"/>
          </p:cNvSpPr>
          <p:nvPr/>
        </p:nvSpPr>
        <p:spPr bwMode="auto">
          <a:xfrm>
            <a:off x="5486400" y="4114800"/>
            <a:ext cx="609600" cy="609600"/>
          </a:xfrm>
          <a:prstGeom prst="ellipse">
            <a:avLst/>
          </a:prstGeom>
          <a:solidFill>
            <a:srgbClr val="FFFF66"/>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K</a:t>
            </a:r>
          </a:p>
        </p:txBody>
      </p:sp>
      <p:sp>
        <p:nvSpPr>
          <p:cNvPr id="270351" name="Line 15"/>
          <p:cNvSpPr>
            <a:spLocks noChangeShapeType="1"/>
          </p:cNvSpPr>
          <p:nvPr/>
        </p:nvSpPr>
        <p:spPr bwMode="auto">
          <a:xfrm flipV="1">
            <a:off x="1981200" y="3352800"/>
            <a:ext cx="304800" cy="304800"/>
          </a:xfrm>
          <a:prstGeom prst="line">
            <a:avLst/>
          </a:prstGeom>
          <a:noFill/>
          <a:ln w="38100">
            <a:solidFill>
              <a:srgbClr val="FF0000"/>
            </a:solidFill>
            <a:prstDash val="sysDot"/>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270352" name="Line 16"/>
          <p:cNvSpPr>
            <a:spLocks noChangeShapeType="1"/>
          </p:cNvSpPr>
          <p:nvPr/>
        </p:nvSpPr>
        <p:spPr bwMode="auto">
          <a:xfrm flipV="1">
            <a:off x="2743200" y="2743200"/>
            <a:ext cx="457200" cy="228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0353" name="Line 17"/>
          <p:cNvSpPr>
            <a:spLocks noChangeShapeType="1"/>
          </p:cNvSpPr>
          <p:nvPr/>
        </p:nvSpPr>
        <p:spPr bwMode="auto">
          <a:xfrm>
            <a:off x="2057400" y="3962400"/>
            <a:ext cx="68580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0354" name="Line 18"/>
          <p:cNvSpPr>
            <a:spLocks noChangeShapeType="1"/>
          </p:cNvSpPr>
          <p:nvPr/>
        </p:nvSpPr>
        <p:spPr bwMode="auto">
          <a:xfrm>
            <a:off x="2667000" y="3429000"/>
            <a:ext cx="228600" cy="457200"/>
          </a:xfrm>
          <a:prstGeom prst="line">
            <a:avLst/>
          </a:prstGeom>
          <a:noFill/>
          <a:ln w="38100">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70355" name="Line 19"/>
          <p:cNvSpPr>
            <a:spLocks noChangeShapeType="1"/>
          </p:cNvSpPr>
          <p:nvPr/>
        </p:nvSpPr>
        <p:spPr bwMode="auto">
          <a:xfrm flipH="1">
            <a:off x="3124200" y="3581400"/>
            <a:ext cx="533400" cy="381000"/>
          </a:xfrm>
          <a:prstGeom prst="line">
            <a:avLst/>
          </a:prstGeom>
          <a:noFill/>
          <a:ln w="38100">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70356" name="Line 20"/>
          <p:cNvSpPr>
            <a:spLocks noChangeShapeType="1"/>
          </p:cNvSpPr>
          <p:nvPr/>
        </p:nvSpPr>
        <p:spPr bwMode="auto">
          <a:xfrm flipH="1">
            <a:off x="3962400" y="2895600"/>
            <a:ext cx="228600" cy="228600"/>
          </a:xfrm>
          <a:prstGeom prst="line">
            <a:avLst/>
          </a:prstGeom>
          <a:noFill/>
          <a:ln w="38100">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70357" name="Line 21"/>
          <p:cNvSpPr>
            <a:spLocks noChangeShapeType="1"/>
          </p:cNvSpPr>
          <p:nvPr/>
        </p:nvSpPr>
        <p:spPr bwMode="auto">
          <a:xfrm>
            <a:off x="4724400" y="2743200"/>
            <a:ext cx="457200" cy="152400"/>
          </a:xfrm>
          <a:prstGeom prst="line">
            <a:avLst/>
          </a:prstGeom>
          <a:noFill/>
          <a:ln w="38100">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70358" name="Line 22"/>
          <p:cNvSpPr>
            <a:spLocks noChangeShapeType="1"/>
          </p:cNvSpPr>
          <p:nvPr/>
        </p:nvSpPr>
        <p:spPr bwMode="auto">
          <a:xfrm flipH="1">
            <a:off x="5029200" y="3276600"/>
            <a:ext cx="2286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0359" name="Line 23"/>
          <p:cNvSpPr>
            <a:spLocks noChangeShapeType="1"/>
          </p:cNvSpPr>
          <p:nvPr/>
        </p:nvSpPr>
        <p:spPr bwMode="auto">
          <a:xfrm flipH="1">
            <a:off x="4191000" y="4114800"/>
            <a:ext cx="4572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0360" name="Line 24"/>
          <p:cNvSpPr>
            <a:spLocks noChangeShapeType="1"/>
          </p:cNvSpPr>
          <p:nvPr/>
        </p:nvSpPr>
        <p:spPr bwMode="auto">
          <a:xfrm>
            <a:off x="4114800" y="3505200"/>
            <a:ext cx="457200" cy="228600"/>
          </a:xfrm>
          <a:prstGeom prst="line">
            <a:avLst/>
          </a:prstGeom>
          <a:noFill/>
          <a:ln w="38100">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70361" name="Line 25"/>
          <p:cNvSpPr>
            <a:spLocks noChangeShapeType="1"/>
          </p:cNvSpPr>
          <p:nvPr/>
        </p:nvSpPr>
        <p:spPr bwMode="auto">
          <a:xfrm>
            <a:off x="3200400" y="4343400"/>
            <a:ext cx="5334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0362" name="Line 26"/>
          <p:cNvSpPr>
            <a:spLocks noChangeShapeType="1"/>
          </p:cNvSpPr>
          <p:nvPr/>
        </p:nvSpPr>
        <p:spPr bwMode="auto">
          <a:xfrm>
            <a:off x="5638800" y="3200400"/>
            <a:ext cx="3810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0363" name="Line 27"/>
          <p:cNvSpPr>
            <a:spLocks noChangeShapeType="1"/>
          </p:cNvSpPr>
          <p:nvPr/>
        </p:nvSpPr>
        <p:spPr bwMode="auto">
          <a:xfrm>
            <a:off x="5105400" y="4114800"/>
            <a:ext cx="3810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0364" name="Line 28"/>
          <p:cNvSpPr>
            <a:spLocks noChangeShapeType="1"/>
          </p:cNvSpPr>
          <p:nvPr/>
        </p:nvSpPr>
        <p:spPr bwMode="auto">
          <a:xfrm>
            <a:off x="6477000" y="3733800"/>
            <a:ext cx="3048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0365" name="Line 29"/>
          <p:cNvSpPr>
            <a:spLocks noChangeShapeType="1"/>
          </p:cNvSpPr>
          <p:nvPr/>
        </p:nvSpPr>
        <p:spPr bwMode="auto">
          <a:xfrm flipH="1">
            <a:off x="6096000" y="4267200"/>
            <a:ext cx="6096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0366" name="Line 30"/>
          <p:cNvSpPr>
            <a:spLocks noChangeShapeType="1"/>
          </p:cNvSpPr>
          <p:nvPr/>
        </p:nvSpPr>
        <p:spPr bwMode="auto">
          <a:xfrm flipH="1">
            <a:off x="3733800" y="2590800"/>
            <a:ext cx="3810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0367" name="Line 31"/>
          <p:cNvSpPr>
            <a:spLocks noChangeShapeType="1"/>
          </p:cNvSpPr>
          <p:nvPr/>
        </p:nvSpPr>
        <p:spPr bwMode="auto">
          <a:xfrm>
            <a:off x="3505200" y="2895600"/>
            <a:ext cx="152400" cy="228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0368" name="Line 32"/>
          <p:cNvSpPr>
            <a:spLocks noChangeShapeType="1"/>
          </p:cNvSpPr>
          <p:nvPr/>
        </p:nvSpPr>
        <p:spPr bwMode="auto">
          <a:xfrm flipH="1">
            <a:off x="4114800" y="2971800"/>
            <a:ext cx="228600" cy="228600"/>
          </a:xfrm>
          <a:prstGeom prst="line">
            <a:avLst/>
          </a:prstGeom>
          <a:noFill/>
          <a:ln w="38100">
            <a:solidFill>
              <a:srgbClr val="FF0000"/>
            </a:solidFill>
            <a:prstDash val="sysDot"/>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270369" name="Oval 37"/>
          <p:cNvSpPr>
            <a:spLocks noChangeArrowheads="1"/>
          </p:cNvSpPr>
          <p:nvPr/>
        </p:nvSpPr>
        <p:spPr bwMode="auto">
          <a:xfrm>
            <a:off x="6934200" y="3048000"/>
            <a:ext cx="609600" cy="609600"/>
          </a:xfrm>
          <a:prstGeom prst="ellipse">
            <a:avLst/>
          </a:prstGeom>
          <a:solidFill>
            <a:srgbClr val="FFFF66"/>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M</a:t>
            </a:r>
          </a:p>
        </p:txBody>
      </p:sp>
      <p:sp>
        <p:nvSpPr>
          <p:cNvPr id="270370" name="Line 38"/>
          <p:cNvSpPr>
            <a:spLocks noChangeShapeType="1"/>
          </p:cNvSpPr>
          <p:nvPr/>
        </p:nvSpPr>
        <p:spPr bwMode="auto">
          <a:xfrm flipV="1">
            <a:off x="6553200" y="3352800"/>
            <a:ext cx="3810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0371" name="Oval 39"/>
          <p:cNvSpPr>
            <a:spLocks noChangeArrowheads="1"/>
          </p:cNvSpPr>
          <p:nvPr/>
        </p:nvSpPr>
        <p:spPr bwMode="auto">
          <a:xfrm>
            <a:off x="7391400" y="4419600"/>
            <a:ext cx="609600" cy="609600"/>
          </a:xfrm>
          <a:prstGeom prst="ellipse">
            <a:avLst/>
          </a:prstGeom>
          <a:solidFill>
            <a:srgbClr val="FFFF66"/>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N</a:t>
            </a:r>
          </a:p>
        </p:txBody>
      </p:sp>
      <p:sp>
        <p:nvSpPr>
          <p:cNvPr id="270372" name="Line 40"/>
          <p:cNvSpPr>
            <a:spLocks noChangeShapeType="1"/>
          </p:cNvSpPr>
          <p:nvPr/>
        </p:nvSpPr>
        <p:spPr bwMode="auto">
          <a:xfrm>
            <a:off x="7239000" y="4419600"/>
            <a:ext cx="2286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0373" name="Oval 41"/>
          <p:cNvSpPr>
            <a:spLocks noChangeArrowheads="1"/>
          </p:cNvSpPr>
          <p:nvPr/>
        </p:nvSpPr>
        <p:spPr bwMode="auto">
          <a:xfrm>
            <a:off x="7848600" y="3048000"/>
            <a:ext cx="609600" cy="609600"/>
          </a:xfrm>
          <a:prstGeom prst="ellipse">
            <a:avLst/>
          </a:prstGeom>
          <a:solidFill>
            <a:srgbClr val="FFFF66"/>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L</a:t>
            </a:r>
          </a:p>
        </p:txBody>
      </p:sp>
      <p:sp>
        <p:nvSpPr>
          <p:cNvPr id="270374" name="Line 42"/>
          <p:cNvSpPr>
            <a:spLocks noChangeShapeType="1"/>
          </p:cNvSpPr>
          <p:nvPr/>
        </p:nvSpPr>
        <p:spPr bwMode="auto">
          <a:xfrm>
            <a:off x="7543800" y="3352800"/>
            <a:ext cx="30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7179" name="Text Box 43"/>
          <p:cNvSpPr txBox="1">
            <a:spLocks noChangeArrowheads="1"/>
          </p:cNvSpPr>
          <p:nvPr/>
        </p:nvSpPr>
        <p:spPr bwMode="auto">
          <a:xfrm>
            <a:off x="744538" y="5219700"/>
            <a:ext cx="8377237"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charset="0"/>
                <a:ea typeface="ＭＳ Ｐゴシック" charset="-128"/>
              </a:defRPr>
            </a:lvl1pPr>
            <a:lvl2pPr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buClr>
                <a:srgbClr val="3333CC"/>
              </a:buClr>
              <a:buSzPct val="75000"/>
              <a:buFont typeface="Wingdings" charset="2"/>
              <a:buChar char="q"/>
            </a:pPr>
            <a:r>
              <a:rPr lang="en-US" altLang="x-none" sz="2000" b="1" dirty="0">
                <a:solidFill>
                  <a:srgbClr val="000000"/>
                </a:solidFill>
              </a:rPr>
              <a:t> </a:t>
            </a:r>
            <a:r>
              <a:rPr lang="en-US" altLang="zh-CN" sz="2000" dirty="0">
                <a:solidFill>
                  <a:srgbClr val="000000"/>
                </a:solidFill>
                <a:latin typeface="Comic Sans MS" charset="0"/>
                <a:ea typeface="宋体" charset="-122"/>
              </a:rPr>
              <a:t>Each node should keep track of </a:t>
            </a:r>
            <a:r>
              <a:rPr lang="en-US" altLang="zh-CN" sz="2000" dirty="0" smtClean="0">
                <a:solidFill>
                  <a:schemeClr val="accent6"/>
                </a:solidFill>
                <a:latin typeface="Comic Sans MS" charset="0"/>
                <a:ea typeface="宋体" charset="-122"/>
              </a:rPr>
              <a:t>forwarding state</a:t>
            </a:r>
            <a:r>
              <a:rPr lang="en-US" altLang="zh-CN" sz="2000" dirty="0" smtClean="0">
                <a:solidFill>
                  <a:srgbClr val="000000"/>
                </a:solidFill>
                <a:latin typeface="Comic Sans MS" charset="0"/>
                <a:ea typeface="宋体" charset="-122"/>
              </a:rPr>
              <a:t> to </a:t>
            </a:r>
            <a:r>
              <a:rPr lang="en-US" altLang="zh-CN" sz="2000" dirty="0">
                <a:solidFill>
                  <a:srgbClr val="000000"/>
                </a:solidFill>
                <a:latin typeface="Comic Sans MS" charset="0"/>
                <a:ea typeface="宋体" charset="-122"/>
              </a:rPr>
              <a:t>avoid loop !</a:t>
            </a:r>
          </a:p>
          <a:p>
            <a:pPr lvl="1" eaLnBrk="1" hangingPunct="1">
              <a:buClr>
                <a:srgbClr val="3333CC"/>
              </a:buClr>
              <a:buSzPct val="75000"/>
              <a:buFont typeface="Wingdings" charset="2"/>
              <a:buChar char="¦"/>
            </a:pPr>
            <a:r>
              <a:rPr lang="en-US" altLang="zh-CN" sz="2000" dirty="0">
                <a:solidFill>
                  <a:srgbClr val="000000"/>
                </a:solidFill>
                <a:latin typeface="Comic Sans MS" charset="0"/>
                <a:ea typeface="宋体" charset="-122"/>
              </a:rPr>
              <a:t> node state: nodes keep state (which will time out---soft state)</a:t>
            </a:r>
          </a:p>
          <a:p>
            <a:pPr lvl="1" eaLnBrk="1" hangingPunct="1">
              <a:buClr>
                <a:srgbClr val="3333CC"/>
              </a:buClr>
              <a:buSzPct val="75000"/>
              <a:buFont typeface="Wingdings" charset="2"/>
              <a:buChar char="¦"/>
            </a:pPr>
            <a:r>
              <a:rPr lang="en-US" altLang="zh-CN" sz="2000" dirty="0">
                <a:solidFill>
                  <a:srgbClr val="000000"/>
                </a:solidFill>
                <a:latin typeface="Comic Sans MS" charset="0"/>
                <a:ea typeface="宋体" charset="-122"/>
              </a:rPr>
              <a:t> packet state: carry the state in the query, i.e. carry a list </a:t>
            </a:r>
            <a:br>
              <a:rPr lang="en-US" altLang="zh-CN" sz="2000" dirty="0">
                <a:solidFill>
                  <a:srgbClr val="000000"/>
                </a:solidFill>
                <a:latin typeface="Comic Sans MS" charset="0"/>
                <a:ea typeface="宋体" charset="-122"/>
              </a:rPr>
            </a:br>
            <a:r>
              <a:rPr lang="en-US" altLang="zh-CN" sz="2000" dirty="0">
                <a:solidFill>
                  <a:srgbClr val="000000"/>
                </a:solidFill>
                <a:latin typeface="Comic Sans MS" charset="0"/>
                <a:ea typeface="宋体" charset="-122"/>
              </a:rPr>
              <a:t>   of visited nodes </a:t>
            </a:r>
            <a:endParaRPr lang="en-US" altLang="x-none" sz="2000" dirty="0">
              <a:solidFill>
                <a:srgbClr val="000000"/>
              </a:solidFill>
              <a:latin typeface="Comic Sans MS" charset="0"/>
            </a:endParaRPr>
          </a:p>
        </p:txBody>
      </p:sp>
    </p:spTree>
    <p:extLst>
      <p:ext uri="{BB962C8B-B14F-4D97-AF65-F5344CB8AC3E}">
        <p14:creationId xmlns:p14="http://schemas.microsoft.com/office/powerpoint/2010/main" val="18813553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71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717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717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17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AAD3FDF-3D91-7B46-B133-CE5DEBC45D14}" type="slidenum">
              <a:rPr lang="en-US" altLang="x-none" sz="1400">
                <a:solidFill>
                  <a:srgbClr val="000000"/>
                </a:solidFill>
                <a:latin typeface="Times New Roman" charset="0"/>
              </a:rPr>
              <a:pPr eaLnBrk="1" hangingPunct="1"/>
              <a:t>19</a:t>
            </a:fld>
            <a:endParaRPr lang="en-US" altLang="x-none" sz="1400">
              <a:solidFill>
                <a:srgbClr val="000000"/>
              </a:solidFill>
              <a:latin typeface="Times New Roman" charset="0"/>
            </a:endParaRPr>
          </a:p>
        </p:txBody>
      </p:sp>
      <p:sp>
        <p:nvSpPr>
          <p:cNvPr id="272386" name="Rectangle 2"/>
          <p:cNvSpPr>
            <a:spLocks noGrp="1" noChangeArrowheads="1"/>
          </p:cNvSpPr>
          <p:nvPr>
            <p:ph type="title"/>
          </p:nvPr>
        </p:nvSpPr>
        <p:spPr/>
        <p:txBody>
          <a:bodyPr/>
          <a:lstStyle/>
          <a:p>
            <a:r>
              <a:rPr lang="en-US" altLang="x-none" sz="3600" dirty="0">
                <a:ea typeface="ＭＳ Ｐゴシック" charset="-128"/>
              </a:rPr>
              <a:t>Decentralized </a:t>
            </a:r>
            <a:r>
              <a:rPr lang="en-US" altLang="zh-CN" sz="3600" dirty="0" smtClean="0">
                <a:ea typeface="宋体" charset="-122"/>
              </a:rPr>
              <a:t>F</a:t>
            </a:r>
            <a:r>
              <a:rPr lang="en-US" altLang="x-none" sz="3600" dirty="0" smtClean="0">
                <a:ea typeface="ＭＳ Ｐゴシック" charset="-128"/>
              </a:rPr>
              <a:t>looding Example: </a:t>
            </a:r>
            <a:r>
              <a:rPr lang="en-US" altLang="x-none" sz="3600" dirty="0">
                <a:ea typeface="ＭＳ Ｐゴシック" charset="-128"/>
              </a:rPr>
              <a:t>Gnutella</a:t>
            </a:r>
          </a:p>
        </p:txBody>
      </p:sp>
      <p:sp>
        <p:nvSpPr>
          <p:cNvPr id="272387" name="Rectangle 3"/>
          <p:cNvSpPr>
            <a:spLocks noGrp="1" noChangeArrowheads="1"/>
          </p:cNvSpPr>
          <p:nvPr>
            <p:ph type="body" idx="1"/>
          </p:nvPr>
        </p:nvSpPr>
        <p:spPr>
          <a:xfrm>
            <a:off x="533400" y="1600200"/>
            <a:ext cx="7916863" cy="4648200"/>
          </a:xfrm>
        </p:spPr>
        <p:txBody>
          <a:bodyPr/>
          <a:lstStyle/>
          <a:p>
            <a:pPr>
              <a:lnSpc>
                <a:spcPct val="90000"/>
              </a:lnSpc>
            </a:pPr>
            <a:r>
              <a:rPr lang="en-US" altLang="x-none" sz="2400" dirty="0">
                <a:ea typeface="ＭＳ Ｐゴシック" charset="-128"/>
              </a:rPr>
              <a:t>Basic message header</a:t>
            </a:r>
            <a:endParaRPr lang="en-US" altLang="zh-CN" sz="2400" dirty="0">
              <a:ea typeface="宋体" charset="-122"/>
            </a:endParaRPr>
          </a:p>
          <a:p>
            <a:pPr lvl="1">
              <a:lnSpc>
                <a:spcPct val="90000"/>
              </a:lnSpc>
            </a:pPr>
            <a:r>
              <a:rPr lang="en-US" altLang="x-none" sz="2000" dirty="0">
                <a:ea typeface="ＭＳ Ｐゴシック" charset="-128"/>
              </a:rPr>
              <a:t>Unique ID, TTL, Hops</a:t>
            </a:r>
            <a:endParaRPr lang="en-US" altLang="zh-CN" sz="2000" dirty="0">
              <a:ea typeface="宋体" charset="-122"/>
            </a:endParaRPr>
          </a:p>
          <a:p>
            <a:pPr lvl="1">
              <a:lnSpc>
                <a:spcPct val="90000"/>
              </a:lnSpc>
            </a:pPr>
            <a:endParaRPr lang="en-US" altLang="x-none" sz="2000" dirty="0">
              <a:ea typeface="ＭＳ Ｐゴシック" charset="-128"/>
            </a:endParaRPr>
          </a:p>
          <a:p>
            <a:pPr>
              <a:lnSpc>
                <a:spcPct val="90000"/>
              </a:lnSpc>
            </a:pPr>
            <a:r>
              <a:rPr lang="en-US" altLang="x-none" sz="2400" dirty="0">
                <a:ea typeface="ＭＳ Ｐゴシック" charset="-128"/>
              </a:rPr>
              <a:t>Message types</a:t>
            </a:r>
            <a:endParaRPr lang="en-US" altLang="zh-CN" sz="2400" dirty="0">
              <a:ea typeface="宋体" charset="-122"/>
            </a:endParaRPr>
          </a:p>
          <a:p>
            <a:pPr lvl="1">
              <a:lnSpc>
                <a:spcPct val="90000"/>
              </a:lnSpc>
            </a:pPr>
            <a:r>
              <a:rPr lang="en-US" altLang="x-none" sz="2000" dirty="0">
                <a:ea typeface="ＭＳ Ｐゴシック" charset="-128"/>
              </a:rPr>
              <a:t>Ping – probes network for other </a:t>
            </a:r>
            <a:r>
              <a:rPr lang="en-US" altLang="x-none" sz="2000" dirty="0" err="1">
                <a:ea typeface="ＭＳ Ｐゴシック" charset="-128"/>
              </a:rPr>
              <a:t>servents</a:t>
            </a:r>
            <a:endParaRPr lang="en-US" altLang="zh-CN" sz="2000" dirty="0">
              <a:ea typeface="宋体" charset="-122"/>
            </a:endParaRPr>
          </a:p>
          <a:p>
            <a:pPr lvl="1">
              <a:lnSpc>
                <a:spcPct val="90000"/>
              </a:lnSpc>
            </a:pPr>
            <a:r>
              <a:rPr lang="en-US" altLang="x-none" sz="2000" dirty="0">
                <a:ea typeface="ＭＳ Ｐゴシック" charset="-128"/>
              </a:rPr>
              <a:t>Pong – response to ping, contains IP </a:t>
            </a:r>
            <a:r>
              <a:rPr lang="en-US" altLang="x-none" sz="2000" dirty="0" err="1">
                <a:ea typeface="ＭＳ Ｐゴシック" charset="-128"/>
              </a:rPr>
              <a:t>addr</a:t>
            </a:r>
            <a:r>
              <a:rPr lang="en-US" altLang="x-none" sz="2000" dirty="0">
                <a:ea typeface="ＭＳ Ｐゴシック" charset="-128"/>
              </a:rPr>
              <a:t>, # of files, etc.</a:t>
            </a:r>
            <a:endParaRPr lang="en-US" altLang="zh-CN" sz="2000" dirty="0">
              <a:ea typeface="宋体" charset="-122"/>
            </a:endParaRPr>
          </a:p>
          <a:p>
            <a:pPr lvl="1">
              <a:lnSpc>
                <a:spcPct val="90000"/>
              </a:lnSpc>
            </a:pPr>
            <a:endParaRPr lang="en-US" altLang="zh-CN" sz="2000" dirty="0">
              <a:ea typeface="宋体" charset="-122"/>
            </a:endParaRPr>
          </a:p>
          <a:p>
            <a:pPr lvl="1">
              <a:lnSpc>
                <a:spcPct val="90000"/>
              </a:lnSpc>
            </a:pPr>
            <a:r>
              <a:rPr lang="en-US" altLang="x-none" sz="2000" dirty="0">
                <a:ea typeface="ＭＳ Ｐゴシック" charset="-128"/>
              </a:rPr>
              <a:t>Query – search criteria + speed requirement of </a:t>
            </a:r>
            <a:r>
              <a:rPr lang="en-US" altLang="x-none" sz="2000" dirty="0" err="1">
                <a:ea typeface="ＭＳ Ｐゴシック" charset="-128"/>
              </a:rPr>
              <a:t>servent</a:t>
            </a:r>
            <a:endParaRPr lang="en-US" altLang="zh-CN" sz="2000" dirty="0">
              <a:ea typeface="宋体" charset="-122"/>
            </a:endParaRPr>
          </a:p>
          <a:p>
            <a:pPr lvl="1">
              <a:lnSpc>
                <a:spcPct val="90000"/>
              </a:lnSpc>
            </a:pPr>
            <a:r>
              <a:rPr lang="en-US" altLang="x-none" sz="2000" dirty="0" err="1">
                <a:ea typeface="ＭＳ Ｐゴシック" charset="-128"/>
              </a:rPr>
              <a:t>QueryHit</a:t>
            </a:r>
            <a:r>
              <a:rPr lang="en-US" altLang="x-none" sz="2000" dirty="0">
                <a:ea typeface="ＭＳ Ｐゴシック" charset="-128"/>
              </a:rPr>
              <a:t> – successful response to Query, contains </a:t>
            </a:r>
            <a:r>
              <a:rPr lang="en-US" altLang="x-none" sz="2000" dirty="0" err="1">
                <a:ea typeface="ＭＳ Ｐゴシック" charset="-128"/>
              </a:rPr>
              <a:t>addr</a:t>
            </a:r>
            <a:r>
              <a:rPr lang="en-US" altLang="x-none" sz="2000" dirty="0">
                <a:ea typeface="ＭＳ Ｐゴシック" charset="-128"/>
              </a:rPr>
              <a:t> + port t</a:t>
            </a:r>
            <a:r>
              <a:rPr lang="en-US" altLang="zh-CN" sz="2000" dirty="0">
                <a:ea typeface="宋体" charset="-122"/>
              </a:rPr>
              <a:t>o </a:t>
            </a:r>
            <a:r>
              <a:rPr lang="en-US" altLang="x-none" sz="2000" dirty="0">
                <a:ea typeface="ＭＳ Ｐゴシック" charset="-128"/>
              </a:rPr>
              <a:t>transfer from, speed of </a:t>
            </a:r>
            <a:r>
              <a:rPr lang="en-US" altLang="x-none" sz="2000" dirty="0" err="1">
                <a:ea typeface="ＭＳ Ｐゴシック" charset="-128"/>
              </a:rPr>
              <a:t>servent</a:t>
            </a:r>
            <a:r>
              <a:rPr lang="en-US" altLang="x-none" sz="2000" dirty="0">
                <a:ea typeface="ＭＳ Ｐゴシック" charset="-128"/>
              </a:rPr>
              <a:t>, etc.</a:t>
            </a:r>
            <a:endParaRPr lang="en-US" altLang="zh-CN" sz="2000" dirty="0">
              <a:ea typeface="宋体" charset="-122"/>
            </a:endParaRPr>
          </a:p>
          <a:p>
            <a:pPr lvl="1">
              <a:lnSpc>
                <a:spcPct val="90000"/>
              </a:lnSpc>
            </a:pPr>
            <a:endParaRPr lang="en-US" altLang="x-none" sz="2000" dirty="0">
              <a:ea typeface="ＭＳ Ｐゴシック" charset="-128"/>
            </a:endParaRPr>
          </a:p>
          <a:p>
            <a:pPr lvl="1">
              <a:lnSpc>
                <a:spcPct val="90000"/>
              </a:lnSpc>
            </a:pPr>
            <a:r>
              <a:rPr lang="en-US" altLang="x-none" sz="2000" dirty="0">
                <a:ea typeface="ＭＳ Ｐゴシック" charset="-128"/>
              </a:rPr>
              <a:t>Ping, </a:t>
            </a:r>
            <a:r>
              <a:rPr lang="en-US" altLang="x-none" sz="2000" dirty="0" smtClean="0">
                <a:ea typeface="ＭＳ Ｐゴシック" charset="-128"/>
              </a:rPr>
              <a:t>Query </a:t>
            </a:r>
            <a:r>
              <a:rPr lang="en-US" altLang="x-none" sz="2000" dirty="0">
                <a:ea typeface="ＭＳ Ｐゴシック" charset="-128"/>
              </a:rPr>
              <a:t>are </a:t>
            </a:r>
            <a:r>
              <a:rPr lang="en-US" altLang="x-none" sz="2000" dirty="0">
                <a:solidFill>
                  <a:schemeClr val="accent6"/>
                </a:solidFill>
                <a:ea typeface="ＭＳ Ｐゴシック" charset="-128"/>
              </a:rPr>
              <a:t>flooded</a:t>
            </a:r>
          </a:p>
          <a:p>
            <a:pPr lvl="1">
              <a:lnSpc>
                <a:spcPct val="90000"/>
              </a:lnSpc>
            </a:pPr>
            <a:r>
              <a:rPr lang="en-US" altLang="x-none" sz="2000" dirty="0" err="1">
                <a:ea typeface="ＭＳ Ｐゴシック" charset="-128"/>
              </a:rPr>
              <a:t>QueryHit</a:t>
            </a:r>
            <a:r>
              <a:rPr lang="en-US" altLang="x-none" sz="2000" dirty="0">
                <a:ea typeface="ＭＳ Ｐゴシック" charset="-128"/>
              </a:rPr>
              <a:t>, Pong: </a:t>
            </a:r>
            <a:r>
              <a:rPr lang="en-US" altLang="x-none" sz="2000" dirty="0">
                <a:solidFill>
                  <a:schemeClr val="accent6"/>
                </a:solidFill>
                <a:ea typeface="ＭＳ Ｐゴシック" charset="-128"/>
              </a:rPr>
              <a:t>reverse path </a:t>
            </a:r>
            <a:r>
              <a:rPr lang="en-US" altLang="x-none" sz="2000" dirty="0">
                <a:ea typeface="ＭＳ Ｐゴシック" charset="-128"/>
              </a:rPr>
              <a:t>of previous message</a:t>
            </a:r>
          </a:p>
        </p:txBody>
      </p:sp>
    </p:spTree>
    <p:extLst>
      <p:ext uri="{BB962C8B-B14F-4D97-AF65-F5344CB8AC3E}">
        <p14:creationId xmlns:p14="http://schemas.microsoft.com/office/powerpoint/2010/main" val="2285722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p:txBody>
          <a:bodyPr/>
          <a:lstStyle/>
          <a:p>
            <a:r>
              <a:rPr lang="en-US" altLang="x-none">
                <a:ea typeface="ＭＳ Ｐゴシック" charset="-128"/>
              </a:rPr>
              <a:t>Outline</a:t>
            </a:r>
          </a:p>
        </p:txBody>
      </p:sp>
      <p:sp>
        <p:nvSpPr>
          <p:cNvPr id="82946" name="Content Placeholder 2"/>
          <p:cNvSpPr>
            <a:spLocks noGrp="1"/>
          </p:cNvSpPr>
          <p:nvPr>
            <p:ph idx="1"/>
          </p:nvPr>
        </p:nvSpPr>
        <p:spPr>
          <a:xfrm>
            <a:off x="533400" y="1600200"/>
            <a:ext cx="8077200" cy="4648200"/>
          </a:xfrm>
        </p:spPr>
        <p:txBody>
          <a:bodyPr/>
          <a:lstStyle/>
          <a:p>
            <a:pPr>
              <a:buFont typeface="Wingdings" charset="2"/>
              <a:buChar char="q"/>
            </a:pPr>
            <a:r>
              <a:rPr lang="en-US" altLang="x-none" dirty="0">
                <a:ea typeface="ＭＳ Ｐゴシック" charset="-128"/>
              </a:rPr>
              <a:t>Admin and recap</a:t>
            </a:r>
          </a:p>
          <a:p>
            <a:pPr>
              <a:buFont typeface="Wingdings" charset="2"/>
              <a:buChar char="q"/>
            </a:pPr>
            <a:r>
              <a:rPr lang="en-US" altLang="x-none" dirty="0" smtClean="0">
                <a:ea typeface="ＭＳ Ｐゴシック" charset="-128"/>
              </a:rPr>
              <a:t>Application overlays (distributed network applications) to</a:t>
            </a:r>
            <a:endParaRPr lang="en-US" altLang="x-none" dirty="0">
              <a:ea typeface="ＭＳ Ｐゴシック" charset="-128"/>
            </a:endParaRPr>
          </a:p>
          <a:p>
            <a:pPr lvl="1">
              <a:buFont typeface="Courier New" charset="0"/>
              <a:buChar char="o"/>
            </a:pPr>
            <a:r>
              <a:rPr lang="en-US" altLang="x-none" dirty="0" smtClean="0">
                <a:ea typeface="ＭＳ Ｐゴシック" charset="-128"/>
              </a:rPr>
              <a:t>scale bandwidth/resource (</a:t>
            </a:r>
            <a:r>
              <a:rPr lang="en-US" altLang="x-none" dirty="0" err="1" smtClean="0">
                <a:ea typeface="ＭＳ Ｐゴシック" charset="-128"/>
              </a:rPr>
              <a:t>BitTorrent</a:t>
            </a:r>
            <a:r>
              <a:rPr lang="en-US" altLang="x-none" dirty="0" smtClean="0">
                <a:ea typeface="ＭＳ Ｐゴシック" charset="-128"/>
              </a:rPr>
              <a:t>)</a:t>
            </a:r>
          </a:p>
          <a:p>
            <a:pPr lvl="1">
              <a:buFont typeface="Courier New" charset="0"/>
              <a:buChar char="o"/>
            </a:pPr>
            <a:r>
              <a:rPr lang="en-US" altLang="x-none" dirty="0" smtClean="0">
                <a:ea typeface="ＭＳ Ｐゴシック" charset="-128"/>
              </a:rPr>
              <a:t>distribute content lookup (Freenet, DHT, Chord)</a:t>
            </a:r>
          </a:p>
          <a:p>
            <a:pPr lvl="1">
              <a:buFont typeface="Courier New" charset="0"/>
              <a:buChar char="o"/>
            </a:pPr>
            <a:r>
              <a:rPr lang="en-US" altLang="x-none" dirty="0" smtClean="0">
                <a:ea typeface="ＭＳ Ｐゴシック" charset="-128"/>
              </a:rPr>
              <a:t>distribute </a:t>
            </a:r>
            <a:r>
              <a:rPr lang="en-US" altLang="x-none" dirty="0" smtClean="0">
                <a:ea typeface="ＭＳ Ｐゴシック" charset="-128"/>
              </a:rPr>
              <a:t>content verification (Block chain</a:t>
            </a:r>
            <a:r>
              <a:rPr lang="en-US" altLang="x-none" dirty="0" smtClean="0">
                <a:ea typeface="ＭＳ Ｐゴシック" charset="-128"/>
              </a:rPr>
              <a:t>) [optional]</a:t>
            </a:r>
            <a:endParaRPr lang="en-US" altLang="x-none" dirty="0" smtClean="0">
              <a:ea typeface="ＭＳ Ｐゴシック" charset="-128"/>
            </a:endParaRPr>
          </a:p>
          <a:p>
            <a:pPr lvl="1">
              <a:buFont typeface="Courier New" charset="0"/>
              <a:buChar char="o"/>
            </a:pPr>
            <a:r>
              <a:rPr lang="en-US" altLang="x-none" dirty="0" smtClean="0">
                <a:ea typeface="ＭＳ Ｐゴシック" charset="-128"/>
              </a:rPr>
              <a:t>achieve anonymity (Tor</a:t>
            </a:r>
            <a:r>
              <a:rPr lang="en-US" altLang="x-none" dirty="0">
                <a:ea typeface="ＭＳ Ｐゴシック" charset="-128"/>
              </a:rPr>
              <a:t>)</a:t>
            </a:r>
            <a:br>
              <a:rPr lang="en-US" altLang="x-none" dirty="0">
                <a:ea typeface="ＭＳ Ｐゴシック" charset="-128"/>
              </a:rPr>
            </a:br>
            <a:r>
              <a:rPr lang="en-US" altLang="x-none" dirty="0">
                <a:ea typeface="ＭＳ Ｐゴシック" charset="-128"/>
              </a:rPr>
              <a:t> [optional]</a:t>
            </a:r>
            <a:endParaRPr lang="en-US" altLang="x-none" dirty="0">
              <a:ea typeface="ＭＳ Ｐゴシック" charset="-128"/>
            </a:endParaRPr>
          </a:p>
        </p:txBody>
      </p:sp>
      <p:sp>
        <p:nvSpPr>
          <p:cNvPr id="82947" name="Slide Number Placeholder 3"/>
          <p:cNvSpPr>
            <a:spLocks noGrp="1"/>
          </p:cNvSpPr>
          <p:nvPr>
            <p:ph type="sldNum" sz="quarter" idx="12"/>
          </p:nvPr>
        </p:nvSpPr>
        <p:spPr>
          <a:xfrm>
            <a:off x="5187950" y="6386513"/>
            <a:ext cx="3956050" cy="455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D84E7CC-9B5C-CA41-B941-367D7F84C09E}" type="slidenum">
              <a:rPr lang="en-US" altLang="x-none" sz="1400">
                <a:solidFill>
                  <a:srgbClr val="000000"/>
                </a:solidFill>
                <a:latin typeface="Comic Sans MS" charset="0"/>
              </a:rPr>
              <a:pPr eaLnBrk="1" hangingPunct="1"/>
              <a:t>2</a:t>
            </a:fld>
            <a:endParaRPr lang="en-US" altLang="x-none" sz="1400">
              <a:solidFill>
                <a:srgbClr val="000000"/>
              </a:solidFill>
              <a:latin typeface="Comic Sans MS"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F6785D4-FF29-2D42-B8C9-5E66DB38935F}" type="slidenum">
              <a:rPr lang="en-US" altLang="x-none" sz="1400">
                <a:solidFill>
                  <a:srgbClr val="000000"/>
                </a:solidFill>
                <a:latin typeface="Times New Roman" charset="0"/>
              </a:rPr>
              <a:pPr eaLnBrk="1" hangingPunct="1"/>
              <a:t>20</a:t>
            </a:fld>
            <a:endParaRPr lang="en-US" altLang="x-none" sz="1400">
              <a:solidFill>
                <a:srgbClr val="000000"/>
              </a:solidFill>
              <a:latin typeface="Times New Roman" charset="0"/>
            </a:endParaRPr>
          </a:p>
        </p:txBody>
      </p:sp>
      <p:sp>
        <p:nvSpPr>
          <p:cNvPr id="274434" name="Rectangle 2"/>
          <p:cNvSpPr>
            <a:spLocks noGrp="1" noChangeArrowheads="1"/>
          </p:cNvSpPr>
          <p:nvPr>
            <p:ph type="title"/>
          </p:nvPr>
        </p:nvSpPr>
        <p:spPr>
          <a:xfrm>
            <a:off x="533400" y="157163"/>
            <a:ext cx="7772400" cy="1143000"/>
          </a:xfrm>
        </p:spPr>
        <p:txBody>
          <a:bodyPr/>
          <a:lstStyle/>
          <a:p>
            <a:r>
              <a:rPr lang="en-US" altLang="zh-CN" sz="3600" dirty="0">
                <a:ea typeface="宋体" charset="-122"/>
              </a:rPr>
              <a:t>Advantages and Disadvantages </a:t>
            </a:r>
            <a:br>
              <a:rPr lang="en-US" altLang="zh-CN" sz="3600" dirty="0">
                <a:ea typeface="宋体" charset="-122"/>
              </a:rPr>
            </a:br>
            <a:r>
              <a:rPr lang="en-US" altLang="zh-CN" sz="3600" dirty="0" smtClean="0">
                <a:ea typeface="宋体" charset="-122"/>
              </a:rPr>
              <a:t>of Decentralized Flooding</a:t>
            </a:r>
            <a:endParaRPr lang="en-US" altLang="x-none" sz="3600" dirty="0">
              <a:ea typeface="ＭＳ Ｐゴシック" charset="-128"/>
            </a:endParaRPr>
          </a:p>
        </p:txBody>
      </p:sp>
      <p:sp>
        <p:nvSpPr>
          <p:cNvPr id="37892" name="Rectangle 3"/>
          <p:cNvSpPr>
            <a:spLocks noGrp="1" noChangeArrowheads="1"/>
          </p:cNvSpPr>
          <p:nvPr>
            <p:ph type="body" idx="1"/>
          </p:nvPr>
        </p:nvSpPr>
        <p:spPr/>
        <p:txBody>
          <a:bodyPr/>
          <a:lstStyle/>
          <a:p>
            <a:r>
              <a:rPr lang="en-US" altLang="x-none" sz="2400" dirty="0">
                <a:ea typeface="ＭＳ Ｐゴシック" charset="-128"/>
              </a:rPr>
              <a:t>Advantages:</a:t>
            </a:r>
            <a:endParaRPr lang="en-US" altLang="zh-CN" sz="2400" dirty="0">
              <a:ea typeface="宋体" charset="-122"/>
            </a:endParaRPr>
          </a:p>
          <a:p>
            <a:pPr lvl="1"/>
            <a:r>
              <a:rPr lang="en-US" altLang="zh-CN" sz="2000" dirty="0">
                <a:ea typeface="宋体" charset="-122"/>
              </a:rPr>
              <a:t>t</a:t>
            </a:r>
            <a:r>
              <a:rPr lang="en-US" altLang="x-none" sz="2000" dirty="0">
                <a:ea typeface="ＭＳ Ｐゴシック" charset="-128"/>
              </a:rPr>
              <a:t>otally decentralized, highly robust</a:t>
            </a:r>
            <a:endParaRPr lang="en-US" altLang="zh-CN" sz="2000" dirty="0">
              <a:ea typeface="宋体" charset="-122"/>
            </a:endParaRPr>
          </a:p>
          <a:p>
            <a:pPr lvl="1"/>
            <a:endParaRPr lang="en-US" altLang="x-none" sz="2000" dirty="0" smtClean="0">
              <a:ea typeface="ＭＳ Ｐゴシック" charset="-128"/>
            </a:endParaRPr>
          </a:p>
          <a:p>
            <a:pPr lvl="1"/>
            <a:endParaRPr lang="en-US" altLang="x-none" sz="2000" dirty="0">
              <a:ea typeface="ＭＳ Ｐゴシック" charset="-128"/>
            </a:endParaRPr>
          </a:p>
          <a:p>
            <a:r>
              <a:rPr lang="en-US" altLang="x-none" sz="2400" dirty="0">
                <a:ea typeface="ＭＳ Ｐゴシック" charset="-128"/>
              </a:rPr>
              <a:t>Disadvantages:</a:t>
            </a:r>
          </a:p>
          <a:p>
            <a:pPr lvl="1"/>
            <a:r>
              <a:rPr lang="en-US" altLang="zh-CN" sz="2000" dirty="0">
                <a:ea typeface="宋体" charset="-122"/>
              </a:rPr>
              <a:t>n</a:t>
            </a:r>
            <a:r>
              <a:rPr lang="en-US" altLang="x-none" sz="2000" dirty="0">
                <a:ea typeface="ＭＳ Ｐゴシック" charset="-128"/>
              </a:rPr>
              <a:t>ot scalable; the entire network can be swamped with flood request</a:t>
            </a:r>
            <a:r>
              <a:rPr lang="en-US" altLang="zh-CN" sz="2000" dirty="0">
                <a:ea typeface="宋体" charset="-122"/>
              </a:rPr>
              <a:t>s</a:t>
            </a:r>
          </a:p>
          <a:p>
            <a:pPr lvl="1"/>
            <a:r>
              <a:rPr lang="en-US" altLang="x-none" sz="2000" dirty="0" smtClean="0">
                <a:ea typeface="ＭＳ Ｐゴシック" charset="-128"/>
              </a:rPr>
              <a:t>to</a:t>
            </a:r>
            <a:r>
              <a:rPr lang="en-US" altLang="zh-CN" sz="2000" dirty="0" smtClean="0">
                <a:ea typeface="宋体" charset="-122"/>
              </a:rPr>
              <a:t> </a:t>
            </a:r>
            <a:r>
              <a:rPr lang="en-US" altLang="x-none" sz="2000" dirty="0">
                <a:ea typeface="ＭＳ Ｐゴシック" charset="-128"/>
              </a:rPr>
              <a:t>alleviate this problem, each request has a TTL</a:t>
            </a:r>
            <a:r>
              <a:rPr lang="en-US" altLang="zh-CN" sz="2000" dirty="0">
                <a:ea typeface="宋体" charset="-122"/>
              </a:rPr>
              <a:t> to limit the scope</a:t>
            </a:r>
          </a:p>
          <a:p>
            <a:pPr lvl="2"/>
            <a:r>
              <a:rPr lang="en-US" altLang="zh-CN" sz="1800" dirty="0">
                <a:ea typeface="宋体" charset="-122"/>
              </a:rPr>
              <a:t>each query has an initial TTL, and each node forwarding it reduces it by one; if TTL reaches 0, the query is dropped (consequence?)</a:t>
            </a:r>
            <a:endParaRPr lang="en-US" altLang="x-none" sz="1800" dirty="0">
              <a:ea typeface="ＭＳ Ｐゴシック" charset="-128"/>
            </a:endParaRPr>
          </a:p>
          <a:p>
            <a:pPr lvl="1"/>
            <a:endParaRPr lang="en-US" altLang="x-none" sz="2000" dirty="0">
              <a:ea typeface="ＭＳ Ｐゴシック" charset="-128"/>
            </a:endParaRPr>
          </a:p>
        </p:txBody>
      </p:sp>
    </p:spTree>
    <p:extLst>
      <p:ext uri="{BB962C8B-B14F-4D97-AF65-F5344CB8AC3E}">
        <p14:creationId xmlns:p14="http://schemas.microsoft.com/office/powerpoint/2010/main" val="4173479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7892">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7892">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89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89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p:txBody>
          <a:bodyPr/>
          <a:lstStyle/>
          <a:p>
            <a:r>
              <a:rPr lang="en-US" altLang="x-none">
                <a:ea typeface="ＭＳ Ｐゴシック" charset="-128"/>
              </a:rPr>
              <a:t>Outline</a:t>
            </a:r>
          </a:p>
        </p:txBody>
      </p:sp>
      <p:sp>
        <p:nvSpPr>
          <p:cNvPr id="82946" name="Content Placeholder 2"/>
          <p:cNvSpPr>
            <a:spLocks noGrp="1"/>
          </p:cNvSpPr>
          <p:nvPr>
            <p:ph idx="1"/>
          </p:nvPr>
        </p:nvSpPr>
        <p:spPr/>
        <p:txBody>
          <a:bodyPr/>
          <a:lstStyle/>
          <a:p>
            <a:pPr>
              <a:buFont typeface="Wingdings" charset="2"/>
              <a:buChar char="q"/>
            </a:pPr>
            <a:r>
              <a:rPr lang="en-US" altLang="x-none" dirty="0">
                <a:ea typeface="ＭＳ Ｐゴシック" charset="-128"/>
              </a:rPr>
              <a:t>Admin and recap</a:t>
            </a:r>
          </a:p>
          <a:p>
            <a:pPr>
              <a:buFont typeface="Wingdings" charset="2"/>
              <a:buChar char="q"/>
            </a:pPr>
            <a:r>
              <a:rPr lang="en-US" altLang="x-none" dirty="0" smtClean="0">
                <a:ea typeface="ＭＳ Ｐゴシック" charset="-128"/>
              </a:rPr>
              <a:t>Application overlays (distributed network applications) to</a:t>
            </a:r>
            <a:endParaRPr lang="en-US" altLang="x-none" dirty="0">
              <a:ea typeface="ＭＳ Ｐゴシック" charset="-128"/>
            </a:endParaRPr>
          </a:p>
          <a:p>
            <a:pPr lvl="1">
              <a:buFont typeface="Courier New" charset="0"/>
              <a:buChar char="o"/>
            </a:pPr>
            <a:r>
              <a:rPr lang="en-US" altLang="x-none" dirty="0">
                <a:ea typeface="ＭＳ Ｐゴシック" charset="-128"/>
              </a:rPr>
              <a:t>scale bandwidth/resource (</a:t>
            </a:r>
            <a:r>
              <a:rPr lang="en-US" altLang="x-none" dirty="0" err="1">
                <a:ea typeface="ＭＳ Ｐゴシック" charset="-128"/>
              </a:rPr>
              <a:t>BitTorrent</a:t>
            </a:r>
            <a:r>
              <a:rPr lang="en-US" altLang="x-none" dirty="0">
                <a:ea typeface="ＭＳ Ｐゴシック" charset="-128"/>
              </a:rPr>
              <a:t>)</a:t>
            </a:r>
          </a:p>
          <a:p>
            <a:pPr lvl="1">
              <a:buFont typeface="Courier New" charset="0"/>
              <a:buChar char="o"/>
            </a:pPr>
            <a:r>
              <a:rPr lang="en-US" altLang="x-none" dirty="0" smtClean="0">
                <a:ea typeface="ＭＳ Ｐゴシック" charset="-128"/>
              </a:rPr>
              <a:t>distribute </a:t>
            </a:r>
            <a:r>
              <a:rPr lang="en-US" altLang="x-none" dirty="0">
                <a:ea typeface="ＭＳ Ｐゴシック" charset="-128"/>
              </a:rPr>
              <a:t>content lookup (Freenet, DHT)</a:t>
            </a:r>
          </a:p>
          <a:p>
            <a:pPr lvl="2">
              <a:buFont typeface="Courier New" charset="0"/>
              <a:buChar char="o"/>
            </a:pPr>
            <a:r>
              <a:rPr lang="en-US" altLang="x-none" dirty="0" smtClean="0">
                <a:latin typeface="Comic Sans MS" charset="0"/>
              </a:rPr>
              <a:t>distributed flooding</a:t>
            </a:r>
          </a:p>
          <a:p>
            <a:pPr lvl="2">
              <a:buFont typeface="Courier New" charset="0"/>
              <a:buChar char="o"/>
            </a:pPr>
            <a:r>
              <a:rPr lang="en-US" altLang="x-none" dirty="0" smtClean="0">
                <a:latin typeface="Comic Sans MS" charset="0"/>
              </a:rPr>
              <a:t>distributed routing search</a:t>
            </a:r>
            <a:endParaRPr lang="en-US" altLang="x-none" dirty="0">
              <a:latin typeface="Comic Sans MS" charset="0"/>
            </a:endParaRPr>
          </a:p>
        </p:txBody>
      </p:sp>
      <p:sp>
        <p:nvSpPr>
          <p:cNvPr id="82947" name="Slide Number Placeholder 3"/>
          <p:cNvSpPr>
            <a:spLocks noGrp="1"/>
          </p:cNvSpPr>
          <p:nvPr>
            <p:ph type="sldNum" sz="quarter" idx="4294967295"/>
          </p:nvPr>
        </p:nvSpPr>
        <p:spPr>
          <a:xfrm>
            <a:off x="5187950" y="6386513"/>
            <a:ext cx="3956050" cy="4556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D84E7CC-9B5C-CA41-B941-367D7F84C09E}" type="slidenum">
              <a:rPr lang="en-US" altLang="x-none" sz="1400">
                <a:solidFill>
                  <a:srgbClr val="000000"/>
                </a:solidFill>
                <a:latin typeface="Comic Sans MS" charset="0"/>
              </a:rPr>
              <a:pPr eaLnBrk="1" hangingPunct="1"/>
              <a:t>21</a:t>
            </a:fld>
            <a:endParaRPr lang="en-US" altLang="x-none" sz="1400">
              <a:solidFill>
                <a:srgbClr val="000000"/>
              </a:solidFill>
              <a:latin typeface="Comic Sans MS" charset="0"/>
            </a:endParaRPr>
          </a:p>
        </p:txBody>
      </p:sp>
    </p:spTree>
    <p:extLst>
      <p:ext uri="{BB962C8B-B14F-4D97-AF65-F5344CB8AC3E}">
        <p14:creationId xmlns:p14="http://schemas.microsoft.com/office/powerpoint/2010/main" val="11337314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A1EE0E3-5527-3B45-9AC6-D8546D978BDF}" type="slidenum">
              <a:rPr lang="en-US" altLang="x-none" sz="1400">
                <a:solidFill>
                  <a:srgbClr val="000000"/>
                </a:solidFill>
                <a:latin typeface="Times New Roman" charset="0"/>
              </a:rPr>
              <a:pPr eaLnBrk="1" hangingPunct="1"/>
              <a:t>22</a:t>
            </a:fld>
            <a:endParaRPr lang="en-US" altLang="x-none" sz="1400">
              <a:solidFill>
                <a:srgbClr val="000000"/>
              </a:solidFill>
              <a:latin typeface="Times New Roman" charset="0"/>
            </a:endParaRPr>
          </a:p>
        </p:txBody>
      </p:sp>
      <p:sp>
        <p:nvSpPr>
          <p:cNvPr id="276482" name="Rectangle 2"/>
          <p:cNvSpPr>
            <a:spLocks noGrp="1" noChangeArrowheads="1"/>
          </p:cNvSpPr>
          <p:nvPr>
            <p:ph type="title"/>
          </p:nvPr>
        </p:nvSpPr>
        <p:spPr/>
        <p:txBody>
          <a:bodyPr/>
          <a:lstStyle/>
          <a:p>
            <a:r>
              <a:rPr lang="en-US" altLang="x-none" dirty="0" smtClean="0">
                <a:ea typeface="ＭＳ Ｐゴシック" charset="-128"/>
              </a:rPr>
              <a:t>Example: Freenet</a:t>
            </a:r>
            <a:endParaRPr lang="en-US" altLang="x-none" dirty="0">
              <a:ea typeface="ＭＳ Ｐゴシック" charset="-128"/>
            </a:endParaRPr>
          </a:p>
        </p:txBody>
      </p:sp>
      <p:sp>
        <p:nvSpPr>
          <p:cNvPr id="276483" name="Rectangle 3"/>
          <p:cNvSpPr>
            <a:spLocks noGrp="1" noChangeArrowheads="1"/>
          </p:cNvSpPr>
          <p:nvPr>
            <p:ph type="body" idx="1"/>
          </p:nvPr>
        </p:nvSpPr>
        <p:spPr>
          <a:xfrm>
            <a:off x="533400" y="1408113"/>
            <a:ext cx="8120063" cy="5232400"/>
          </a:xfrm>
        </p:spPr>
        <p:txBody>
          <a:bodyPr/>
          <a:lstStyle/>
          <a:p>
            <a:r>
              <a:rPr lang="en-US" altLang="x-none" sz="2400" dirty="0">
                <a:ea typeface="ＭＳ Ｐゴシック" charset="-128"/>
              </a:rPr>
              <a:t>History</a:t>
            </a:r>
          </a:p>
          <a:p>
            <a:pPr lvl="1"/>
            <a:r>
              <a:rPr lang="en-US" altLang="zh-CN" sz="2000" dirty="0">
                <a:ea typeface="宋体" charset="-122"/>
              </a:rPr>
              <a:t>final year project </a:t>
            </a:r>
            <a:r>
              <a:rPr lang="en-US" altLang="zh-CN" sz="2000" dirty="0">
                <a:ea typeface="宋体" charset="-122"/>
                <a:hlinkClick r:id=""/>
              </a:rPr>
              <a:t>Ian Clarke</a:t>
            </a:r>
            <a:r>
              <a:rPr lang="en-US" altLang="zh-CN" sz="2000" dirty="0">
                <a:ea typeface="宋体" charset="-122"/>
              </a:rPr>
              <a:t> , </a:t>
            </a:r>
            <a:r>
              <a:rPr lang="en-US" altLang="zh-CN" sz="2000" dirty="0">
                <a:ea typeface="宋体" charset="-122"/>
                <a:hlinkClick r:id=""/>
              </a:rPr>
              <a:t>Edinburgh University</a:t>
            </a:r>
            <a:r>
              <a:rPr lang="en-US" altLang="zh-CN" sz="2000" dirty="0">
                <a:ea typeface="宋体" charset="-122"/>
              </a:rPr>
              <a:t>, Scotland, June, 1999</a:t>
            </a:r>
          </a:p>
          <a:p>
            <a:r>
              <a:rPr lang="en-US" altLang="zh-CN" sz="2400" dirty="0">
                <a:ea typeface="宋体" charset="-122"/>
              </a:rPr>
              <a:t>G</a:t>
            </a:r>
            <a:r>
              <a:rPr lang="en-US" altLang="x-none" sz="2400" dirty="0">
                <a:ea typeface="ＭＳ Ｐゴシック" charset="-128"/>
              </a:rPr>
              <a:t>oals:</a:t>
            </a:r>
          </a:p>
          <a:p>
            <a:pPr lvl="1"/>
            <a:r>
              <a:rPr lang="en-US" altLang="x-none" sz="2000" dirty="0">
                <a:ea typeface="ＭＳ Ｐゴシック" charset="-128"/>
              </a:rPr>
              <a:t>totally distributed system without using centralized index or </a:t>
            </a:r>
            <a:r>
              <a:rPr lang="en-US" altLang="x-none" sz="2000" dirty="0" smtClean="0">
                <a:ea typeface="ＭＳ Ｐゴシック" charset="-128"/>
              </a:rPr>
              <a:t>flooding, </a:t>
            </a:r>
            <a:r>
              <a:rPr lang="en-US" altLang="x-none" sz="2000" dirty="0">
                <a:ea typeface="ＭＳ Ｐゴシック" charset="-128"/>
              </a:rPr>
              <a:t>instead s</a:t>
            </a:r>
            <a:r>
              <a:rPr lang="en-US" altLang="zh-CN" sz="2000" dirty="0">
                <a:ea typeface="宋体" charset="-122"/>
              </a:rPr>
              <a:t>earch by </a:t>
            </a:r>
            <a:r>
              <a:rPr lang="en-US" altLang="zh-CN" sz="2000" dirty="0" smtClean="0">
                <a:solidFill>
                  <a:srgbClr val="FF0000"/>
                </a:solidFill>
                <a:ea typeface="宋体" charset="-122"/>
              </a:rPr>
              <a:t>routing</a:t>
            </a:r>
            <a:endParaRPr lang="en-US" altLang="zh-CN" sz="2000" dirty="0">
              <a:ea typeface="宋体" charset="-122"/>
            </a:endParaRPr>
          </a:p>
          <a:p>
            <a:pPr lvl="2"/>
            <a:r>
              <a:rPr lang="en-US" altLang="zh-CN" sz="1600" dirty="0">
                <a:ea typeface="宋体" charset="-122"/>
              </a:rPr>
              <a:t>routing/storing system responds adaptively to usage patterns, transparently moving, replicating files as necessary to provide efficient service</a:t>
            </a:r>
          </a:p>
          <a:p>
            <a:pPr lvl="1"/>
            <a:endParaRPr lang="en-US" altLang="x-none" sz="2000" dirty="0">
              <a:ea typeface="ＭＳ Ｐゴシック" charset="-128"/>
            </a:endParaRPr>
          </a:p>
          <a:p>
            <a:pPr lvl="1"/>
            <a:r>
              <a:rPr lang="en-US" altLang="x-none" sz="2000" dirty="0">
                <a:ea typeface="ＭＳ Ｐゴシック" charset="-128"/>
              </a:rPr>
              <a:t>provide publisher anonymity, security </a:t>
            </a:r>
          </a:p>
          <a:p>
            <a:pPr lvl="2"/>
            <a:r>
              <a:rPr lang="en-US" altLang="x-none" sz="1600" dirty="0">
                <a:ea typeface="ＭＳ Ｐゴシック" charset="-128"/>
              </a:rPr>
              <a:t>free speech : resistant to attacks – a third party </a:t>
            </a:r>
            <a:r>
              <a:rPr lang="en-US" altLang="x-none" sz="1600" dirty="0" err="1">
                <a:ea typeface="ＭＳ Ｐゴシック" charset="-128"/>
              </a:rPr>
              <a:t>shouldn</a:t>
            </a:r>
            <a:r>
              <a:rPr lang="ja-JP" altLang="en-US" sz="1600" dirty="0">
                <a:ea typeface="ＭＳ Ｐゴシック" charset="-128"/>
              </a:rPr>
              <a:t>’</a:t>
            </a:r>
            <a:r>
              <a:rPr lang="en-US" altLang="ja-JP" sz="1600" dirty="0">
                <a:ea typeface="ＭＳ Ｐゴシック" charset="-128"/>
              </a:rPr>
              <a:t>t be able to deny (e.g., deleting) the access to a particular file (data item, object)</a:t>
            </a:r>
            <a:endParaRPr lang="en-US" altLang="zh-CN" sz="1600" dirty="0">
              <a:ea typeface="宋体" charset="-122"/>
            </a:endParaRPr>
          </a:p>
        </p:txBody>
      </p:sp>
    </p:spTree>
    <p:extLst>
      <p:ext uri="{BB962C8B-B14F-4D97-AF65-F5344CB8AC3E}">
        <p14:creationId xmlns:p14="http://schemas.microsoft.com/office/powerpoint/2010/main" val="97162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48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648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64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D567E95-5696-B144-9D13-A5C06DFCCC14}" type="slidenum">
              <a:rPr lang="en-US" altLang="x-none" sz="1400">
                <a:solidFill>
                  <a:srgbClr val="000000"/>
                </a:solidFill>
                <a:latin typeface="Times New Roman" charset="0"/>
              </a:rPr>
              <a:pPr eaLnBrk="1" hangingPunct="1"/>
              <a:t>23</a:t>
            </a:fld>
            <a:endParaRPr lang="en-US" altLang="x-none" sz="1400">
              <a:solidFill>
                <a:srgbClr val="000000"/>
              </a:solidFill>
              <a:latin typeface="Times New Roman" charset="0"/>
            </a:endParaRPr>
          </a:p>
        </p:txBody>
      </p:sp>
      <p:sp>
        <p:nvSpPr>
          <p:cNvPr id="278530" name="Rectangle 2"/>
          <p:cNvSpPr>
            <a:spLocks noGrp="1" noChangeArrowheads="1"/>
          </p:cNvSpPr>
          <p:nvPr>
            <p:ph type="title"/>
          </p:nvPr>
        </p:nvSpPr>
        <p:spPr>
          <a:xfrm>
            <a:off x="585788" y="228600"/>
            <a:ext cx="7772400" cy="1143000"/>
          </a:xfrm>
        </p:spPr>
        <p:txBody>
          <a:bodyPr/>
          <a:lstStyle/>
          <a:p>
            <a:r>
              <a:rPr lang="en-US" altLang="zh-CN">
                <a:ea typeface="宋体" charset="-122"/>
              </a:rPr>
              <a:t>Basic </a:t>
            </a:r>
            <a:r>
              <a:rPr lang="en-US" altLang="x-none">
                <a:ea typeface="ＭＳ Ｐゴシック" charset="-128"/>
              </a:rPr>
              <a:t>Structure</a:t>
            </a:r>
            <a:r>
              <a:rPr lang="en-US" altLang="zh-CN">
                <a:ea typeface="宋体" charset="-122"/>
              </a:rPr>
              <a:t> of Freenet</a:t>
            </a:r>
            <a:endParaRPr lang="en-US" altLang="x-none">
              <a:ea typeface="ＭＳ Ｐゴシック" charset="-128"/>
            </a:endParaRPr>
          </a:p>
        </p:txBody>
      </p:sp>
      <p:sp>
        <p:nvSpPr>
          <p:cNvPr id="278531" name="Rectangle 3"/>
          <p:cNvSpPr>
            <a:spLocks noGrp="1" noChangeArrowheads="1"/>
          </p:cNvSpPr>
          <p:nvPr>
            <p:ph type="body" idx="1"/>
          </p:nvPr>
        </p:nvSpPr>
        <p:spPr>
          <a:xfrm>
            <a:off x="571500" y="1524000"/>
            <a:ext cx="4724400" cy="4876800"/>
          </a:xfrm>
        </p:spPr>
        <p:txBody>
          <a:bodyPr/>
          <a:lstStyle/>
          <a:p>
            <a:r>
              <a:rPr lang="en-US" altLang="zh-CN" sz="2400">
                <a:ea typeface="宋体" charset="-122"/>
              </a:rPr>
              <a:t>E</a:t>
            </a:r>
            <a:r>
              <a:rPr lang="en-US" altLang="x-none" sz="2400">
                <a:ea typeface="ＭＳ Ｐゴシック" charset="-128"/>
              </a:rPr>
              <a:t>ach machine stores a set of </a:t>
            </a:r>
            <a:r>
              <a:rPr lang="en-US" altLang="zh-CN" sz="2400">
                <a:ea typeface="宋体" charset="-122"/>
              </a:rPr>
              <a:t>files; e</a:t>
            </a:r>
            <a:r>
              <a:rPr lang="en-US" altLang="x-none" sz="2400">
                <a:ea typeface="ＭＳ Ｐゴシック" charset="-128"/>
              </a:rPr>
              <a:t>ach file is identified by a unique identifier</a:t>
            </a:r>
            <a:r>
              <a:rPr lang="en-US" altLang="zh-CN" sz="2400">
                <a:ea typeface="宋体" charset="-122"/>
              </a:rPr>
              <a:t> (called key or id)</a:t>
            </a:r>
          </a:p>
          <a:p>
            <a:endParaRPr lang="en-US" altLang="x-none" sz="2400">
              <a:ea typeface="ＭＳ Ｐゴシック" charset="-128"/>
            </a:endParaRPr>
          </a:p>
          <a:p>
            <a:r>
              <a:rPr lang="en-US" altLang="zh-CN" sz="2400">
                <a:ea typeface="宋体" charset="-122"/>
              </a:rPr>
              <a:t>Each</a:t>
            </a:r>
            <a:r>
              <a:rPr lang="en-US" altLang="x-none" sz="2400">
                <a:ea typeface="ＭＳ Ｐゴシック" charset="-128"/>
              </a:rPr>
              <a:t> </a:t>
            </a:r>
            <a:r>
              <a:rPr lang="en-US" altLang="zh-CN" sz="2400">
                <a:ea typeface="宋体" charset="-122"/>
              </a:rPr>
              <a:t>node </a:t>
            </a:r>
            <a:r>
              <a:rPr lang="en-US" altLang="x-none" sz="2400">
                <a:ea typeface="ＭＳ Ｐゴシック" charset="-128"/>
              </a:rPr>
              <a:t>maintains a </a:t>
            </a:r>
            <a:r>
              <a:rPr lang="ja-JP" altLang="en-US" sz="2400">
                <a:ea typeface="ＭＳ Ｐゴシック" charset="-128"/>
              </a:rPr>
              <a:t>“</a:t>
            </a:r>
            <a:r>
              <a:rPr lang="en-US" altLang="ja-JP" sz="2400">
                <a:ea typeface="ＭＳ Ｐゴシック" charset="-128"/>
              </a:rPr>
              <a:t>routing table</a:t>
            </a:r>
            <a:r>
              <a:rPr lang="ja-JP" altLang="en-US" sz="2400">
                <a:ea typeface="ＭＳ Ｐゴシック" charset="-128"/>
              </a:rPr>
              <a:t>”</a:t>
            </a:r>
            <a:endParaRPr lang="en-US" altLang="ja-JP" sz="2400">
              <a:ea typeface="ＭＳ Ｐゴシック" charset="-128"/>
            </a:endParaRPr>
          </a:p>
          <a:p>
            <a:pPr lvl="1"/>
            <a:r>
              <a:rPr lang="en-US" altLang="x-none" sz="2000" i="1">
                <a:ea typeface="ＭＳ Ｐゴシック" charset="-128"/>
              </a:rPr>
              <a:t>id  </a:t>
            </a:r>
            <a:r>
              <a:rPr lang="en-US" altLang="x-none" sz="2000">
                <a:ea typeface="ＭＳ Ｐゴシック" charset="-128"/>
              </a:rPr>
              <a:t>– file id, key</a:t>
            </a:r>
          </a:p>
          <a:p>
            <a:pPr lvl="1"/>
            <a:r>
              <a:rPr lang="en-US" altLang="x-none" sz="2000" i="1">
                <a:ea typeface="ＭＳ Ｐゴシック" charset="-128"/>
              </a:rPr>
              <a:t>next_hop</a:t>
            </a:r>
            <a:r>
              <a:rPr lang="en-US" altLang="zh-CN" sz="2000" i="1">
                <a:ea typeface="宋体" charset="-122"/>
              </a:rPr>
              <a:t> node</a:t>
            </a:r>
            <a:r>
              <a:rPr lang="en-US" altLang="x-none" sz="2000">
                <a:ea typeface="ＭＳ Ｐゴシック" charset="-128"/>
              </a:rPr>
              <a:t> – </a:t>
            </a:r>
            <a:r>
              <a:rPr lang="en-US" altLang="zh-CN" sz="2000">
                <a:ea typeface="宋体" charset="-122"/>
              </a:rPr>
              <a:t>where to search for a file with id’ that is similar to id</a:t>
            </a:r>
            <a:endParaRPr lang="en-US" altLang="x-none" sz="2000">
              <a:ea typeface="ＭＳ Ｐゴシック" charset="-128"/>
            </a:endParaRPr>
          </a:p>
          <a:p>
            <a:pPr lvl="1"/>
            <a:r>
              <a:rPr lang="en-US" altLang="x-none" sz="2000" i="1">
                <a:ea typeface="ＭＳ Ｐゴシック" charset="-128"/>
              </a:rPr>
              <a:t>file</a:t>
            </a:r>
            <a:r>
              <a:rPr lang="en-US" altLang="x-none" sz="2000">
                <a:ea typeface="ＭＳ Ｐゴシック" charset="-128"/>
              </a:rPr>
              <a:t> –</a:t>
            </a:r>
            <a:r>
              <a:rPr lang="en-US" altLang="zh-CN" sz="2000">
                <a:ea typeface="宋体" charset="-122"/>
              </a:rPr>
              <a:t> </a:t>
            </a:r>
            <a:r>
              <a:rPr lang="en-US" altLang="x-none" sz="2000">
                <a:ea typeface="ＭＳ Ｐゴシック" charset="-128"/>
              </a:rPr>
              <a:t>local </a:t>
            </a:r>
            <a:r>
              <a:rPr lang="en-US" altLang="zh-CN" sz="2000">
                <a:ea typeface="宋体" charset="-122"/>
              </a:rPr>
              <a:t>copy, if exists, of file with id</a:t>
            </a:r>
            <a:endParaRPr lang="en-US" altLang="x-none" sz="2000">
              <a:ea typeface="宋体" charset="-122"/>
            </a:endParaRPr>
          </a:p>
        </p:txBody>
      </p:sp>
      <p:sp>
        <p:nvSpPr>
          <p:cNvPr id="278532" name="Text Box 4"/>
          <p:cNvSpPr txBox="1">
            <a:spLocks noChangeArrowheads="1"/>
          </p:cNvSpPr>
          <p:nvPr/>
        </p:nvSpPr>
        <p:spPr bwMode="auto">
          <a:xfrm>
            <a:off x="5929313" y="3060700"/>
            <a:ext cx="1668462"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i="1">
                <a:solidFill>
                  <a:srgbClr val="000000"/>
                </a:solidFill>
              </a:rPr>
              <a:t>id   next_hop     file</a:t>
            </a:r>
          </a:p>
        </p:txBody>
      </p:sp>
      <p:sp>
        <p:nvSpPr>
          <p:cNvPr id="278533" name="Rectangle 5"/>
          <p:cNvSpPr>
            <a:spLocks noChangeArrowheads="1"/>
          </p:cNvSpPr>
          <p:nvPr/>
        </p:nvSpPr>
        <p:spPr bwMode="auto">
          <a:xfrm>
            <a:off x="5943600" y="3124200"/>
            <a:ext cx="1143000" cy="1981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78534" name="Rectangle 6"/>
          <p:cNvSpPr>
            <a:spLocks noChangeArrowheads="1"/>
          </p:cNvSpPr>
          <p:nvPr/>
        </p:nvSpPr>
        <p:spPr bwMode="auto">
          <a:xfrm>
            <a:off x="5943600" y="3124200"/>
            <a:ext cx="1903413" cy="228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78535" name="Rectangle 7"/>
          <p:cNvSpPr>
            <a:spLocks noChangeArrowheads="1"/>
          </p:cNvSpPr>
          <p:nvPr/>
        </p:nvSpPr>
        <p:spPr bwMode="auto">
          <a:xfrm>
            <a:off x="5943600" y="3124200"/>
            <a:ext cx="1873250" cy="10668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78536" name="Line 8"/>
          <p:cNvSpPr>
            <a:spLocks noChangeShapeType="1"/>
          </p:cNvSpPr>
          <p:nvPr/>
        </p:nvSpPr>
        <p:spPr bwMode="auto">
          <a:xfrm>
            <a:off x="5943600" y="3581400"/>
            <a:ext cx="1752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78537" name="Line 9"/>
          <p:cNvSpPr>
            <a:spLocks noChangeShapeType="1"/>
          </p:cNvSpPr>
          <p:nvPr/>
        </p:nvSpPr>
        <p:spPr bwMode="auto">
          <a:xfrm>
            <a:off x="5943600" y="3962400"/>
            <a:ext cx="1752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78538" name="Text Box 10"/>
          <p:cNvSpPr txBox="1">
            <a:spLocks noChangeArrowheads="1"/>
          </p:cNvSpPr>
          <p:nvPr/>
        </p:nvSpPr>
        <p:spPr bwMode="auto">
          <a:xfrm rot="5400000">
            <a:off x="6464300" y="3521075"/>
            <a:ext cx="4857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a:t>
            </a:r>
          </a:p>
        </p:txBody>
      </p:sp>
      <p:sp>
        <p:nvSpPr>
          <p:cNvPr id="278539" name="Line 11"/>
          <p:cNvSpPr>
            <a:spLocks noChangeShapeType="1"/>
          </p:cNvSpPr>
          <p:nvPr/>
        </p:nvSpPr>
        <p:spPr bwMode="auto">
          <a:xfrm>
            <a:off x="5943600" y="4419600"/>
            <a:ext cx="1143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78540" name="Line 12"/>
          <p:cNvSpPr>
            <a:spLocks noChangeShapeType="1"/>
          </p:cNvSpPr>
          <p:nvPr/>
        </p:nvSpPr>
        <p:spPr bwMode="auto">
          <a:xfrm>
            <a:off x="5943600" y="4800600"/>
            <a:ext cx="1143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78541" name="Text Box 13"/>
          <p:cNvSpPr txBox="1">
            <a:spLocks noChangeArrowheads="1"/>
          </p:cNvSpPr>
          <p:nvPr/>
        </p:nvSpPr>
        <p:spPr bwMode="auto">
          <a:xfrm rot="5400000">
            <a:off x="6461125" y="4406900"/>
            <a:ext cx="4857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a:t>
            </a:r>
          </a:p>
        </p:txBody>
      </p:sp>
      <p:sp>
        <p:nvSpPr>
          <p:cNvPr id="278542" name="Line 14"/>
          <p:cNvSpPr>
            <a:spLocks noChangeShapeType="1"/>
          </p:cNvSpPr>
          <p:nvPr/>
        </p:nvSpPr>
        <p:spPr bwMode="auto">
          <a:xfrm>
            <a:off x="6248400" y="3124200"/>
            <a:ext cx="0" cy="28654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78543" name="Rectangle 15"/>
          <p:cNvSpPr>
            <a:spLocks noChangeArrowheads="1"/>
          </p:cNvSpPr>
          <p:nvPr/>
        </p:nvSpPr>
        <p:spPr bwMode="auto">
          <a:xfrm>
            <a:off x="5943600" y="4191000"/>
            <a:ext cx="1143000" cy="18288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78544" name="Line 16"/>
          <p:cNvSpPr>
            <a:spLocks noChangeShapeType="1"/>
          </p:cNvSpPr>
          <p:nvPr/>
        </p:nvSpPr>
        <p:spPr bwMode="auto">
          <a:xfrm>
            <a:off x="6096000" y="3429000"/>
            <a:ext cx="0" cy="1295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78545" name="Line 17"/>
          <p:cNvSpPr>
            <a:spLocks noChangeShapeType="1"/>
          </p:cNvSpPr>
          <p:nvPr/>
        </p:nvSpPr>
        <p:spPr bwMode="auto">
          <a:xfrm>
            <a:off x="6477000" y="3429000"/>
            <a:ext cx="0" cy="1295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78546" name="Line 18"/>
          <p:cNvSpPr>
            <a:spLocks noChangeShapeType="1"/>
          </p:cNvSpPr>
          <p:nvPr/>
        </p:nvSpPr>
        <p:spPr bwMode="auto">
          <a:xfrm>
            <a:off x="5953125" y="5414963"/>
            <a:ext cx="1143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78547" name="Line 19"/>
          <p:cNvSpPr>
            <a:spLocks noChangeShapeType="1"/>
          </p:cNvSpPr>
          <p:nvPr/>
        </p:nvSpPr>
        <p:spPr bwMode="auto">
          <a:xfrm>
            <a:off x="5953125" y="5795963"/>
            <a:ext cx="1143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78548" name="Text Box 20"/>
          <p:cNvSpPr txBox="1">
            <a:spLocks noChangeArrowheads="1"/>
          </p:cNvSpPr>
          <p:nvPr/>
        </p:nvSpPr>
        <p:spPr bwMode="auto">
          <a:xfrm rot="5400000">
            <a:off x="6470650" y="5402263"/>
            <a:ext cx="4857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a:t>
            </a:r>
          </a:p>
        </p:txBody>
      </p:sp>
    </p:spTree>
    <p:extLst>
      <p:ext uri="{BB962C8B-B14F-4D97-AF65-F5344CB8AC3E}">
        <p14:creationId xmlns:p14="http://schemas.microsoft.com/office/powerpoint/2010/main" val="4244070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20CB451-CC54-7149-AC74-676C2CC9FE43}" type="slidenum">
              <a:rPr lang="en-US" altLang="x-none" sz="1400">
                <a:solidFill>
                  <a:srgbClr val="000000"/>
                </a:solidFill>
                <a:latin typeface="Times New Roman" charset="0"/>
              </a:rPr>
              <a:pPr eaLnBrk="1" hangingPunct="1"/>
              <a:t>24</a:t>
            </a:fld>
            <a:endParaRPr lang="en-US" altLang="x-none" sz="1400">
              <a:solidFill>
                <a:srgbClr val="000000"/>
              </a:solidFill>
              <a:latin typeface="Times New Roman" charset="0"/>
            </a:endParaRPr>
          </a:p>
        </p:txBody>
      </p:sp>
      <p:sp>
        <p:nvSpPr>
          <p:cNvPr id="280578" name="Rectangle 2"/>
          <p:cNvSpPr>
            <a:spLocks noGrp="1" noChangeArrowheads="1"/>
          </p:cNvSpPr>
          <p:nvPr>
            <p:ph type="title"/>
          </p:nvPr>
        </p:nvSpPr>
        <p:spPr>
          <a:xfrm>
            <a:off x="228600" y="228600"/>
            <a:ext cx="7772400" cy="1143000"/>
          </a:xfrm>
        </p:spPr>
        <p:txBody>
          <a:bodyPr/>
          <a:lstStyle/>
          <a:p>
            <a:r>
              <a:rPr lang="en-US" altLang="zh-CN">
                <a:ea typeface="宋体" charset="-122"/>
              </a:rPr>
              <a:t>Freenet Query</a:t>
            </a:r>
            <a:endParaRPr lang="en-US" altLang="x-none">
              <a:ea typeface="ＭＳ Ｐゴシック" charset="-128"/>
            </a:endParaRPr>
          </a:p>
        </p:txBody>
      </p:sp>
      <p:sp>
        <p:nvSpPr>
          <p:cNvPr id="286723" name="Rectangle 3"/>
          <p:cNvSpPr>
            <a:spLocks noGrp="1" noChangeArrowheads="1"/>
          </p:cNvSpPr>
          <p:nvPr>
            <p:ph type="body" idx="1"/>
          </p:nvPr>
        </p:nvSpPr>
        <p:spPr>
          <a:xfrm>
            <a:off x="228600" y="1447800"/>
            <a:ext cx="8534400" cy="5105400"/>
          </a:xfrm>
        </p:spPr>
        <p:txBody>
          <a:bodyPr/>
          <a:lstStyle/>
          <a:p>
            <a:pPr>
              <a:lnSpc>
                <a:spcPct val="80000"/>
              </a:lnSpc>
            </a:pPr>
            <a:r>
              <a:rPr lang="en-US" altLang="x-none" sz="2000" dirty="0">
                <a:ea typeface="ＭＳ Ｐゴシック" charset="-128"/>
              </a:rPr>
              <a:t>API: </a:t>
            </a:r>
            <a:r>
              <a:rPr lang="en-US" altLang="x-none" sz="2000" i="1" dirty="0">
                <a:ea typeface="ＭＳ Ｐゴシック" charset="-128"/>
              </a:rPr>
              <a:t>file</a:t>
            </a:r>
            <a:r>
              <a:rPr lang="en-US" altLang="x-none" sz="2000" dirty="0">
                <a:ea typeface="ＭＳ Ｐゴシック" charset="-128"/>
              </a:rPr>
              <a:t> = query(</a:t>
            </a:r>
            <a:r>
              <a:rPr lang="en-US" altLang="x-none" sz="2000" i="1" dirty="0">
                <a:ea typeface="ＭＳ Ｐゴシック" charset="-128"/>
              </a:rPr>
              <a:t>id</a:t>
            </a:r>
            <a:r>
              <a:rPr lang="en-US" altLang="x-none" sz="2000" dirty="0">
                <a:ea typeface="ＭＳ Ｐゴシック" charset="-128"/>
              </a:rPr>
              <a:t>);</a:t>
            </a:r>
            <a:endParaRPr lang="en-US" altLang="zh-CN" sz="2000" dirty="0">
              <a:ea typeface="宋体" charset="-122"/>
            </a:endParaRPr>
          </a:p>
          <a:p>
            <a:pPr>
              <a:lnSpc>
                <a:spcPct val="80000"/>
              </a:lnSpc>
            </a:pPr>
            <a:endParaRPr lang="en-US" altLang="zh-CN" sz="2000" dirty="0">
              <a:ea typeface="宋体" charset="-122"/>
            </a:endParaRPr>
          </a:p>
          <a:p>
            <a:pPr>
              <a:lnSpc>
                <a:spcPct val="80000"/>
              </a:lnSpc>
            </a:pPr>
            <a:r>
              <a:rPr lang="en-US" altLang="x-none" sz="2000" dirty="0">
                <a:ea typeface="ＭＳ Ｐゴシック" charset="-128"/>
              </a:rPr>
              <a:t>Upon receiving a query for </a:t>
            </a:r>
            <a:r>
              <a:rPr lang="en-US" altLang="zh-CN" sz="2000" dirty="0">
                <a:ea typeface="宋体" charset="-122"/>
              </a:rPr>
              <a:t>file</a:t>
            </a:r>
            <a:r>
              <a:rPr lang="en-US" altLang="x-none" sz="2000" dirty="0">
                <a:ea typeface="ＭＳ Ｐゴシック" charset="-128"/>
              </a:rPr>
              <a:t> </a:t>
            </a:r>
            <a:r>
              <a:rPr lang="en-US" altLang="x-none" sz="2000" i="1" dirty="0">
                <a:ea typeface="ＭＳ Ｐゴシック" charset="-128"/>
              </a:rPr>
              <a:t>id</a:t>
            </a:r>
          </a:p>
          <a:p>
            <a:pPr lvl="1">
              <a:lnSpc>
                <a:spcPct val="80000"/>
              </a:lnSpc>
            </a:pPr>
            <a:r>
              <a:rPr lang="en-US" altLang="x-none" sz="1800" dirty="0">
                <a:ea typeface="ＭＳ Ｐゴシック" charset="-128"/>
              </a:rPr>
              <a:t>check whether the queried file is stored locally</a:t>
            </a:r>
          </a:p>
          <a:p>
            <a:pPr lvl="1">
              <a:lnSpc>
                <a:spcPct val="80000"/>
              </a:lnSpc>
            </a:pPr>
            <a:r>
              <a:rPr lang="en-US" altLang="zh-CN" sz="1800" dirty="0">
                <a:ea typeface="宋体" charset="-122"/>
              </a:rPr>
              <a:t>check TTL to limit the search scope</a:t>
            </a:r>
          </a:p>
          <a:p>
            <a:pPr lvl="2">
              <a:lnSpc>
                <a:spcPct val="80000"/>
              </a:lnSpc>
            </a:pPr>
            <a:r>
              <a:rPr lang="en-US" altLang="zh-CN" sz="1600" dirty="0">
                <a:ea typeface="宋体" charset="-122"/>
              </a:rPr>
              <a:t>e</a:t>
            </a:r>
            <a:r>
              <a:rPr lang="en-US" altLang="x-none" sz="1600" dirty="0">
                <a:ea typeface="ＭＳ Ｐゴシック" charset="-128"/>
              </a:rPr>
              <a:t>ach query is associated a TTL that is decremented </a:t>
            </a:r>
            <a:br>
              <a:rPr lang="en-US" altLang="x-none" sz="1600" dirty="0">
                <a:ea typeface="ＭＳ Ｐゴシック" charset="-128"/>
              </a:rPr>
            </a:br>
            <a:r>
              <a:rPr lang="en-US" altLang="x-none" sz="1600" dirty="0">
                <a:ea typeface="ＭＳ Ｐゴシック" charset="-128"/>
              </a:rPr>
              <a:t>each time the query message is forwarded</a:t>
            </a:r>
            <a:endParaRPr lang="en-US" altLang="zh-CN" sz="1600" dirty="0">
              <a:ea typeface="宋体" charset="-122"/>
            </a:endParaRPr>
          </a:p>
          <a:p>
            <a:pPr lvl="2">
              <a:lnSpc>
                <a:spcPct val="80000"/>
              </a:lnSpc>
            </a:pPr>
            <a:r>
              <a:rPr lang="en-US" altLang="x-none" sz="1600" dirty="0">
                <a:ea typeface="ＭＳ Ｐゴシック" charset="-128"/>
              </a:rPr>
              <a:t>when TTL=1, the query is forwarded with a probability</a:t>
            </a:r>
          </a:p>
          <a:p>
            <a:pPr lvl="2">
              <a:lnSpc>
                <a:spcPct val="80000"/>
              </a:lnSpc>
            </a:pPr>
            <a:r>
              <a:rPr lang="en-US" altLang="x-none" sz="1600" dirty="0">
                <a:ea typeface="ＭＳ Ｐゴシック" charset="-128"/>
              </a:rPr>
              <a:t>TTL can be initiated to a random value (why random value?)</a:t>
            </a:r>
            <a:endParaRPr lang="en-US" altLang="zh-CN" sz="1600" dirty="0">
              <a:ea typeface="宋体" charset="-122"/>
            </a:endParaRPr>
          </a:p>
          <a:p>
            <a:pPr lvl="1">
              <a:lnSpc>
                <a:spcPct val="80000"/>
              </a:lnSpc>
            </a:pPr>
            <a:r>
              <a:rPr lang="en-US" altLang="zh-CN" sz="1800" dirty="0">
                <a:ea typeface="宋体" charset="-122"/>
              </a:rPr>
              <a:t>look for the </a:t>
            </a:r>
            <a:r>
              <a:rPr lang="ja-JP" altLang="en-US" sz="1800" dirty="0">
                <a:ea typeface="ＭＳ Ｐゴシック" charset="-128"/>
              </a:rPr>
              <a:t>“</a:t>
            </a:r>
            <a:r>
              <a:rPr lang="en-US" altLang="ja-JP" sz="1800" b="1" dirty="0">
                <a:solidFill>
                  <a:srgbClr val="FF0000"/>
                </a:solidFill>
                <a:ea typeface="ＭＳ Ｐゴシック" charset="-128"/>
              </a:rPr>
              <a:t>closest</a:t>
            </a:r>
            <a:r>
              <a:rPr lang="ja-JP" altLang="en-US" sz="1800" dirty="0">
                <a:ea typeface="ＭＳ Ｐゴシック" charset="-128"/>
              </a:rPr>
              <a:t>”</a:t>
            </a:r>
            <a:r>
              <a:rPr lang="en-US" altLang="ja-JP" sz="1800" dirty="0">
                <a:ea typeface="ＭＳ Ｐゴシック" charset="-128"/>
              </a:rPr>
              <a:t> </a:t>
            </a:r>
            <a:r>
              <a:rPr lang="en-US" altLang="ja-JP" sz="1800" i="1" dirty="0">
                <a:ea typeface="ＭＳ Ｐゴシック" charset="-128"/>
              </a:rPr>
              <a:t>id</a:t>
            </a:r>
            <a:r>
              <a:rPr lang="en-US" altLang="ja-JP" sz="1800" dirty="0">
                <a:ea typeface="ＭＳ Ｐゴシック" charset="-128"/>
              </a:rPr>
              <a:t> in the </a:t>
            </a:r>
            <a:r>
              <a:rPr lang="en-US" altLang="zh-CN" sz="1800" dirty="0">
                <a:ea typeface="宋体" charset="-122"/>
              </a:rPr>
              <a:t>table with an unvisited </a:t>
            </a:r>
            <a:r>
              <a:rPr lang="en-US" altLang="zh-CN" sz="1800" dirty="0" err="1">
                <a:ea typeface="宋体" charset="-122"/>
              </a:rPr>
              <a:t>next_hop</a:t>
            </a:r>
            <a:r>
              <a:rPr lang="en-US" altLang="zh-CN" sz="1800" dirty="0">
                <a:ea typeface="宋体" charset="-122"/>
              </a:rPr>
              <a:t> node</a:t>
            </a:r>
          </a:p>
          <a:p>
            <a:pPr lvl="2">
              <a:lnSpc>
                <a:spcPct val="80000"/>
              </a:lnSpc>
            </a:pPr>
            <a:r>
              <a:rPr lang="en-US" altLang="zh-CN" sz="1600" dirty="0">
                <a:ea typeface="宋体" charset="-122"/>
              </a:rPr>
              <a:t>if found one, </a:t>
            </a:r>
            <a:r>
              <a:rPr lang="en-US" altLang="x-none" sz="1600" dirty="0">
                <a:ea typeface="ＭＳ Ｐゴシック" charset="-128"/>
              </a:rPr>
              <a:t>forward the </a:t>
            </a:r>
            <a:r>
              <a:rPr lang="en-US" altLang="zh-CN" sz="1600" dirty="0">
                <a:ea typeface="宋体" charset="-122"/>
              </a:rPr>
              <a:t>query</a:t>
            </a:r>
            <a:r>
              <a:rPr lang="en-US" altLang="x-none" sz="1600" dirty="0">
                <a:ea typeface="ＭＳ Ｐゴシック" charset="-128"/>
              </a:rPr>
              <a:t> to the corresponding </a:t>
            </a:r>
            <a:r>
              <a:rPr lang="en-US" altLang="x-none" sz="1600" i="1" dirty="0" err="1">
                <a:ea typeface="ＭＳ Ｐゴシック" charset="-128"/>
              </a:rPr>
              <a:t>next_hop</a:t>
            </a:r>
            <a:endParaRPr lang="en-US" altLang="zh-CN" sz="1600" dirty="0">
              <a:ea typeface="宋体" charset="-122"/>
            </a:endParaRPr>
          </a:p>
          <a:p>
            <a:pPr lvl="2">
              <a:lnSpc>
                <a:spcPct val="80000"/>
              </a:lnSpc>
            </a:pPr>
            <a:r>
              <a:rPr lang="en-US" altLang="zh-CN" sz="1600" dirty="0">
                <a:ea typeface="宋体" charset="-122"/>
              </a:rPr>
              <a:t>otherwise, backtrack</a:t>
            </a:r>
          </a:p>
          <a:p>
            <a:pPr lvl="3">
              <a:lnSpc>
                <a:spcPct val="80000"/>
              </a:lnSpc>
            </a:pPr>
            <a:r>
              <a:rPr lang="en-US" altLang="zh-CN" sz="1600" dirty="0">
                <a:latin typeface="Times New Roman" charset="0"/>
                <a:ea typeface="宋体" charset="-122"/>
              </a:rPr>
              <a:t>ends up performing a Depth First Search (DFS)-like traversal</a:t>
            </a:r>
          </a:p>
          <a:p>
            <a:pPr lvl="3">
              <a:lnSpc>
                <a:spcPct val="80000"/>
              </a:lnSpc>
            </a:pPr>
            <a:r>
              <a:rPr lang="en-US" altLang="zh-CN" sz="1600" dirty="0">
                <a:latin typeface="Times New Roman" charset="0"/>
                <a:ea typeface="宋体" charset="-122"/>
              </a:rPr>
              <a:t>search direction ordered by closeness to target</a:t>
            </a:r>
          </a:p>
          <a:p>
            <a:pPr lvl="3">
              <a:lnSpc>
                <a:spcPct val="80000"/>
              </a:lnSpc>
            </a:pPr>
            <a:endParaRPr lang="en-US" altLang="zh-CN" sz="1600" dirty="0">
              <a:latin typeface="Times New Roman" charset="0"/>
              <a:ea typeface="宋体" charset="-122"/>
            </a:endParaRPr>
          </a:p>
          <a:p>
            <a:pPr>
              <a:lnSpc>
                <a:spcPct val="80000"/>
              </a:lnSpc>
            </a:pPr>
            <a:r>
              <a:rPr lang="en-US" altLang="x-none" sz="2000" dirty="0">
                <a:ea typeface="ＭＳ Ｐゴシック" charset="-128"/>
              </a:rPr>
              <a:t>When file is returned it is cached along the reverse path (any advantage?)</a:t>
            </a:r>
          </a:p>
        </p:txBody>
      </p:sp>
      <p:sp>
        <p:nvSpPr>
          <p:cNvPr id="280580" name="Text Box 4"/>
          <p:cNvSpPr txBox="1">
            <a:spLocks noChangeArrowheads="1"/>
          </p:cNvSpPr>
          <p:nvPr/>
        </p:nvSpPr>
        <p:spPr bwMode="auto">
          <a:xfrm>
            <a:off x="6746875" y="192088"/>
            <a:ext cx="166846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i="1">
                <a:solidFill>
                  <a:srgbClr val="000000"/>
                </a:solidFill>
              </a:rPr>
              <a:t>id   next_hop     file</a:t>
            </a:r>
          </a:p>
        </p:txBody>
      </p:sp>
      <p:sp>
        <p:nvSpPr>
          <p:cNvPr id="280581" name="Rectangle 5"/>
          <p:cNvSpPr>
            <a:spLocks noChangeArrowheads="1"/>
          </p:cNvSpPr>
          <p:nvPr/>
        </p:nvSpPr>
        <p:spPr bwMode="auto">
          <a:xfrm>
            <a:off x="6761163" y="255588"/>
            <a:ext cx="1143000" cy="1981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0582" name="Rectangle 6"/>
          <p:cNvSpPr>
            <a:spLocks noChangeArrowheads="1"/>
          </p:cNvSpPr>
          <p:nvPr/>
        </p:nvSpPr>
        <p:spPr bwMode="auto">
          <a:xfrm>
            <a:off x="6761163" y="255588"/>
            <a:ext cx="1903412" cy="228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0583" name="Rectangle 7"/>
          <p:cNvSpPr>
            <a:spLocks noChangeArrowheads="1"/>
          </p:cNvSpPr>
          <p:nvPr/>
        </p:nvSpPr>
        <p:spPr bwMode="auto">
          <a:xfrm>
            <a:off x="6761163" y="255588"/>
            <a:ext cx="1873250" cy="10668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0584" name="Line 8"/>
          <p:cNvSpPr>
            <a:spLocks noChangeShapeType="1"/>
          </p:cNvSpPr>
          <p:nvPr/>
        </p:nvSpPr>
        <p:spPr bwMode="auto">
          <a:xfrm>
            <a:off x="6761163" y="712788"/>
            <a:ext cx="1752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0585" name="Line 9"/>
          <p:cNvSpPr>
            <a:spLocks noChangeShapeType="1"/>
          </p:cNvSpPr>
          <p:nvPr/>
        </p:nvSpPr>
        <p:spPr bwMode="auto">
          <a:xfrm>
            <a:off x="6761163" y="1093788"/>
            <a:ext cx="1752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0586" name="Text Box 10"/>
          <p:cNvSpPr txBox="1">
            <a:spLocks noChangeArrowheads="1"/>
          </p:cNvSpPr>
          <p:nvPr/>
        </p:nvSpPr>
        <p:spPr bwMode="auto">
          <a:xfrm rot="5400000">
            <a:off x="7281863" y="652463"/>
            <a:ext cx="4857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a:t>
            </a:r>
          </a:p>
        </p:txBody>
      </p:sp>
      <p:sp>
        <p:nvSpPr>
          <p:cNvPr id="280587" name="Line 11"/>
          <p:cNvSpPr>
            <a:spLocks noChangeShapeType="1"/>
          </p:cNvSpPr>
          <p:nvPr/>
        </p:nvSpPr>
        <p:spPr bwMode="auto">
          <a:xfrm>
            <a:off x="6761163" y="1550988"/>
            <a:ext cx="1143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0588" name="Line 12"/>
          <p:cNvSpPr>
            <a:spLocks noChangeShapeType="1"/>
          </p:cNvSpPr>
          <p:nvPr/>
        </p:nvSpPr>
        <p:spPr bwMode="auto">
          <a:xfrm>
            <a:off x="6761163" y="1931988"/>
            <a:ext cx="1143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0589" name="Text Box 13"/>
          <p:cNvSpPr txBox="1">
            <a:spLocks noChangeArrowheads="1"/>
          </p:cNvSpPr>
          <p:nvPr/>
        </p:nvSpPr>
        <p:spPr bwMode="auto">
          <a:xfrm rot="5400000">
            <a:off x="7278688" y="1538288"/>
            <a:ext cx="4857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a:t>
            </a:r>
          </a:p>
        </p:txBody>
      </p:sp>
      <p:sp>
        <p:nvSpPr>
          <p:cNvPr id="280590" name="Line 14"/>
          <p:cNvSpPr>
            <a:spLocks noChangeShapeType="1"/>
          </p:cNvSpPr>
          <p:nvPr/>
        </p:nvSpPr>
        <p:spPr bwMode="auto">
          <a:xfrm>
            <a:off x="7065963" y="255588"/>
            <a:ext cx="0" cy="2865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0591" name="Rectangle 15"/>
          <p:cNvSpPr>
            <a:spLocks noChangeArrowheads="1"/>
          </p:cNvSpPr>
          <p:nvPr/>
        </p:nvSpPr>
        <p:spPr bwMode="auto">
          <a:xfrm>
            <a:off x="6761163" y="1322388"/>
            <a:ext cx="1143000" cy="18288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0592" name="Line 16"/>
          <p:cNvSpPr>
            <a:spLocks noChangeShapeType="1"/>
          </p:cNvSpPr>
          <p:nvPr/>
        </p:nvSpPr>
        <p:spPr bwMode="auto">
          <a:xfrm>
            <a:off x="6913563" y="560388"/>
            <a:ext cx="0" cy="1295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0593" name="Line 17"/>
          <p:cNvSpPr>
            <a:spLocks noChangeShapeType="1"/>
          </p:cNvSpPr>
          <p:nvPr/>
        </p:nvSpPr>
        <p:spPr bwMode="auto">
          <a:xfrm>
            <a:off x="7294563" y="560388"/>
            <a:ext cx="0" cy="1295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0594" name="Line 18"/>
          <p:cNvSpPr>
            <a:spLocks noChangeShapeType="1"/>
          </p:cNvSpPr>
          <p:nvPr/>
        </p:nvSpPr>
        <p:spPr bwMode="auto">
          <a:xfrm>
            <a:off x="6770688" y="2546350"/>
            <a:ext cx="1143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0595" name="Line 19"/>
          <p:cNvSpPr>
            <a:spLocks noChangeShapeType="1"/>
          </p:cNvSpPr>
          <p:nvPr/>
        </p:nvSpPr>
        <p:spPr bwMode="auto">
          <a:xfrm>
            <a:off x="6770688" y="2927350"/>
            <a:ext cx="1143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0596" name="Text Box 20"/>
          <p:cNvSpPr txBox="1">
            <a:spLocks noChangeArrowheads="1"/>
          </p:cNvSpPr>
          <p:nvPr/>
        </p:nvSpPr>
        <p:spPr bwMode="auto">
          <a:xfrm rot="5400000">
            <a:off x="7288213" y="2533650"/>
            <a:ext cx="4857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a:t>
            </a:r>
          </a:p>
        </p:txBody>
      </p:sp>
    </p:spTree>
    <p:extLst>
      <p:ext uri="{BB962C8B-B14F-4D97-AF65-F5344CB8AC3E}">
        <p14:creationId xmlns:p14="http://schemas.microsoft.com/office/powerpoint/2010/main" val="123923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2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672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672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672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672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672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672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672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6723">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6723">
                                            <p:txEl>
                                              <p:pRg st="12" end="1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8672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AF747DB-B58A-5F43-B92F-CA227D82F620}" type="slidenum">
              <a:rPr lang="en-US" altLang="x-none" sz="1400">
                <a:solidFill>
                  <a:srgbClr val="000000"/>
                </a:solidFill>
                <a:latin typeface="Times New Roman" charset="0"/>
              </a:rPr>
              <a:pPr eaLnBrk="1" hangingPunct="1"/>
              <a:t>25</a:t>
            </a:fld>
            <a:endParaRPr lang="en-US" altLang="x-none" sz="1400">
              <a:solidFill>
                <a:srgbClr val="000000"/>
              </a:solidFill>
              <a:latin typeface="Times New Roman" charset="0"/>
            </a:endParaRPr>
          </a:p>
        </p:txBody>
      </p:sp>
      <p:sp>
        <p:nvSpPr>
          <p:cNvPr id="282626" name="Rectangle 2"/>
          <p:cNvSpPr>
            <a:spLocks noGrp="1" noChangeArrowheads="1"/>
          </p:cNvSpPr>
          <p:nvPr>
            <p:ph type="title"/>
          </p:nvPr>
        </p:nvSpPr>
        <p:spPr>
          <a:xfrm>
            <a:off x="381000" y="228600"/>
            <a:ext cx="7772400" cy="1143000"/>
          </a:xfrm>
        </p:spPr>
        <p:txBody>
          <a:bodyPr/>
          <a:lstStyle/>
          <a:p>
            <a:r>
              <a:rPr lang="en-US" altLang="x-none">
                <a:ea typeface="ＭＳ Ｐゴシック" charset="-128"/>
              </a:rPr>
              <a:t>Query Example</a:t>
            </a:r>
          </a:p>
        </p:txBody>
      </p:sp>
      <p:sp>
        <p:nvSpPr>
          <p:cNvPr id="285699" name="Rectangle 3"/>
          <p:cNvSpPr>
            <a:spLocks noChangeArrowheads="1"/>
          </p:cNvSpPr>
          <p:nvPr/>
        </p:nvSpPr>
        <p:spPr bwMode="auto">
          <a:xfrm>
            <a:off x="7189788" y="3568700"/>
            <a:ext cx="990600" cy="228600"/>
          </a:xfrm>
          <a:prstGeom prst="rect">
            <a:avLst/>
          </a:prstGeom>
          <a:solidFill>
            <a:srgbClr val="CC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5700" name="Rectangle 4"/>
          <p:cNvSpPr>
            <a:spLocks noChangeArrowheads="1"/>
          </p:cNvSpPr>
          <p:nvPr/>
        </p:nvSpPr>
        <p:spPr bwMode="auto">
          <a:xfrm>
            <a:off x="5284788" y="3340100"/>
            <a:ext cx="990600" cy="228600"/>
          </a:xfrm>
          <a:prstGeom prst="rect">
            <a:avLst/>
          </a:prstGeom>
          <a:solidFill>
            <a:srgbClr val="FFFF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5701" name="Rectangle 5"/>
          <p:cNvSpPr>
            <a:spLocks noChangeArrowheads="1"/>
          </p:cNvSpPr>
          <p:nvPr/>
        </p:nvSpPr>
        <p:spPr bwMode="auto">
          <a:xfrm>
            <a:off x="5284788" y="3568700"/>
            <a:ext cx="990600" cy="228600"/>
          </a:xfrm>
          <a:prstGeom prst="rect">
            <a:avLst/>
          </a:prstGeom>
          <a:solidFill>
            <a:srgbClr val="FFFF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5702" name="Rectangle 6"/>
          <p:cNvSpPr>
            <a:spLocks noChangeArrowheads="1"/>
          </p:cNvSpPr>
          <p:nvPr/>
        </p:nvSpPr>
        <p:spPr bwMode="auto">
          <a:xfrm>
            <a:off x="3048000" y="4330700"/>
            <a:ext cx="990600" cy="228600"/>
          </a:xfrm>
          <a:prstGeom prst="rect">
            <a:avLst/>
          </a:prstGeom>
          <a:solidFill>
            <a:srgbClr val="FFFF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5703" name="Rectangle 7"/>
          <p:cNvSpPr>
            <a:spLocks noChangeArrowheads="1"/>
          </p:cNvSpPr>
          <p:nvPr/>
        </p:nvSpPr>
        <p:spPr bwMode="auto">
          <a:xfrm>
            <a:off x="2986088" y="2501900"/>
            <a:ext cx="990600" cy="228600"/>
          </a:xfrm>
          <a:prstGeom prst="rect">
            <a:avLst/>
          </a:prstGeom>
          <a:solidFill>
            <a:srgbClr val="FFFF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5704" name="Rectangle 8"/>
          <p:cNvSpPr>
            <a:spLocks noChangeArrowheads="1"/>
          </p:cNvSpPr>
          <p:nvPr/>
        </p:nvSpPr>
        <p:spPr bwMode="auto">
          <a:xfrm>
            <a:off x="1004888" y="2730500"/>
            <a:ext cx="990600" cy="228600"/>
          </a:xfrm>
          <a:prstGeom prst="rect">
            <a:avLst/>
          </a:prstGeom>
          <a:solidFill>
            <a:srgbClr val="FFFF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2633" name="Text Box 9"/>
          <p:cNvSpPr txBox="1">
            <a:spLocks noChangeArrowheads="1"/>
          </p:cNvSpPr>
          <p:nvPr/>
        </p:nvSpPr>
        <p:spPr bwMode="auto">
          <a:xfrm>
            <a:off x="990600" y="2501900"/>
            <a:ext cx="1017588"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  4  n1  f4</a:t>
            </a:r>
          </a:p>
          <a:p>
            <a:pPr eaLnBrk="1" hangingPunct="1"/>
            <a:r>
              <a:rPr lang="en-US" altLang="x-none" sz="1400">
                <a:solidFill>
                  <a:srgbClr val="000000"/>
                </a:solidFill>
              </a:rPr>
              <a:t>12  n2  f12</a:t>
            </a:r>
          </a:p>
          <a:p>
            <a:pPr eaLnBrk="1" hangingPunct="1"/>
            <a:r>
              <a:rPr lang="en-US" altLang="x-none" sz="1400">
                <a:solidFill>
                  <a:srgbClr val="000000"/>
                </a:solidFill>
              </a:rPr>
              <a:t>  5  n3</a:t>
            </a:r>
          </a:p>
        </p:txBody>
      </p:sp>
      <p:sp>
        <p:nvSpPr>
          <p:cNvPr id="282634" name="Text Box 10"/>
          <p:cNvSpPr txBox="1">
            <a:spLocks noChangeArrowheads="1"/>
          </p:cNvSpPr>
          <p:nvPr/>
        </p:nvSpPr>
        <p:spPr bwMode="auto">
          <a:xfrm>
            <a:off x="2959100" y="2501900"/>
            <a:ext cx="919163"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  9  n3  f9</a:t>
            </a:r>
          </a:p>
          <a:p>
            <a:pPr eaLnBrk="1" hangingPunct="1"/>
            <a:r>
              <a:rPr lang="en-US" altLang="x-none" sz="1400">
                <a:solidFill>
                  <a:srgbClr val="000000"/>
                </a:solidFill>
              </a:rPr>
              <a:t>  </a:t>
            </a:r>
          </a:p>
        </p:txBody>
      </p:sp>
      <p:sp>
        <p:nvSpPr>
          <p:cNvPr id="282635" name="Text Box 11"/>
          <p:cNvSpPr txBox="1">
            <a:spLocks noChangeArrowheads="1"/>
          </p:cNvSpPr>
          <p:nvPr/>
        </p:nvSpPr>
        <p:spPr bwMode="auto">
          <a:xfrm>
            <a:off x="3021013" y="4060825"/>
            <a:ext cx="1017587"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  3  n1  f3</a:t>
            </a:r>
          </a:p>
          <a:p>
            <a:pPr eaLnBrk="1" hangingPunct="1"/>
            <a:r>
              <a:rPr lang="en-US" altLang="x-none" sz="1400">
                <a:solidFill>
                  <a:srgbClr val="000000"/>
                </a:solidFill>
              </a:rPr>
              <a:t>14  n4  f14</a:t>
            </a:r>
          </a:p>
          <a:p>
            <a:pPr eaLnBrk="1" hangingPunct="1"/>
            <a:r>
              <a:rPr lang="en-US" altLang="x-none" sz="1400">
                <a:solidFill>
                  <a:srgbClr val="000000"/>
                </a:solidFill>
              </a:rPr>
              <a:t>  5  n3</a:t>
            </a:r>
          </a:p>
        </p:txBody>
      </p:sp>
      <p:sp>
        <p:nvSpPr>
          <p:cNvPr id="282636" name="Text Box 12"/>
          <p:cNvSpPr txBox="1">
            <a:spLocks noChangeArrowheads="1"/>
          </p:cNvSpPr>
          <p:nvPr/>
        </p:nvSpPr>
        <p:spPr bwMode="auto">
          <a:xfrm>
            <a:off x="5257800" y="3340100"/>
            <a:ext cx="1017588"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14  n5  f14</a:t>
            </a:r>
          </a:p>
          <a:p>
            <a:pPr eaLnBrk="1" hangingPunct="1"/>
            <a:r>
              <a:rPr lang="en-US" altLang="x-none" sz="1400">
                <a:solidFill>
                  <a:srgbClr val="000000"/>
                </a:solidFill>
              </a:rPr>
              <a:t>13  n2  f13</a:t>
            </a:r>
          </a:p>
          <a:p>
            <a:pPr eaLnBrk="1" hangingPunct="1"/>
            <a:r>
              <a:rPr lang="en-US" altLang="x-none" sz="1400">
                <a:solidFill>
                  <a:srgbClr val="000000"/>
                </a:solidFill>
              </a:rPr>
              <a:t>  3  n6</a:t>
            </a:r>
          </a:p>
        </p:txBody>
      </p:sp>
      <p:sp>
        <p:nvSpPr>
          <p:cNvPr id="282637" name="Rectangle 13"/>
          <p:cNvSpPr>
            <a:spLocks noChangeArrowheads="1"/>
          </p:cNvSpPr>
          <p:nvPr/>
        </p:nvSpPr>
        <p:spPr bwMode="auto">
          <a:xfrm>
            <a:off x="1004888" y="2501900"/>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2638" name="Line 14"/>
          <p:cNvSpPr>
            <a:spLocks noChangeShapeType="1"/>
          </p:cNvSpPr>
          <p:nvPr/>
        </p:nvSpPr>
        <p:spPr bwMode="auto">
          <a:xfrm>
            <a:off x="1309688" y="2501900"/>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2639" name="Rectangle 15"/>
          <p:cNvSpPr>
            <a:spLocks noChangeArrowheads="1"/>
          </p:cNvSpPr>
          <p:nvPr/>
        </p:nvSpPr>
        <p:spPr bwMode="auto">
          <a:xfrm>
            <a:off x="1004888" y="2501900"/>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2640" name="Line 16"/>
          <p:cNvSpPr>
            <a:spLocks noChangeShapeType="1"/>
          </p:cNvSpPr>
          <p:nvPr/>
        </p:nvSpPr>
        <p:spPr bwMode="auto">
          <a:xfrm>
            <a:off x="1004888" y="2730500"/>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2641" name="Rectangle 17"/>
          <p:cNvSpPr>
            <a:spLocks noChangeArrowheads="1"/>
          </p:cNvSpPr>
          <p:nvPr/>
        </p:nvSpPr>
        <p:spPr bwMode="auto">
          <a:xfrm>
            <a:off x="2986088" y="2501900"/>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2642" name="Rectangle 18"/>
          <p:cNvSpPr>
            <a:spLocks noChangeArrowheads="1"/>
          </p:cNvSpPr>
          <p:nvPr/>
        </p:nvSpPr>
        <p:spPr bwMode="auto">
          <a:xfrm>
            <a:off x="2986088" y="2501900"/>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2643" name="Line 19"/>
          <p:cNvSpPr>
            <a:spLocks noChangeShapeType="1"/>
          </p:cNvSpPr>
          <p:nvPr/>
        </p:nvSpPr>
        <p:spPr bwMode="auto">
          <a:xfrm>
            <a:off x="2986088" y="2730500"/>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2644" name="Line 20"/>
          <p:cNvSpPr>
            <a:spLocks noChangeShapeType="1"/>
          </p:cNvSpPr>
          <p:nvPr/>
        </p:nvSpPr>
        <p:spPr bwMode="auto">
          <a:xfrm>
            <a:off x="3290888" y="2501900"/>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2645" name="Text Box 21"/>
          <p:cNvSpPr txBox="1">
            <a:spLocks noChangeArrowheads="1"/>
          </p:cNvSpPr>
          <p:nvPr/>
        </p:nvSpPr>
        <p:spPr bwMode="auto">
          <a:xfrm>
            <a:off x="914400" y="2209800"/>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n1</a:t>
            </a:r>
          </a:p>
        </p:txBody>
      </p:sp>
      <p:sp>
        <p:nvSpPr>
          <p:cNvPr id="282646" name="Text Box 22"/>
          <p:cNvSpPr txBox="1">
            <a:spLocks noChangeArrowheads="1"/>
          </p:cNvSpPr>
          <p:nvPr/>
        </p:nvSpPr>
        <p:spPr bwMode="auto">
          <a:xfrm>
            <a:off x="2913063" y="2197100"/>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n2</a:t>
            </a:r>
          </a:p>
        </p:txBody>
      </p:sp>
      <p:sp>
        <p:nvSpPr>
          <p:cNvPr id="282647" name="Rectangle 23"/>
          <p:cNvSpPr>
            <a:spLocks noChangeArrowheads="1"/>
          </p:cNvSpPr>
          <p:nvPr/>
        </p:nvSpPr>
        <p:spPr bwMode="auto">
          <a:xfrm>
            <a:off x="3048000" y="4102100"/>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2648" name="Rectangle 24"/>
          <p:cNvSpPr>
            <a:spLocks noChangeArrowheads="1"/>
          </p:cNvSpPr>
          <p:nvPr/>
        </p:nvSpPr>
        <p:spPr bwMode="auto">
          <a:xfrm>
            <a:off x="3048000" y="4102100"/>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2649" name="Line 25"/>
          <p:cNvSpPr>
            <a:spLocks noChangeShapeType="1"/>
          </p:cNvSpPr>
          <p:nvPr/>
        </p:nvSpPr>
        <p:spPr bwMode="auto">
          <a:xfrm>
            <a:off x="3048000" y="4330700"/>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2650" name="Line 26"/>
          <p:cNvSpPr>
            <a:spLocks noChangeShapeType="1"/>
          </p:cNvSpPr>
          <p:nvPr/>
        </p:nvSpPr>
        <p:spPr bwMode="auto">
          <a:xfrm>
            <a:off x="3352800" y="4102100"/>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2651" name="Text Box 27"/>
          <p:cNvSpPr txBox="1">
            <a:spLocks noChangeArrowheads="1"/>
          </p:cNvSpPr>
          <p:nvPr/>
        </p:nvSpPr>
        <p:spPr bwMode="auto">
          <a:xfrm>
            <a:off x="2971800" y="3797300"/>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n3</a:t>
            </a:r>
          </a:p>
        </p:txBody>
      </p:sp>
      <p:sp>
        <p:nvSpPr>
          <p:cNvPr id="282652" name="Text Box 28"/>
          <p:cNvSpPr txBox="1">
            <a:spLocks noChangeArrowheads="1"/>
          </p:cNvSpPr>
          <p:nvPr/>
        </p:nvSpPr>
        <p:spPr bwMode="auto">
          <a:xfrm>
            <a:off x="5287963" y="3035300"/>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n4</a:t>
            </a:r>
          </a:p>
        </p:txBody>
      </p:sp>
      <p:sp>
        <p:nvSpPr>
          <p:cNvPr id="282653" name="Rectangle 29"/>
          <p:cNvSpPr>
            <a:spLocks noChangeArrowheads="1"/>
          </p:cNvSpPr>
          <p:nvPr/>
        </p:nvSpPr>
        <p:spPr bwMode="auto">
          <a:xfrm>
            <a:off x="5284788" y="3340100"/>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2654" name="Rectangle 30"/>
          <p:cNvSpPr>
            <a:spLocks noChangeArrowheads="1"/>
          </p:cNvSpPr>
          <p:nvPr/>
        </p:nvSpPr>
        <p:spPr bwMode="auto">
          <a:xfrm>
            <a:off x="5284788" y="3340100"/>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2655" name="Line 31"/>
          <p:cNvSpPr>
            <a:spLocks noChangeShapeType="1"/>
          </p:cNvSpPr>
          <p:nvPr/>
        </p:nvSpPr>
        <p:spPr bwMode="auto">
          <a:xfrm>
            <a:off x="5284788" y="3568700"/>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2656" name="Line 32"/>
          <p:cNvSpPr>
            <a:spLocks noChangeShapeType="1"/>
          </p:cNvSpPr>
          <p:nvPr/>
        </p:nvSpPr>
        <p:spPr bwMode="auto">
          <a:xfrm>
            <a:off x="5589588" y="3340100"/>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2657" name="Text Box 33"/>
          <p:cNvSpPr txBox="1">
            <a:spLocks noChangeArrowheads="1"/>
          </p:cNvSpPr>
          <p:nvPr/>
        </p:nvSpPr>
        <p:spPr bwMode="auto">
          <a:xfrm>
            <a:off x="7162800" y="3340100"/>
            <a:ext cx="1017588"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  4  n1  f4</a:t>
            </a:r>
          </a:p>
          <a:p>
            <a:pPr eaLnBrk="1" hangingPunct="1"/>
            <a:r>
              <a:rPr lang="en-US" altLang="x-none" sz="1400">
                <a:solidFill>
                  <a:srgbClr val="000000"/>
                </a:solidFill>
              </a:rPr>
              <a:t>10  n5  f10</a:t>
            </a:r>
          </a:p>
          <a:p>
            <a:pPr eaLnBrk="1" hangingPunct="1"/>
            <a:r>
              <a:rPr lang="en-US" altLang="x-none" sz="1400">
                <a:solidFill>
                  <a:srgbClr val="000000"/>
                </a:solidFill>
              </a:rPr>
              <a:t>  8  n6</a:t>
            </a:r>
          </a:p>
        </p:txBody>
      </p:sp>
      <p:sp>
        <p:nvSpPr>
          <p:cNvPr id="282658" name="Text Box 34"/>
          <p:cNvSpPr txBox="1">
            <a:spLocks noChangeArrowheads="1"/>
          </p:cNvSpPr>
          <p:nvPr/>
        </p:nvSpPr>
        <p:spPr bwMode="auto">
          <a:xfrm>
            <a:off x="7192963" y="3035300"/>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n5</a:t>
            </a:r>
          </a:p>
        </p:txBody>
      </p:sp>
      <p:sp>
        <p:nvSpPr>
          <p:cNvPr id="282659" name="Rectangle 35"/>
          <p:cNvSpPr>
            <a:spLocks noChangeArrowheads="1"/>
          </p:cNvSpPr>
          <p:nvPr/>
        </p:nvSpPr>
        <p:spPr bwMode="auto">
          <a:xfrm>
            <a:off x="7189788" y="3340100"/>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2660" name="Rectangle 36"/>
          <p:cNvSpPr>
            <a:spLocks noChangeArrowheads="1"/>
          </p:cNvSpPr>
          <p:nvPr/>
        </p:nvSpPr>
        <p:spPr bwMode="auto">
          <a:xfrm>
            <a:off x="7189788" y="3340100"/>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2661" name="Line 37"/>
          <p:cNvSpPr>
            <a:spLocks noChangeShapeType="1"/>
          </p:cNvSpPr>
          <p:nvPr/>
        </p:nvSpPr>
        <p:spPr bwMode="auto">
          <a:xfrm>
            <a:off x="7189788" y="3568700"/>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2662" name="Line 38"/>
          <p:cNvSpPr>
            <a:spLocks noChangeShapeType="1"/>
          </p:cNvSpPr>
          <p:nvPr/>
        </p:nvSpPr>
        <p:spPr bwMode="auto">
          <a:xfrm>
            <a:off x="7494588" y="3340100"/>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2663" name="Line 39"/>
          <p:cNvSpPr>
            <a:spLocks noChangeShapeType="1"/>
          </p:cNvSpPr>
          <p:nvPr/>
        </p:nvSpPr>
        <p:spPr bwMode="auto">
          <a:xfrm>
            <a:off x="1524000" y="2120900"/>
            <a:ext cx="0" cy="3048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2664" name="Text Box 40"/>
          <p:cNvSpPr txBox="1">
            <a:spLocks noChangeArrowheads="1"/>
          </p:cNvSpPr>
          <p:nvPr/>
        </p:nvSpPr>
        <p:spPr bwMode="auto">
          <a:xfrm>
            <a:off x="1143000" y="1752600"/>
            <a:ext cx="9382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query(10)</a:t>
            </a:r>
          </a:p>
        </p:txBody>
      </p:sp>
      <p:grpSp>
        <p:nvGrpSpPr>
          <p:cNvPr id="2" name="Group 41"/>
          <p:cNvGrpSpPr>
            <a:grpSpLocks/>
          </p:cNvGrpSpPr>
          <p:nvPr/>
        </p:nvGrpSpPr>
        <p:grpSpPr bwMode="auto">
          <a:xfrm>
            <a:off x="2133600" y="2438400"/>
            <a:ext cx="762000" cy="301625"/>
            <a:chOff x="1344" y="1880"/>
            <a:chExt cx="480" cy="190"/>
          </a:xfrm>
        </p:grpSpPr>
        <p:sp>
          <p:nvSpPr>
            <p:cNvPr id="282682" name="Line 42"/>
            <p:cNvSpPr>
              <a:spLocks noChangeShapeType="1"/>
            </p:cNvSpPr>
            <p:nvPr/>
          </p:nvSpPr>
          <p:spPr bwMode="auto">
            <a:xfrm>
              <a:off x="1344" y="2064"/>
              <a:ext cx="48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2683" name="Text Box 43"/>
            <p:cNvSpPr txBox="1">
              <a:spLocks noChangeArrowheads="1"/>
            </p:cNvSpPr>
            <p:nvPr/>
          </p:nvSpPr>
          <p:spPr bwMode="auto">
            <a:xfrm>
              <a:off x="1479" y="1880"/>
              <a:ext cx="176"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i="1">
                  <a:solidFill>
                    <a:srgbClr val="000000"/>
                  </a:solidFill>
                </a:rPr>
                <a:t>1</a:t>
              </a:r>
            </a:p>
          </p:txBody>
        </p:sp>
      </p:grpSp>
      <p:grpSp>
        <p:nvGrpSpPr>
          <p:cNvPr id="3" name="Group 44"/>
          <p:cNvGrpSpPr>
            <a:grpSpLocks/>
          </p:cNvGrpSpPr>
          <p:nvPr/>
        </p:nvGrpSpPr>
        <p:grpSpPr bwMode="auto">
          <a:xfrm>
            <a:off x="3414713" y="3263900"/>
            <a:ext cx="279400" cy="685800"/>
            <a:chOff x="2151" y="2400"/>
            <a:chExt cx="176" cy="432"/>
          </a:xfrm>
        </p:grpSpPr>
        <p:sp>
          <p:nvSpPr>
            <p:cNvPr id="282680" name="Line 45"/>
            <p:cNvSpPr>
              <a:spLocks noChangeShapeType="1"/>
            </p:cNvSpPr>
            <p:nvPr/>
          </p:nvSpPr>
          <p:spPr bwMode="auto">
            <a:xfrm>
              <a:off x="2160" y="2400"/>
              <a:ext cx="0" cy="432"/>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2681" name="Text Box 46"/>
            <p:cNvSpPr txBox="1">
              <a:spLocks noChangeArrowheads="1"/>
            </p:cNvSpPr>
            <p:nvPr/>
          </p:nvSpPr>
          <p:spPr bwMode="auto">
            <a:xfrm>
              <a:off x="2151" y="2504"/>
              <a:ext cx="176"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i="1">
                  <a:solidFill>
                    <a:srgbClr val="000000"/>
                  </a:solidFill>
                </a:rPr>
                <a:t>2</a:t>
              </a:r>
            </a:p>
          </p:txBody>
        </p:sp>
      </p:grpSp>
      <p:grpSp>
        <p:nvGrpSpPr>
          <p:cNvPr id="4" name="Group 47"/>
          <p:cNvGrpSpPr>
            <a:grpSpLocks/>
          </p:cNvGrpSpPr>
          <p:nvPr/>
        </p:nvGrpSpPr>
        <p:grpSpPr bwMode="auto">
          <a:xfrm rot="-1305395">
            <a:off x="4114800" y="3721100"/>
            <a:ext cx="990600" cy="301625"/>
            <a:chOff x="1344" y="1880"/>
            <a:chExt cx="480" cy="190"/>
          </a:xfrm>
        </p:grpSpPr>
        <p:sp>
          <p:nvSpPr>
            <p:cNvPr id="282678" name="Line 48"/>
            <p:cNvSpPr>
              <a:spLocks noChangeShapeType="1"/>
            </p:cNvSpPr>
            <p:nvPr/>
          </p:nvSpPr>
          <p:spPr bwMode="auto">
            <a:xfrm>
              <a:off x="1344" y="2064"/>
              <a:ext cx="48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2679" name="Text Box 49"/>
            <p:cNvSpPr txBox="1">
              <a:spLocks noChangeArrowheads="1"/>
            </p:cNvSpPr>
            <p:nvPr/>
          </p:nvSpPr>
          <p:spPr bwMode="auto">
            <a:xfrm>
              <a:off x="1479" y="1880"/>
              <a:ext cx="136"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i="1">
                  <a:solidFill>
                    <a:srgbClr val="000000"/>
                  </a:solidFill>
                </a:rPr>
                <a:t>3</a:t>
              </a:r>
            </a:p>
          </p:txBody>
        </p:sp>
      </p:grpSp>
      <p:grpSp>
        <p:nvGrpSpPr>
          <p:cNvPr id="5" name="Group 50"/>
          <p:cNvGrpSpPr>
            <a:grpSpLocks/>
          </p:cNvGrpSpPr>
          <p:nvPr/>
        </p:nvGrpSpPr>
        <p:grpSpPr bwMode="auto">
          <a:xfrm>
            <a:off x="4038600" y="2959100"/>
            <a:ext cx="1066800" cy="685800"/>
            <a:chOff x="2544" y="2208"/>
            <a:chExt cx="672" cy="432"/>
          </a:xfrm>
        </p:grpSpPr>
        <p:sp>
          <p:nvSpPr>
            <p:cNvPr id="282676" name="Line 51"/>
            <p:cNvSpPr>
              <a:spLocks noChangeShapeType="1"/>
            </p:cNvSpPr>
            <p:nvPr/>
          </p:nvSpPr>
          <p:spPr bwMode="auto">
            <a:xfrm flipH="1" flipV="1">
              <a:off x="2544" y="2208"/>
              <a:ext cx="672" cy="432"/>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2677" name="Text Box 52"/>
            <p:cNvSpPr txBox="1">
              <a:spLocks noChangeArrowheads="1"/>
            </p:cNvSpPr>
            <p:nvPr/>
          </p:nvSpPr>
          <p:spPr bwMode="auto">
            <a:xfrm>
              <a:off x="2775" y="2216"/>
              <a:ext cx="176"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i="1">
                  <a:solidFill>
                    <a:srgbClr val="000000"/>
                  </a:solidFill>
                </a:rPr>
                <a:t>4</a:t>
              </a:r>
            </a:p>
          </p:txBody>
        </p:sp>
      </p:grpSp>
      <p:grpSp>
        <p:nvGrpSpPr>
          <p:cNvPr id="6" name="Group 53"/>
          <p:cNvGrpSpPr>
            <a:grpSpLocks/>
          </p:cNvGrpSpPr>
          <p:nvPr/>
        </p:nvGrpSpPr>
        <p:grpSpPr bwMode="auto">
          <a:xfrm>
            <a:off x="4114800" y="2654300"/>
            <a:ext cx="1143000" cy="762000"/>
            <a:chOff x="2592" y="2016"/>
            <a:chExt cx="720" cy="480"/>
          </a:xfrm>
        </p:grpSpPr>
        <p:sp>
          <p:nvSpPr>
            <p:cNvPr id="282674" name="Line 54"/>
            <p:cNvSpPr>
              <a:spLocks noChangeShapeType="1"/>
            </p:cNvSpPr>
            <p:nvPr/>
          </p:nvSpPr>
          <p:spPr bwMode="auto">
            <a:xfrm>
              <a:off x="2592" y="2016"/>
              <a:ext cx="720" cy="480"/>
            </a:xfrm>
            <a:prstGeom prst="line">
              <a:avLst/>
            </a:prstGeom>
            <a:noFill/>
            <a:ln w="2540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2675" name="Text Box 55"/>
            <p:cNvSpPr txBox="1">
              <a:spLocks noChangeArrowheads="1"/>
            </p:cNvSpPr>
            <p:nvPr/>
          </p:nvSpPr>
          <p:spPr bwMode="auto">
            <a:xfrm>
              <a:off x="2919" y="2024"/>
              <a:ext cx="201"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i="1">
                  <a:solidFill>
                    <a:srgbClr val="000000"/>
                  </a:solidFill>
                </a:rPr>
                <a:t>4</a:t>
              </a:r>
              <a:r>
                <a:rPr lang="ja-JP" altLang="en-US" sz="1400" i="1">
                  <a:solidFill>
                    <a:srgbClr val="000000"/>
                  </a:solidFill>
                </a:rPr>
                <a:t>’</a:t>
              </a:r>
              <a:endParaRPr lang="en-US" altLang="x-none" sz="1400" i="1">
                <a:solidFill>
                  <a:srgbClr val="000000"/>
                </a:solidFill>
              </a:endParaRPr>
            </a:p>
          </p:txBody>
        </p:sp>
      </p:grpSp>
      <p:grpSp>
        <p:nvGrpSpPr>
          <p:cNvPr id="7" name="Group 56"/>
          <p:cNvGrpSpPr>
            <a:grpSpLocks/>
          </p:cNvGrpSpPr>
          <p:nvPr/>
        </p:nvGrpSpPr>
        <p:grpSpPr bwMode="auto">
          <a:xfrm>
            <a:off x="6324600" y="3343275"/>
            <a:ext cx="762000" cy="301625"/>
            <a:chOff x="1344" y="1880"/>
            <a:chExt cx="480" cy="190"/>
          </a:xfrm>
        </p:grpSpPr>
        <p:sp>
          <p:nvSpPr>
            <p:cNvPr id="282672" name="Line 57"/>
            <p:cNvSpPr>
              <a:spLocks noChangeShapeType="1"/>
            </p:cNvSpPr>
            <p:nvPr/>
          </p:nvSpPr>
          <p:spPr bwMode="auto">
            <a:xfrm>
              <a:off x="1344" y="2064"/>
              <a:ext cx="48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2673" name="Text Box 58"/>
            <p:cNvSpPr txBox="1">
              <a:spLocks noChangeArrowheads="1"/>
            </p:cNvSpPr>
            <p:nvPr/>
          </p:nvSpPr>
          <p:spPr bwMode="auto">
            <a:xfrm>
              <a:off x="1479" y="1880"/>
              <a:ext cx="176"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i="1">
                  <a:solidFill>
                    <a:srgbClr val="000000"/>
                  </a:solidFill>
                </a:rPr>
                <a:t>5</a:t>
              </a:r>
            </a:p>
          </p:txBody>
        </p:sp>
      </p:grpSp>
      <p:sp>
        <p:nvSpPr>
          <p:cNvPr id="285755" name="Rectangle 59"/>
          <p:cNvSpPr>
            <a:spLocks noChangeArrowheads="1"/>
          </p:cNvSpPr>
          <p:nvPr/>
        </p:nvSpPr>
        <p:spPr bwMode="auto">
          <a:xfrm>
            <a:off x="2819400" y="5105400"/>
            <a:ext cx="5867400" cy="1570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defRPr/>
            </a:pPr>
            <a:r>
              <a:rPr lang="en-US" altLang="zh-CN" dirty="0">
                <a:solidFill>
                  <a:srgbClr val="000000"/>
                </a:solidFill>
                <a:latin typeface="+mn-lt"/>
                <a:ea typeface="宋体" charset="0"/>
                <a:cs typeface="宋体" charset="0"/>
              </a:rPr>
              <a:t>Beside the routing table, e</a:t>
            </a:r>
            <a:r>
              <a:rPr lang="en-US" dirty="0">
                <a:solidFill>
                  <a:srgbClr val="000000"/>
                </a:solidFill>
                <a:latin typeface="+mn-lt"/>
                <a:ea typeface="ＭＳ Ｐゴシック" charset="0"/>
                <a:cs typeface="ＭＳ Ｐゴシック" charset="0"/>
              </a:rPr>
              <a:t>ach node </a:t>
            </a:r>
            <a:r>
              <a:rPr lang="en-US" altLang="zh-CN" dirty="0">
                <a:solidFill>
                  <a:srgbClr val="000000"/>
                </a:solidFill>
                <a:latin typeface="+mn-lt"/>
                <a:ea typeface="宋体" charset="0"/>
                <a:cs typeface="宋体" charset="0"/>
              </a:rPr>
              <a:t>also </a:t>
            </a:r>
            <a:r>
              <a:rPr lang="en-US" dirty="0">
                <a:solidFill>
                  <a:srgbClr val="000000"/>
                </a:solidFill>
                <a:latin typeface="+mn-lt"/>
                <a:ea typeface="ＭＳ Ｐゴシック" charset="0"/>
                <a:cs typeface="ＭＳ Ｐゴシック" charset="0"/>
              </a:rPr>
              <a:t>maintains </a:t>
            </a:r>
            <a:r>
              <a:rPr lang="en-US" altLang="zh-CN" dirty="0">
                <a:solidFill>
                  <a:srgbClr val="000000"/>
                </a:solidFill>
                <a:latin typeface="+mn-lt"/>
                <a:ea typeface="宋体" charset="0"/>
                <a:cs typeface="宋体" charset="0"/>
              </a:rPr>
              <a:t>a query table containing the state</a:t>
            </a:r>
            <a:r>
              <a:rPr lang="en-US" dirty="0">
                <a:solidFill>
                  <a:srgbClr val="000000"/>
                </a:solidFill>
                <a:latin typeface="+mn-lt"/>
                <a:ea typeface="ＭＳ Ｐゴシック" charset="0"/>
                <a:cs typeface="ＭＳ Ｐゴシック" charset="0"/>
              </a:rPr>
              <a:t> </a:t>
            </a:r>
            <a:r>
              <a:rPr lang="en-US" altLang="zh-CN" dirty="0">
                <a:solidFill>
                  <a:srgbClr val="000000"/>
                </a:solidFill>
                <a:latin typeface="+mn-lt"/>
                <a:ea typeface="宋体" charset="0"/>
                <a:cs typeface="宋体" charset="0"/>
              </a:rPr>
              <a:t>of </a:t>
            </a:r>
            <a:r>
              <a:rPr lang="en-US" dirty="0">
                <a:solidFill>
                  <a:srgbClr val="000000"/>
                </a:solidFill>
                <a:latin typeface="+mn-lt"/>
                <a:ea typeface="ＭＳ Ｐゴシック" charset="0"/>
                <a:cs typeface="ＭＳ Ｐゴシック" charset="0"/>
              </a:rPr>
              <a:t>all outstanding queries that have traversed it </a:t>
            </a:r>
            <a:r>
              <a:rPr lang="en-US" dirty="0">
                <a:solidFill>
                  <a:srgbClr val="000000"/>
                </a:solidFill>
                <a:latin typeface="+mn-lt"/>
                <a:ea typeface="ＭＳ Ｐゴシック" charset="0"/>
                <a:cs typeface="ＭＳ Ｐゴシック" charset="0"/>
                <a:sym typeface="Wingdings" charset="0"/>
              </a:rPr>
              <a:t></a:t>
            </a:r>
            <a:r>
              <a:rPr lang="en-US" dirty="0">
                <a:solidFill>
                  <a:srgbClr val="000000"/>
                </a:solidFill>
                <a:latin typeface="+mn-lt"/>
                <a:ea typeface="ＭＳ Ｐゴシック" charset="0"/>
                <a:cs typeface="ＭＳ Ｐゴシック" charset="0"/>
              </a:rPr>
              <a:t> to </a:t>
            </a:r>
            <a:r>
              <a:rPr lang="en-US" altLang="zh-CN" dirty="0">
                <a:solidFill>
                  <a:srgbClr val="000000"/>
                </a:solidFill>
                <a:latin typeface="+mn-lt"/>
                <a:ea typeface="宋体" charset="0"/>
                <a:cs typeface="宋体" charset="0"/>
              </a:rPr>
              <a:t>backtrack</a:t>
            </a:r>
            <a:endParaRPr lang="en-US" dirty="0">
              <a:solidFill>
                <a:srgbClr val="000000"/>
              </a:solidFill>
              <a:latin typeface="+mn-lt"/>
              <a:ea typeface="ＭＳ Ｐゴシック" charset="0"/>
              <a:cs typeface="ＭＳ Ｐゴシック" charset="0"/>
            </a:endParaRPr>
          </a:p>
        </p:txBody>
      </p:sp>
    </p:spTree>
    <p:extLst>
      <p:ext uri="{BB962C8B-B14F-4D97-AF65-F5344CB8AC3E}">
        <p14:creationId xmlns:p14="http://schemas.microsoft.com/office/powerpoint/2010/main" val="17234434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570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8570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8570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8570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5"/>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6"/>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5755"/>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285700"/>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499"/>
                                          </p:stCondLst>
                                        </p:cTn>
                                        <p:tgtEl>
                                          <p:spTgt spid="7"/>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2856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699" grpId="0" animBg="1"/>
      <p:bldP spid="285700" grpId="0" animBg="1"/>
      <p:bldP spid="285701" grpId="0" animBg="1"/>
      <p:bldP spid="285702" grpId="0" animBg="1"/>
      <p:bldP spid="285703" grpId="0" animBg="1"/>
      <p:bldP spid="285704" grpId="0" animBg="1"/>
      <p:bldP spid="28575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59A36D0-682A-1049-9856-2226D37E055C}" type="slidenum">
              <a:rPr lang="en-US" altLang="x-none" sz="1400">
                <a:solidFill>
                  <a:srgbClr val="000000"/>
                </a:solidFill>
                <a:latin typeface="Times New Roman" charset="0"/>
              </a:rPr>
              <a:pPr eaLnBrk="1" hangingPunct="1"/>
              <a:t>26</a:t>
            </a:fld>
            <a:endParaRPr lang="en-US" altLang="x-none" sz="1400">
              <a:solidFill>
                <a:srgbClr val="000000"/>
              </a:solidFill>
              <a:latin typeface="Times New Roman" charset="0"/>
            </a:endParaRPr>
          </a:p>
        </p:txBody>
      </p:sp>
      <p:sp>
        <p:nvSpPr>
          <p:cNvPr id="284674" name="Rectangle 2"/>
          <p:cNvSpPr>
            <a:spLocks noGrp="1" noChangeArrowheads="1"/>
          </p:cNvSpPr>
          <p:nvPr>
            <p:ph type="title"/>
          </p:nvPr>
        </p:nvSpPr>
        <p:spPr/>
        <p:txBody>
          <a:bodyPr/>
          <a:lstStyle/>
          <a:p>
            <a:r>
              <a:rPr lang="en-US" altLang="x-none">
                <a:ea typeface="ＭＳ Ｐゴシック" charset="-128"/>
              </a:rPr>
              <a:t>Insert</a:t>
            </a:r>
          </a:p>
        </p:txBody>
      </p:sp>
      <p:sp>
        <p:nvSpPr>
          <p:cNvPr id="10244" name="Rectangle 3"/>
          <p:cNvSpPr>
            <a:spLocks noGrp="1" noChangeArrowheads="1"/>
          </p:cNvSpPr>
          <p:nvPr>
            <p:ph type="body" idx="1"/>
          </p:nvPr>
        </p:nvSpPr>
        <p:spPr>
          <a:xfrm>
            <a:off x="533400" y="1676400"/>
            <a:ext cx="7620000" cy="4267200"/>
          </a:xfrm>
        </p:spPr>
        <p:txBody>
          <a:bodyPr/>
          <a:lstStyle/>
          <a:p>
            <a:r>
              <a:rPr lang="en-US" altLang="x-none" dirty="0">
                <a:ea typeface="ＭＳ Ｐゴシック" charset="-128"/>
              </a:rPr>
              <a:t>API: insert(</a:t>
            </a:r>
            <a:r>
              <a:rPr lang="en-US" altLang="x-none" i="1" dirty="0">
                <a:ea typeface="ＭＳ Ｐゴシック" charset="-128"/>
              </a:rPr>
              <a:t>id</a:t>
            </a:r>
            <a:r>
              <a:rPr lang="en-US" altLang="x-none" dirty="0">
                <a:ea typeface="ＭＳ Ｐゴシック" charset="-128"/>
              </a:rPr>
              <a:t>, </a:t>
            </a:r>
            <a:r>
              <a:rPr lang="en-US" altLang="x-none" i="1" dirty="0">
                <a:ea typeface="ＭＳ Ｐゴシック" charset="-128"/>
              </a:rPr>
              <a:t>file</a:t>
            </a:r>
            <a:r>
              <a:rPr lang="en-US" altLang="x-none" dirty="0">
                <a:ea typeface="ＭＳ Ｐゴシック" charset="-128"/>
              </a:rPr>
              <a:t>); </a:t>
            </a:r>
          </a:p>
          <a:p>
            <a:r>
              <a:rPr lang="en-US" altLang="x-none" dirty="0">
                <a:ea typeface="ＭＳ Ｐゴシック" charset="-128"/>
              </a:rPr>
              <a:t>Two steps </a:t>
            </a:r>
          </a:p>
          <a:p>
            <a:pPr lvl="1"/>
            <a:r>
              <a:rPr lang="en-US" altLang="x-none" dirty="0">
                <a:ea typeface="ＭＳ Ｐゴシック" charset="-128"/>
              </a:rPr>
              <a:t>first attempt a </a:t>
            </a:r>
            <a:r>
              <a:rPr lang="ja-JP" altLang="en-US" dirty="0">
                <a:ea typeface="ＭＳ Ｐゴシック" charset="-128"/>
              </a:rPr>
              <a:t>“</a:t>
            </a:r>
            <a:r>
              <a:rPr lang="en-US" altLang="ja-JP" dirty="0">
                <a:ea typeface="ＭＳ Ｐゴシック" charset="-128"/>
              </a:rPr>
              <a:t>search</a:t>
            </a:r>
            <a:r>
              <a:rPr lang="ja-JP" altLang="en-US" dirty="0">
                <a:ea typeface="ＭＳ Ｐゴシック" charset="-128"/>
              </a:rPr>
              <a:t>”</a:t>
            </a:r>
            <a:r>
              <a:rPr lang="en-US" altLang="ja-JP" dirty="0">
                <a:ea typeface="ＭＳ Ｐゴシック" charset="-128"/>
              </a:rPr>
              <a:t> for the file to be </a:t>
            </a:r>
            <a:r>
              <a:rPr lang="en-US" altLang="ja-JP" dirty="0" smtClean="0">
                <a:ea typeface="ＭＳ Ｐゴシック" charset="-128"/>
              </a:rPr>
              <a:t>inserted</a:t>
            </a:r>
          </a:p>
          <a:p>
            <a:pPr lvl="1"/>
            <a:endParaRPr lang="en-US" altLang="ja-JP" dirty="0">
              <a:ea typeface="ＭＳ Ｐゴシック" charset="-128"/>
            </a:endParaRPr>
          </a:p>
          <a:p>
            <a:pPr lvl="1"/>
            <a:r>
              <a:rPr lang="en-US" altLang="x-none" dirty="0">
                <a:ea typeface="ＭＳ Ｐゴシック" charset="-128"/>
              </a:rPr>
              <a:t>if found, report </a:t>
            </a:r>
            <a:r>
              <a:rPr lang="en-US" altLang="x-none" dirty="0" smtClean="0">
                <a:ea typeface="ＭＳ Ｐゴシック" charset="-128"/>
              </a:rPr>
              <a:t>collision</a:t>
            </a:r>
            <a:endParaRPr lang="en-US" altLang="zh-CN" dirty="0">
              <a:ea typeface="宋体" charset="-122"/>
            </a:endParaRPr>
          </a:p>
          <a:p>
            <a:pPr lvl="1"/>
            <a:r>
              <a:rPr lang="en-US" altLang="x-none" dirty="0">
                <a:ea typeface="ＭＳ Ｐゴシック" charset="-128"/>
              </a:rPr>
              <a:t>if not found, insert the file</a:t>
            </a:r>
            <a:r>
              <a:rPr lang="en-US" altLang="zh-CN" dirty="0">
                <a:ea typeface="宋体" charset="-122"/>
              </a:rPr>
              <a:t> by sending it along the query path (why?)</a:t>
            </a:r>
          </a:p>
          <a:p>
            <a:pPr lvl="2"/>
            <a:r>
              <a:rPr lang="en-US" altLang="x-none" dirty="0">
                <a:ea typeface="ＭＳ Ｐゴシック" charset="-128"/>
              </a:rPr>
              <a:t>a node probabilistically replaces the originator with itself</a:t>
            </a:r>
            <a:r>
              <a:rPr lang="en-US" altLang="zh-CN" dirty="0">
                <a:ea typeface="宋体" charset="-122"/>
              </a:rPr>
              <a:t> (why?)</a:t>
            </a:r>
          </a:p>
        </p:txBody>
      </p:sp>
    </p:spTree>
    <p:extLst>
      <p:ext uri="{BB962C8B-B14F-4D97-AF65-F5344CB8AC3E}">
        <p14:creationId xmlns:p14="http://schemas.microsoft.com/office/powerpoint/2010/main" val="12632178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4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AD797AC-C348-0247-A615-DADBE0E44496}" type="slidenum">
              <a:rPr lang="en-US" altLang="x-none" sz="1400">
                <a:solidFill>
                  <a:srgbClr val="000000"/>
                </a:solidFill>
                <a:latin typeface="Times New Roman" charset="0"/>
              </a:rPr>
              <a:pPr eaLnBrk="1" hangingPunct="1"/>
              <a:t>27</a:t>
            </a:fld>
            <a:endParaRPr lang="en-US" altLang="x-none" sz="1400">
              <a:solidFill>
                <a:srgbClr val="000000"/>
              </a:solidFill>
              <a:latin typeface="Times New Roman" charset="0"/>
            </a:endParaRPr>
          </a:p>
        </p:txBody>
      </p:sp>
      <p:sp>
        <p:nvSpPr>
          <p:cNvPr id="286722" name="Rectangle 2"/>
          <p:cNvSpPr>
            <a:spLocks noGrp="1" noChangeArrowheads="1"/>
          </p:cNvSpPr>
          <p:nvPr>
            <p:ph type="title"/>
          </p:nvPr>
        </p:nvSpPr>
        <p:spPr/>
        <p:txBody>
          <a:bodyPr/>
          <a:lstStyle/>
          <a:p>
            <a:r>
              <a:rPr lang="en-US" altLang="x-none">
                <a:ea typeface="ＭＳ Ｐゴシック" charset="-128"/>
              </a:rPr>
              <a:t>Insert Example</a:t>
            </a:r>
          </a:p>
        </p:txBody>
      </p:sp>
      <p:sp>
        <p:nvSpPr>
          <p:cNvPr id="286723" name="Rectangle 3"/>
          <p:cNvSpPr>
            <a:spLocks noGrp="1" noChangeArrowheads="1"/>
          </p:cNvSpPr>
          <p:nvPr>
            <p:ph type="body" idx="1"/>
          </p:nvPr>
        </p:nvSpPr>
        <p:spPr>
          <a:xfrm>
            <a:off x="533400" y="1447800"/>
            <a:ext cx="7772400" cy="830263"/>
          </a:xfrm>
        </p:spPr>
        <p:txBody>
          <a:bodyPr/>
          <a:lstStyle/>
          <a:p>
            <a:r>
              <a:rPr lang="en-US" altLang="x-none">
                <a:ea typeface="ＭＳ Ｐゴシック" charset="-128"/>
              </a:rPr>
              <a:t>Assume query returned failure along the shown path (backtrack slightly complicates things); insert f10</a:t>
            </a:r>
          </a:p>
        </p:txBody>
      </p:sp>
      <p:sp>
        <p:nvSpPr>
          <p:cNvPr id="286724" name="Text Box 4"/>
          <p:cNvSpPr txBox="1">
            <a:spLocks noChangeArrowheads="1"/>
          </p:cNvSpPr>
          <p:nvPr/>
        </p:nvSpPr>
        <p:spPr bwMode="auto">
          <a:xfrm>
            <a:off x="1017588" y="3894138"/>
            <a:ext cx="1017587"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  4  n1  f4</a:t>
            </a:r>
          </a:p>
          <a:p>
            <a:pPr eaLnBrk="1" hangingPunct="1"/>
            <a:r>
              <a:rPr lang="en-US" altLang="x-none" sz="1400">
                <a:solidFill>
                  <a:srgbClr val="000000"/>
                </a:solidFill>
              </a:rPr>
              <a:t>12  n2  f12</a:t>
            </a:r>
          </a:p>
          <a:p>
            <a:pPr eaLnBrk="1" hangingPunct="1"/>
            <a:r>
              <a:rPr lang="en-US" altLang="x-none" sz="1400">
                <a:solidFill>
                  <a:srgbClr val="000000"/>
                </a:solidFill>
              </a:rPr>
              <a:t>  5  n3</a:t>
            </a:r>
          </a:p>
        </p:txBody>
      </p:sp>
      <p:sp>
        <p:nvSpPr>
          <p:cNvPr id="286725" name="Text Box 5"/>
          <p:cNvSpPr txBox="1">
            <a:spLocks noChangeArrowheads="1"/>
          </p:cNvSpPr>
          <p:nvPr/>
        </p:nvSpPr>
        <p:spPr bwMode="auto">
          <a:xfrm>
            <a:off x="2986088" y="3894138"/>
            <a:ext cx="919162"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  9  n3  f9</a:t>
            </a:r>
          </a:p>
          <a:p>
            <a:pPr eaLnBrk="1" hangingPunct="1"/>
            <a:r>
              <a:rPr lang="en-US" altLang="x-none" sz="1400">
                <a:solidFill>
                  <a:srgbClr val="000000"/>
                </a:solidFill>
              </a:rPr>
              <a:t>  </a:t>
            </a:r>
          </a:p>
        </p:txBody>
      </p:sp>
      <p:sp>
        <p:nvSpPr>
          <p:cNvPr id="286726" name="Text Box 6"/>
          <p:cNvSpPr txBox="1">
            <a:spLocks noChangeArrowheads="1"/>
          </p:cNvSpPr>
          <p:nvPr/>
        </p:nvSpPr>
        <p:spPr bwMode="auto">
          <a:xfrm>
            <a:off x="3048000" y="5453063"/>
            <a:ext cx="1017588"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  3  n1  f3</a:t>
            </a:r>
          </a:p>
          <a:p>
            <a:pPr eaLnBrk="1" hangingPunct="1"/>
            <a:r>
              <a:rPr lang="en-US" altLang="x-none" sz="1400">
                <a:solidFill>
                  <a:srgbClr val="000000"/>
                </a:solidFill>
              </a:rPr>
              <a:t>14  n4  f14</a:t>
            </a:r>
          </a:p>
          <a:p>
            <a:pPr eaLnBrk="1" hangingPunct="1"/>
            <a:r>
              <a:rPr lang="en-US" altLang="x-none" sz="1400">
                <a:solidFill>
                  <a:srgbClr val="000000"/>
                </a:solidFill>
              </a:rPr>
              <a:t>  5  n3</a:t>
            </a:r>
          </a:p>
        </p:txBody>
      </p:sp>
      <p:sp>
        <p:nvSpPr>
          <p:cNvPr id="286727" name="Text Box 7"/>
          <p:cNvSpPr txBox="1">
            <a:spLocks noChangeArrowheads="1"/>
          </p:cNvSpPr>
          <p:nvPr/>
        </p:nvSpPr>
        <p:spPr bwMode="auto">
          <a:xfrm>
            <a:off x="5284788" y="4732338"/>
            <a:ext cx="1017587"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14  n5  f14</a:t>
            </a:r>
          </a:p>
          <a:p>
            <a:pPr eaLnBrk="1" hangingPunct="1"/>
            <a:r>
              <a:rPr lang="en-US" altLang="x-none" sz="1400">
                <a:solidFill>
                  <a:srgbClr val="000000"/>
                </a:solidFill>
              </a:rPr>
              <a:t>13  n2  f13</a:t>
            </a:r>
          </a:p>
          <a:p>
            <a:pPr eaLnBrk="1" hangingPunct="1"/>
            <a:r>
              <a:rPr lang="en-US" altLang="x-none" sz="1400">
                <a:solidFill>
                  <a:srgbClr val="000000"/>
                </a:solidFill>
              </a:rPr>
              <a:t>  3  n6</a:t>
            </a:r>
          </a:p>
        </p:txBody>
      </p:sp>
      <p:sp>
        <p:nvSpPr>
          <p:cNvPr id="286728" name="Rectangle 8"/>
          <p:cNvSpPr>
            <a:spLocks noChangeArrowheads="1"/>
          </p:cNvSpPr>
          <p:nvPr/>
        </p:nvSpPr>
        <p:spPr bwMode="auto">
          <a:xfrm>
            <a:off x="1031875" y="3894138"/>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6729" name="Line 9"/>
          <p:cNvSpPr>
            <a:spLocks noChangeShapeType="1"/>
          </p:cNvSpPr>
          <p:nvPr/>
        </p:nvSpPr>
        <p:spPr bwMode="auto">
          <a:xfrm>
            <a:off x="1336675" y="3894138"/>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6730" name="Rectangle 10"/>
          <p:cNvSpPr>
            <a:spLocks noChangeArrowheads="1"/>
          </p:cNvSpPr>
          <p:nvPr/>
        </p:nvSpPr>
        <p:spPr bwMode="auto">
          <a:xfrm>
            <a:off x="1031875" y="3894138"/>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6731" name="Line 11"/>
          <p:cNvSpPr>
            <a:spLocks noChangeShapeType="1"/>
          </p:cNvSpPr>
          <p:nvPr/>
        </p:nvSpPr>
        <p:spPr bwMode="auto">
          <a:xfrm>
            <a:off x="1031875" y="4122738"/>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6732" name="Rectangle 12"/>
          <p:cNvSpPr>
            <a:spLocks noChangeArrowheads="1"/>
          </p:cNvSpPr>
          <p:nvPr/>
        </p:nvSpPr>
        <p:spPr bwMode="auto">
          <a:xfrm>
            <a:off x="3013075" y="3894138"/>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6733" name="Rectangle 13"/>
          <p:cNvSpPr>
            <a:spLocks noChangeArrowheads="1"/>
          </p:cNvSpPr>
          <p:nvPr/>
        </p:nvSpPr>
        <p:spPr bwMode="auto">
          <a:xfrm>
            <a:off x="3013075" y="3894138"/>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6734" name="Line 14"/>
          <p:cNvSpPr>
            <a:spLocks noChangeShapeType="1"/>
          </p:cNvSpPr>
          <p:nvPr/>
        </p:nvSpPr>
        <p:spPr bwMode="auto">
          <a:xfrm>
            <a:off x="3013075" y="4122738"/>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6735" name="Line 15"/>
          <p:cNvSpPr>
            <a:spLocks noChangeShapeType="1"/>
          </p:cNvSpPr>
          <p:nvPr/>
        </p:nvSpPr>
        <p:spPr bwMode="auto">
          <a:xfrm>
            <a:off x="3317875" y="3894138"/>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6736" name="Text Box 16"/>
          <p:cNvSpPr txBox="1">
            <a:spLocks noChangeArrowheads="1"/>
          </p:cNvSpPr>
          <p:nvPr/>
        </p:nvSpPr>
        <p:spPr bwMode="auto">
          <a:xfrm>
            <a:off x="941388" y="3602038"/>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n1</a:t>
            </a:r>
          </a:p>
        </p:txBody>
      </p:sp>
      <p:sp>
        <p:nvSpPr>
          <p:cNvPr id="286737" name="Text Box 17"/>
          <p:cNvSpPr txBox="1">
            <a:spLocks noChangeArrowheads="1"/>
          </p:cNvSpPr>
          <p:nvPr/>
        </p:nvSpPr>
        <p:spPr bwMode="auto">
          <a:xfrm>
            <a:off x="2940050" y="3589338"/>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n2</a:t>
            </a:r>
          </a:p>
        </p:txBody>
      </p:sp>
      <p:sp>
        <p:nvSpPr>
          <p:cNvPr id="286738" name="Rectangle 18"/>
          <p:cNvSpPr>
            <a:spLocks noChangeArrowheads="1"/>
          </p:cNvSpPr>
          <p:nvPr/>
        </p:nvSpPr>
        <p:spPr bwMode="auto">
          <a:xfrm>
            <a:off x="3074988" y="5494338"/>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6739" name="Rectangle 19"/>
          <p:cNvSpPr>
            <a:spLocks noChangeArrowheads="1"/>
          </p:cNvSpPr>
          <p:nvPr/>
        </p:nvSpPr>
        <p:spPr bwMode="auto">
          <a:xfrm>
            <a:off x="3074988" y="5494338"/>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6740" name="Line 20"/>
          <p:cNvSpPr>
            <a:spLocks noChangeShapeType="1"/>
          </p:cNvSpPr>
          <p:nvPr/>
        </p:nvSpPr>
        <p:spPr bwMode="auto">
          <a:xfrm>
            <a:off x="3074988" y="5722938"/>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6741" name="Line 21"/>
          <p:cNvSpPr>
            <a:spLocks noChangeShapeType="1"/>
          </p:cNvSpPr>
          <p:nvPr/>
        </p:nvSpPr>
        <p:spPr bwMode="auto">
          <a:xfrm>
            <a:off x="3379788" y="5494338"/>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6742" name="Text Box 22"/>
          <p:cNvSpPr txBox="1">
            <a:spLocks noChangeArrowheads="1"/>
          </p:cNvSpPr>
          <p:nvPr/>
        </p:nvSpPr>
        <p:spPr bwMode="auto">
          <a:xfrm>
            <a:off x="2998788" y="5189538"/>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n3</a:t>
            </a:r>
          </a:p>
        </p:txBody>
      </p:sp>
      <p:sp>
        <p:nvSpPr>
          <p:cNvPr id="286743" name="Text Box 23"/>
          <p:cNvSpPr txBox="1">
            <a:spLocks noChangeArrowheads="1"/>
          </p:cNvSpPr>
          <p:nvPr/>
        </p:nvSpPr>
        <p:spPr bwMode="auto">
          <a:xfrm>
            <a:off x="5314950" y="4427538"/>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n4</a:t>
            </a:r>
          </a:p>
        </p:txBody>
      </p:sp>
      <p:sp>
        <p:nvSpPr>
          <p:cNvPr id="286744" name="Rectangle 24"/>
          <p:cNvSpPr>
            <a:spLocks noChangeArrowheads="1"/>
          </p:cNvSpPr>
          <p:nvPr/>
        </p:nvSpPr>
        <p:spPr bwMode="auto">
          <a:xfrm>
            <a:off x="5311775" y="4732338"/>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6745" name="Rectangle 25"/>
          <p:cNvSpPr>
            <a:spLocks noChangeArrowheads="1"/>
          </p:cNvSpPr>
          <p:nvPr/>
        </p:nvSpPr>
        <p:spPr bwMode="auto">
          <a:xfrm>
            <a:off x="5311775" y="4732338"/>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6746" name="Line 26"/>
          <p:cNvSpPr>
            <a:spLocks noChangeShapeType="1"/>
          </p:cNvSpPr>
          <p:nvPr/>
        </p:nvSpPr>
        <p:spPr bwMode="auto">
          <a:xfrm>
            <a:off x="5311775" y="4960938"/>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6747" name="Line 27"/>
          <p:cNvSpPr>
            <a:spLocks noChangeShapeType="1"/>
          </p:cNvSpPr>
          <p:nvPr/>
        </p:nvSpPr>
        <p:spPr bwMode="auto">
          <a:xfrm>
            <a:off x="5616575" y="4732338"/>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6748" name="Text Box 28"/>
          <p:cNvSpPr txBox="1">
            <a:spLocks noChangeArrowheads="1"/>
          </p:cNvSpPr>
          <p:nvPr/>
        </p:nvSpPr>
        <p:spPr bwMode="auto">
          <a:xfrm>
            <a:off x="7189788" y="4732338"/>
            <a:ext cx="1017587"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  4  n1  f4</a:t>
            </a:r>
          </a:p>
          <a:p>
            <a:pPr eaLnBrk="1" hangingPunct="1"/>
            <a:r>
              <a:rPr lang="en-US" altLang="x-none" sz="1400">
                <a:solidFill>
                  <a:srgbClr val="000000"/>
                </a:solidFill>
              </a:rPr>
              <a:t>11  n5  f11</a:t>
            </a:r>
          </a:p>
          <a:p>
            <a:pPr eaLnBrk="1" hangingPunct="1"/>
            <a:r>
              <a:rPr lang="en-US" altLang="x-none" sz="1400">
                <a:solidFill>
                  <a:srgbClr val="000000"/>
                </a:solidFill>
              </a:rPr>
              <a:t>  8  n6</a:t>
            </a:r>
          </a:p>
        </p:txBody>
      </p:sp>
      <p:sp>
        <p:nvSpPr>
          <p:cNvPr id="286749" name="Text Box 29"/>
          <p:cNvSpPr txBox="1">
            <a:spLocks noChangeArrowheads="1"/>
          </p:cNvSpPr>
          <p:nvPr/>
        </p:nvSpPr>
        <p:spPr bwMode="auto">
          <a:xfrm>
            <a:off x="7219950" y="4427538"/>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n5</a:t>
            </a:r>
          </a:p>
        </p:txBody>
      </p:sp>
      <p:sp>
        <p:nvSpPr>
          <p:cNvPr id="286750" name="Rectangle 30"/>
          <p:cNvSpPr>
            <a:spLocks noChangeArrowheads="1"/>
          </p:cNvSpPr>
          <p:nvPr/>
        </p:nvSpPr>
        <p:spPr bwMode="auto">
          <a:xfrm>
            <a:off x="7216775" y="4732338"/>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6751" name="Rectangle 31"/>
          <p:cNvSpPr>
            <a:spLocks noChangeArrowheads="1"/>
          </p:cNvSpPr>
          <p:nvPr/>
        </p:nvSpPr>
        <p:spPr bwMode="auto">
          <a:xfrm>
            <a:off x="7216775" y="4732338"/>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6752" name="Line 32"/>
          <p:cNvSpPr>
            <a:spLocks noChangeShapeType="1"/>
          </p:cNvSpPr>
          <p:nvPr/>
        </p:nvSpPr>
        <p:spPr bwMode="auto">
          <a:xfrm>
            <a:off x="7216775" y="4960938"/>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6753" name="Line 33"/>
          <p:cNvSpPr>
            <a:spLocks noChangeShapeType="1"/>
          </p:cNvSpPr>
          <p:nvPr/>
        </p:nvSpPr>
        <p:spPr bwMode="auto">
          <a:xfrm>
            <a:off x="7521575" y="4732338"/>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6754" name="Line 34"/>
          <p:cNvSpPr>
            <a:spLocks noChangeShapeType="1"/>
          </p:cNvSpPr>
          <p:nvPr/>
        </p:nvSpPr>
        <p:spPr bwMode="auto">
          <a:xfrm>
            <a:off x="1550988" y="3513138"/>
            <a:ext cx="0" cy="3048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6755" name="Text Box 35"/>
          <p:cNvSpPr txBox="1">
            <a:spLocks noChangeArrowheads="1"/>
          </p:cNvSpPr>
          <p:nvPr/>
        </p:nvSpPr>
        <p:spPr bwMode="auto">
          <a:xfrm>
            <a:off x="1169988" y="3144838"/>
            <a:ext cx="12731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insert(10, f10)</a:t>
            </a:r>
          </a:p>
        </p:txBody>
      </p:sp>
      <p:sp>
        <p:nvSpPr>
          <p:cNvPr id="286756" name="Line 36"/>
          <p:cNvSpPr>
            <a:spLocks noChangeShapeType="1"/>
          </p:cNvSpPr>
          <p:nvPr/>
        </p:nvSpPr>
        <p:spPr bwMode="auto">
          <a:xfrm>
            <a:off x="2160588" y="4122738"/>
            <a:ext cx="762000" cy="0"/>
          </a:xfrm>
          <a:prstGeom prst="line">
            <a:avLst/>
          </a:prstGeom>
          <a:noFill/>
          <a:ln w="12700">
            <a:solidFill>
              <a:schemeClr val="bg2"/>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6757" name="Line 37"/>
          <p:cNvSpPr>
            <a:spLocks noChangeShapeType="1"/>
          </p:cNvSpPr>
          <p:nvPr/>
        </p:nvSpPr>
        <p:spPr bwMode="auto">
          <a:xfrm>
            <a:off x="3455988" y="4656138"/>
            <a:ext cx="0" cy="762000"/>
          </a:xfrm>
          <a:prstGeom prst="line">
            <a:avLst/>
          </a:prstGeom>
          <a:noFill/>
          <a:ln w="12700">
            <a:solidFill>
              <a:schemeClr val="bg2"/>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6758" name="Line 38"/>
          <p:cNvSpPr>
            <a:spLocks noChangeShapeType="1"/>
          </p:cNvSpPr>
          <p:nvPr/>
        </p:nvSpPr>
        <p:spPr bwMode="auto">
          <a:xfrm flipV="1">
            <a:off x="4141788" y="4960938"/>
            <a:ext cx="1143000" cy="685800"/>
          </a:xfrm>
          <a:prstGeom prst="line">
            <a:avLst/>
          </a:prstGeom>
          <a:noFill/>
          <a:ln w="12700">
            <a:solidFill>
              <a:schemeClr val="bg2"/>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6759" name="Line 39"/>
          <p:cNvSpPr>
            <a:spLocks noChangeShapeType="1"/>
          </p:cNvSpPr>
          <p:nvPr/>
        </p:nvSpPr>
        <p:spPr bwMode="auto">
          <a:xfrm>
            <a:off x="6427788" y="4960938"/>
            <a:ext cx="762000" cy="0"/>
          </a:xfrm>
          <a:prstGeom prst="line">
            <a:avLst/>
          </a:prstGeom>
          <a:noFill/>
          <a:ln w="12700">
            <a:solidFill>
              <a:schemeClr val="bg2"/>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Tree>
    <p:extLst>
      <p:ext uri="{BB962C8B-B14F-4D97-AF65-F5344CB8AC3E}">
        <p14:creationId xmlns:p14="http://schemas.microsoft.com/office/powerpoint/2010/main" val="8681218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6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BAF3CF2-7B58-C64E-962D-E6E35061338A}" type="slidenum">
              <a:rPr lang="en-US" altLang="x-none" sz="1400">
                <a:solidFill>
                  <a:srgbClr val="000000"/>
                </a:solidFill>
                <a:latin typeface="Times New Roman" charset="0"/>
              </a:rPr>
              <a:pPr eaLnBrk="1" hangingPunct="1"/>
              <a:t>28</a:t>
            </a:fld>
            <a:endParaRPr lang="en-US" altLang="x-none" sz="1400">
              <a:solidFill>
                <a:srgbClr val="000000"/>
              </a:solidFill>
              <a:latin typeface="Times New Roman" charset="0"/>
            </a:endParaRPr>
          </a:p>
        </p:txBody>
      </p:sp>
      <p:sp>
        <p:nvSpPr>
          <p:cNvPr id="288770" name="Rectangle 2"/>
          <p:cNvSpPr>
            <a:spLocks noGrp="1" noChangeArrowheads="1"/>
          </p:cNvSpPr>
          <p:nvPr>
            <p:ph type="title"/>
          </p:nvPr>
        </p:nvSpPr>
        <p:spPr/>
        <p:txBody>
          <a:bodyPr/>
          <a:lstStyle/>
          <a:p>
            <a:r>
              <a:rPr lang="en-US" altLang="x-none">
                <a:ea typeface="ＭＳ Ｐゴシック" charset="-128"/>
              </a:rPr>
              <a:t>Insert Example</a:t>
            </a:r>
          </a:p>
        </p:txBody>
      </p:sp>
      <p:sp>
        <p:nvSpPr>
          <p:cNvPr id="288771" name="Rectangle 3"/>
          <p:cNvSpPr>
            <a:spLocks noChangeArrowheads="1"/>
          </p:cNvSpPr>
          <p:nvPr/>
        </p:nvSpPr>
        <p:spPr bwMode="auto">
          <a:xfrm>
            <a:off x="1009650" y="3340100"/>
            <a:ext cx="990600" cy="228600"/>
          </a:xfrm>
          <a:prstGeom prst="rect">
            <a:avLst/>
          </a:prstGeom>
          <a:solidFill>
            <a:srgbClr val="CC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8772" name="Text Box 4"/>
          <p:cNvSpPr txBox="1">
            <a:spLocks noChangeArrowheads="1"/>
          </p:cNvSpPr>
          <p:nvPr/>
        </p:nvSpPr>
        <p:spPr bwMode="auto">
          <a:xfrm>
            <a:off x="990600" y="3340100"/>
            <a:ext cx="1017588"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10  n1  f10</a:t>
            </a:r>
          </a:p>
          <a:p>
            <a:pPr eaLnBrk="1" hangingPunct="1"/>
            <a:r>
              <a:rPr lang="en-US" altLang="x-none" sz="1400">
                <a:solidFill>
                  <a:srgbClr val="000000"/>
                </a:solidFill>
              </a:rPr>
              <a:t>  4  n1  f4</a:t>
            </a:r>
          </a:p>
          <a:p>
            <a:pPr eaLnBrk="1" hangingPunct="1"/>
            <a:r>
              <a:rPr lang="en-US" altLang="x-none" sz="1400">
                <a:solidFill>
                  <a:srgbClr val="000000"/>
                </a:solidFill>
              </a:rPr>
              <a:t>12  n2</a:t>
            </a:r>
          </a:p>
        </p:txBody>
      </p:sp>
      <p:sp>
        <p:nvSpPr>
          <p:cNvPr id="288773" name="Text Box 5"/>
          <p:cNvSpPr txBox="1">
            <a:spLocks noChangeArrowheads="1"/>
          </p:cNvSpPr>
          <p:nvPr/>
        </p:nvSpPr>
        <p:spPr bwMode="auto">
          <a:xfrm>
            <a:off x="5257800" y="4178300"/>
            <a:ext cx="1017588"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14  n5  f14</a:t>
            </a:r>
          </a:p>
          <a:p>
            <a:pPr eaLnBrk="1" hangingPunct="1"/>
            <a:r>
              <a:rPr lang="en-US" altLang="x-none" sz="1400">
                <a:solidFill>
                  <a:srgbClr val="000000"/>
                </a:solidFill>
              </a:rPr>
              <a:t>13  n2  f13</a:t>
            </a:r>
          </a:p>
          <a:p>
            <a:pPr eaLnBrk="1" hangingPunct="1"/>
            <a:r>
              <a:rPr lang="en-US" altLang="x-none" sz="1400">
                <a:solidFill>
                  <a:srgbClr val="000000"/>
                </a:solidFill>
              </a:rPr>
              <a:t>  3  n6</a:t>
            </a:r>
          </a:p>
        </p:txBody>
      </p:sp>
      <p:sp>
        <p:nvSpPr>
          <p:cNvPr id="288774" name="Rectangle 6"/>
          <p:cNvSpPr>
            <a:spLocks noChangeArrowheads="1"/>
          </p:cNvSpPr>
          <p:nvPr/>
        </p:nvSpPr>
        <p:spPr bwMode="auto">
          <a:xfrm>
            <a:off x="1004888" y="3340100"/>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8775" name="Line 7"/>
          <p:cNvSpPr>
            <a:spLocks noChangeShapeType="1"/>
          </p:cNvSpPr>
          <p:nvPr/>
        </p:nvSpPr>
        <p:spPr bwMode="auto">
          <a:xfrm>
            <a:off x="1309688" y="3340100"/>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8776" name="Rectangle 8"/>
          <p:cNvSpPr>
            <a:spLocks noChangeArrowheads="1"/>
          </p:cNvSpPr>
          <p:nvPr/>
        </p:nvSpPr>
        <p:spPr bwMode="auto">
          <a:xfrm>
            <a:off x="1004888" y="3340100"/>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8777" name="Line 9"/>
          <p:cNvSpPr>
            <a:spLocks noChangeShapeType="1"/>
          </p:cNvSpPr>
          <p:nvPr/>
        </p:nvSpPr>
        <p:spPr bwMode="auto">
          <a:xfrm>
            <a:off x="1014413" y="3578225"/>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8778" name="Text Box 10"/>
          <p:cNvSpPr txBox="1">
            <a:spLocks noChangeArrowheads="1"/>
          </p:cNvSpPr>
          <p:nvPr/>
        </p:nvSpPr>
        <p:spPr bwMode="auto">
          <a:xfrm>
            <a:off x="914400" y="3048000"/>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n1</a:t>
            </a:r>
          </a:p>
        </p:txBody>
      </p:sp>
      <p:sp>
        <p:nvSpPr>
          <p:cNvPr id="288779" name="Text Box 11"/>
          <p:cNvSpPr txBox="1">
            <a:spLocks noChangeArrowheads="1"/>
          </p:cNvSpPr>
          <p:nvPr/>
        </p:nvSpPr>
        <p:spPr bwMode="auto">
          <a:xfrm>
            <a:off x="5287963" y="3873500"/>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n4</a:t>
            </a:r>
          </a:p>
        </p:txBody>
      </p:sp>
      <p:sp>
        <p:nvSpPr>
          <p:cNvPr id="288780" name="Rectangle 12"/>
          <p:cNvSpPr>
            <a:spLocks noChangeArrowheads="1"/>
          </p:cNvSpPr>
          <p:nvPr/>
        </p:nvSpPr>
        <p:spPr bwMode="auto">
          <a:xfrm>
            <a:off x="5284788" y="4178300"/>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8781" name="Rectangle 13"/>
          <p:cNvSpPr>
            <a:spLocks noChangeArrowheads="1"/>
          </p:cNvSpPr>
          <p:nvPr/>
        </p:nvSpPr>
        <p:spPr bwMode="auto">
          <a:xfrm>
            <a:off x="5284788" y="4178300"/>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8782" name="Line 14"/>
          <p:cNvSpPr>
            <a:spLocks noChangeShapeType="1"/>
          </p:cNvSpPr>
          <p:nvPr/>
        </p:nvSpPr>
        <p:spPr bwMode="auto">
          <a:xfrm>
            <a:off x="5284788" y="4406900"/>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8783" name="Line 15"/>
          <p:cNvSpPr>
            <a:spLocks noChangeShapeType="1"/>
          </p:cNvSpPr>
          <p:nvPr/>
        </p:nvSpPr>
        <p:spPr bwMode="auto">
          <a:xfrm>
            <a:off x="5589588" y="4178300"/>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8784" name="Text Box 16"/>
          <p:cNvSpPr txBox="1">
            <a:spLocks noChangeArrowheads="1"/>
          </p:cNvSpPr>
          <p:nvPr/>
        </p:nvSpPr>
        <p:spPr bwMode="auto">
          <a:xfrm>
            <a:off x="7162800" y="4178300"/>
            <a:ext cx="1017588"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  4  n1  f4</a:t>
            </a:r>
          </a:p>
          <a:p>
            <a:pPr eaLnBrk="1" hangingPunct="1"/>
            <a:r>
              <a:rPr lang="en-US" altLang="x-none" sz="1400">
                <a:solidFill>
                  <a:srgbClr val="000000"/>
                </a:solidFill>
              </a:rPr>
              <a:t>11  n5  f11</a:t>
            </a:r>
          </a:p>
          <a:p>
            <a:pPr eaLnBrk="1" hangingPunct="1"/>
            <a:r>
              <a:rPr lang="en-US" altLang="x-none" sz="1400">
                <a:solidFill>
                  <a:srgbClr val="000000"/>
                </a:solidFill>
              </a:rPr>
              <a:t>  8  n6</a:t>
            </a:r>
          </a:p>
        </p:txBody>
      </p:sp>
      <p:sp>
        <p:nvSpPr>
          <p:cNvPr id="288785" name="Text Box 17"/>
          <p:cNvSpPr txBox="1">
            <a:spLocks noChangeArrowheads="1"/>
          </p:cNvSpPr>
          <p:nvPr/>
        </p:nvSpPr>
        <p:spPr bwMode="auto">
          <a:xfrm>
            <a:off x="7192963" y="3873500"/>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n5</a:t>
            </a:r>
          </a:p>
        </p:txBody>
      </p:sp>
      <p:sp>
        <p:nvSpPr>
          <p:cNvPr id="288786" name="Rectangle 18"/>
          <p:cNvSpPr>
            <a:spLocks noChangeArrowheads="1"/>
          </p:cNvSpPr>
          <p:nvPr/>
        </p:nvSpPr>
        <p:spPr bwMode="auto">
          <a:xfrm>
            <a:off x="7189788" y="4178300"/>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8787" name="Rectangle 19"/>
          <p:cNvSpPr>
            <a:spLocks noChangeArrowheads="1"/>
          </p:cNvSpPr>
          <p:nvPr/>
        </p:nvSpPr>
        <p:spPr bwMode="auto">
          <a:xfrm>
            <a:off x="7189788" y="4178300"/>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8788" name="Line 20"/>
          <p:cNvSpPr>
            <a:spLocks noChangeShapeType="1"/>
          </p:cNvSpPr>
          <p:nvPr/>
        </p:nvSpPr>
        <p:spPr bwMode="auto">
          <a:xfrm>
            <a:off x="7189788" y="4406900"/>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8789" name="Line 21"/>
          <p:cNvSpPr>
            <a:spLocks noChangeShapeType="1"/>
          </p:cNvSpPr>
          <p:nvPr/>
        </p:nvSpPr>
        <p:spPr bwMode="auto">
          <a:xfrm>
            <a:off x="7494588" y="4178300"/>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8790" name="Line 22"/>
          <p:cNvSpPr>
            <a:spLocks noChangeShapeType="1"/>
          </p:cNvSpPr>
          <p:nvPr/>
        </p:nvSpPr>
        <p:spPr bwMode="auto">
          <a:xfrm>
            <a:off x="1524000" y="2959100"/>
            <a:ext cx="0" cy="3048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8791" name="Text Box 23"/>
          <p:cNvSpPr txBox="1">
            <a:spLocks noChangeArrowheads="1"/>
          </p:cNvSpPr>
          <p:nvPr/>
        </p:nvSpPr>
        <p:spPr bwMode="auto">
          <a:xfrm>
            <a:off x="1143000" y="2590800"/>
            <a:ext cx="12731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insert(10, f10)</a:t>
            </a:r>
          </a:p>
        </p:txBody>
      </p:sp>
      <p:sp>
        <p:nvSpPr>
          <p:cNvPr id="288792" name="Line 24"/>
          <p:cNvSpPr>
            <a:spLocks noChangeShapeType="1"/>
          </p:cNvSpPr>
          <p:nvPr/>
        </p:nvSpPr>
        <p:spPr bwMode="auto">
          <a:xfrm>
            <a:off x="2133600" y="3568700"/>
            <a:ext cx="7620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8793" name="Line 25"/>
          <p:cNvSpPr>
            <a:spLocks noChangeShapeType="1"/>
          </p:cNvSpPr>
          <p:nvPr/>
        </p:nvSpPr>
        <p:spPr bwMode="auto">
          <a:xfrm>
            <a:off x="3429000" y="4102100"/>
            <a:ext cx="0" cy="762000"/>
          </a:xfrm>
          <a:prstGeom prst="line">
            <a:avLst/>
          </a:prstGeom>
          <a:noFill/>
          <a:ln w="12700">
            <a:solidFill>
              <a:schemeClr val="bg2"/>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8794" name="Line 26"/>
          <p:cNvSpPr>
            <a:spLocks noChangeShapeType="1"/>
          </p:cNvSpPr>
          <p:nvPr/>
        </p:nvSpPr>
        <p:spPr bwMode="auto">
          <a:xfrm flipV="1">
            <a:off x="4114800" y="4406900"/>
            <a:ext cx="1143000" cy="685800"/>
          </a:xfrm>
          <a:prstGeom prst="line">
            <a:avLst/>
          </a:prstGeom>
          <a:noFill/>
          <a:ln w="12700">
            <a:solidFill>
              <a:schemeClr val="bg2"/>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8795" name="Line 27"/>
          <p:cNvSpPr>
            <a:spLocks noChangeShapeType="1"/>
          </p:cNvSpPr>
          <p:nvPr/>
        </p:nvSpPr>
        <p:spPr bwMode="auto">
          <a:xfrm>
            <a:off x="6400800" y="4406900"/>
            <a:ext cx="762000" cy="0"/>
          </a:xfrm>
          <a:prstGeom prst="line">
            <a:avLst/>
          </a:prstGeom>
          <a:noFill/>
          <a:ln w="12700">
            <a:solidFill>
              <a:schemeClr val="bg2"/>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8796" name="Text Box 28"/>
          <p:cNvSpPr txBox="1">
            <a:spLocks noChangeArrowheads="1"/>
          </p:cNvSpPr>
          <p:nvPr/>
        </p:nvSpPr>
        <p:spPr bwMode="auto">
          <a:xfrm>
            <a:off x="2959100" y="3340100"/>
            <a:ext cx="919163"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  9  n3  f9</a:t>
            </a:r>
          </a:p>
          <a:p>
            <a:pPr eaLnBrk="1" hangingPunct="1"/>
            <a:r>
              <a:rPr lang="en-US" altLang="x-none" sz="1400">
                <a:solidFill>
                  <a:srgbClr val="000000"/>
                </a:solidFill>
              </a:rPr>
              <a:t>  </a:t>
            </a:r>
          </a:p>
        </p:txBody>
      </p:sp>
      <p:sp>
        <p:nvSpPr>
          <p:cNvPr id="288797" name="Rectangle 29"/>
          <p:cNvSpPr>
            <a:spLocks noChangeArrowheads="1"/>
          </p:cNvSpPr>
          <p:nvPr/>
        </p:nvSpPr>
        <p:spPr bwMode="auto">
          <a:xfrm>
            <a:off x="2986088" y="3340100"/>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8798" name="Rectangle 30"/>
          <p:cNvSpPr>
            <a:spLocks noChangeArrowheads="1"/>
          </p:cNvSpPr>
          <p:nvPr/>
        </p:nvSpPr>
        <p:spPr bwMode="auto">
          <a:xfrm>
            <a:off x="2986088" y="3340100"/>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8799" name="Line 31"/>
          <p:cNvSpPr>
            <a:spLocks noChangeShapeType="1"/>
          </p:cNvSpPr>
          <p:nvPr/>
        </p:nvSpPr>
        <p:spPr bwMode="auto">
          <a:xfrm>
            <a:off x="2986088" y="3568700"/>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8800" name="Line 32"/>
          <p:cNvSpPr>
            <a:spLocks noChangeShapeType="1"/>
          </p:cNvSpPr>
          <p:nvPr/>
        </p:nvSpPr>
        <p:spPr bwMode="auto">
          <a:xfrm>
            <a:off x="3290888" y="3340100"/>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8801" name="Text Box 33"/>
          <p:cNvSpPr txBox="1">
            <a:spLocks noChangeArrowheads="1"/>
          </p:cNvSpPr>
          <p:nvPr/>
        </p:nvSpPr>
        <p:spPr bwMode="auto">
          <a:xfrm>
            <a:off x="2913063" y="3035300"/>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n2</a:t>
            </a:r>
          </a:p>
        </p:txBody>
      </p:sp>
      <p:sp>
        <p:nvSpPr>
          <p:cNvPr id="288802" name="Text Box 34"/>
          <p:cNvSpPr txBox="1">
            <a:spLocks noChangeArrowheads="1"/>
          </p:cNvSpPr>
          <p:nvPr/>
        </p:nvSpPr>
        <p:spPr bwMode="auto">
          <a:xfrm>
            <a:off x="2119313" y="3213100"/>
            <a:ext cx="77628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orig=n1</a:t>
            </a:r>
          </a:p>
        </p:txBody>
      </p:sp>
      <p:sp>
        <p:nvSpPr>
          <p:cNvPr id="288803" name="Text Box 35"/>
          <p:cNvSpPr txBox="1">
            <a:spLocks noChangeArrowheads="1"/>
          </p:cNvSpPr>
          <p:nvPr/>
        </p:nvSpPr>
        <p:spPr bwMode="auto">
          <a:xfrm>
            <a:off x="3021013" y="4899025"/>
            <a:ext cx="1017587"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  3  n1  f3</a:t>
            </a:r>
          </a:p>
          <a:p>
            <a:pPr eaLnBrk="1" hangingPunct="1"/>
            <a:r>
              <a:rPr lang="en-US" altLang="x-none" sz="1400">
                <a:solidFill>
                  <a:srgbClr val="000000"/>
                </a:solidFill>
              </a:rPr>
              <a:t>14  n4  f14</a:t>
            </a:r>
          </a:p>
          <a:p>
            <a:pPr eaLnBrk="1" hangingPunct="1"/>
            <a:r>
              <a:rPr lang="en-US" altLang="x-none" sz="1400">
                <a:solidFill>
                  <a:srgbClr val="000000"/>
                </a:solidFill>
              </a:rPr>
              <a:t>  5  n3</a:t>
            </a:r>
          </a:p>
        </p:txBody>
      </p:sp>
      <p:sp>
        <p:nvSpPr>
          <p:cNvPr id="288804" name="Rectangle 36"/>
          <p:cNvSpPr>
            <a:spLocks noChangeArrowheads="1"/>
          </p:cNvSpPr>
          <p:nvPr/>
        </p:nvSpPr>
        <p:spPr bwMode="auto">
          <a:xfrm>
            <a:off x="3048000" y="4940300"/>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8805" name="Rectangle 37"/>
          <p:cNvSpPr>
            <a:spLocks noChangeArrowheads="1"/>
          </p:cNvSpPr>
          <p:nvPr/>
        </p:nvSpPr>
        <p:spPr bwMode="auto">
          <a:xfrm>
            <a:off x="3048000" y="4940300"/>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8806" name="Line 38"/>
          <p:cNvSpPr>
            <a:spLocks noChangeShapeType="1"/>
          </p:cNvSpPr>
          <p:nvPr/>
        </p:nvSpPr>
        <p:spPr bwMode="auto">
          <a:xfrm>
            <a:off x="3048000" y="5168900"/>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8807" name="Line 39"/>
          <p:cNvSpPr>
            <a:spLocks noChangeShapeType="1"/>
          </p:cNvSpPr>
          <p:nvPr/>
        </p:nvSpPr>
        <p:spPr bwMode="auto">
          <a:xfrm>
            <a:off x="3352800" y="4940300"/>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8808" name="Text Box 40"/>
          <p:cNvSpPr txBox="1">
            <a:spLocks noChangeArrowheads="1"/>
          </p:cNvSpPr>
          <p:nvPr/>
        </p:nvSpPr>
        <p:spPr bwMode="auto">
          <a:xfrm>
            <a:off x="2971800" y="4635500"/>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n3</a:t>
            </a:r>
          </a:p>
        </p:txBody>
      </p:sp>
    </p:spTree>
    <p:extLst>
      <p:ext uri="{BB962C8B-B14F-4D97-AF65-F5344CB8AC3E}">
        <p14:creationId xmlns:p14="http://schemas.microsoft.com/office/powerpoint/2010/main" val="3106559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66ECD33-5E00-5E4C-91D6-0F45FC70B99E}" type="slidenum">
              <a:rPr lang="en-US" altLang="x-none" sz="1400">
                <a:solidFill>
                  <a:srgbClr val="000000"/>
                </a:solidFill>
                <a:latin typeface="Times New Roman" charset="0"/>
              </a:rPr>
              <a:pPr eaLnBrk="1" hangingPunct="1"/>
              <a:t>29</a:t>
            </a:fld>
            <a:endParaRPr lang="en-US" altLang="x-none" sz="1400">
              <a:solidFill>
                <a:srgbClr val="000000"/>
              </a:solidFill>
              <a:latin typeface="Times New Roman" charset="0"/>
            </a:endParaRPr>
          </a:p>
        </p:txBody>
      </p:sp>
      <p:sp>
        <p:nvSpPr>
          <p:cNvPr id="290818" name="Rectangle 2"/>
          <p:cNvSpPr>
            <a:spLocks noChangeArrowheads="1"/>
          </p:cNvSpPr>
          <p:nvPr/>
        </p:nvSpPr>
        <p:spPr bwMode="auto">
          <a:xfrm>
            <a:off x="2990850" y="3343275"/>
            <a:ext cx="990600" cy="228600"/>
          </a:xfrm>
          <a:prstGeom prst="rect">
            <a:avLst/>
          </a:prstGeom>
          <a:solidFill>
            <a:srgbClr val="CC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0819" name="Rectangle 3"/>
          <p:cNvSpPr>
            <a:spLocks noGrp="1" noChangeArrowheads="1"/>
          </p:cNvSpPr>
          <p:nvPr>
            <p:ph type="title"/>
          </p:nvPr>
        </p:nvSpPr>
        <p:spPr/>
        <p:txBody>
          <a:bodyPr/>
          <a:lstStyle/>
          <a:p>
            <a:r>
              <a:rPr lang="en-US" altLang="x-none">
                <a:ea typeface="ＭＳ Ｐゴシック" charset="-128"/>
              </a:rPr>
              <a:t>Insert Example</a:t>
            </a:r>
          </a:p>
        </p:txBody>
      </p:sp>
      <p:sp>
        <p:nvSpPr>
          <p:cNvPr id="290820" name="Rectangle 5"/>
          <p:cNvSpPr>
            <a:spLocks noChangeArrowheads="1"/>
          </p:cNvSpPr>
          <p:nvPr/>
        </p:nvSpPr>
        <p:spPr bwMode="auto">
          <a:xfrm>
            <a:off x="1009650" y="3340100"/>
            <a:ext cx="990600" cy="228600"/>
          </a:xfrm>
          <a:prstGeom prst="rect">
            <a:avLst/>
          </a:prstGeom>
          <a:solidFill>
            <a:srgbClr val="CC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0821" name="Text Box 6"/>
          <p:cNvSpPr txBox="1">
            <a:spLocks noChangeArrowheads="1"/>
          </p:cNvSpPr>
          <p:nvPr/>
        </p:nvSpPr>
        <p:spPr bwMode="auto">
          <a:xfrm>
            <a:off x="990600" y="3340100"/>
            <a:ext cx="1017588"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10  n1  f10</a:t>
            </a:r>
          </a:p>
          <a:p>
            <a:pPr eaLnBrk="1" hangingPunct="1"/>
            <a:r>
              <a:rPr lang="en-US" altLang="x-none" sz="1400">
                <a:solidFill>
                  <a:srgbClr val="000000"/>
                </a:solidFill>
              </a:rPr>
              <a:t>  4  n1  f4</a:t>
            </a:r>
          </a:p>
          <a:p>
            <a:pPr eaLnBrk="1" hangingPunct="1"/>
            <a:r>
              <a:rPr lang="en-US" altLang="x-none" sz="1400">
                <a:solidFill>
                  <a:srgbClr val="000000"/>
                </a:solidFill>
              </a:rPr>
              <a:t>12  n2</a:t>
            </a:r>
          </a:p>
        </p:txBody>
      </p:sp>
      <p:sp>
        <p:nvSpPr>
          <p:cNvPr id="290822" name="Text Box 7"/>
          <p:cNvSpPr txBox="1">
            <a:spLocks noChangeArrowheads="1"/>
          </p:cNvSpPr>
          <p:nvPr/>
        </p:nvSpPr>
        <p:spPr bwMode="auto">
          <a:xfrm>
            <a:off x="2959100" y="3340100"/>
            <a:ext cx="1017588"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10  n1  f10</a:t>
            </a:r>
          </a:p>
          <a:p>
            <a:pPr eaLnBrk="1" hangingPunct="1"/>
            <a:r>
              <a:rPr lang="en-US" altLang="x-none" sz="1400">
                <a:solidFill>
                  <a:srgbClr val="000000"/>
                </a:solidFill>
              </a:rPr>
              <a:t>  9  n3  f9</a:t>
            </a:r>
          </a:p>
          <a:p>
            <a:pPr eaLnBrk="1" hangingPunct="1"/>
            <a:r>
              <a:rPr lang="en-US" altLang="x-none" sz="1400">
                <a:solidFill>
                  <a:srgbClr val="000000"/>
                </a:solidFill>
              </a:rPr>
              <a:t>  </a:t>
            </a:r>
          </a:p>
        </p:txBody>
      </p:sp>
      <p:sp>
        <p:nvSpPr>
          <p:cNvPr id="290823" name="Text Box 8"/>
          <p:cNvSpPr txBox="1">
            <a:spLocks noChangeArrowheads="1"/>
          </p:cNvSpPr>
          <p:nvPr/>
        </p:nvSpPr>
        <p:spPr bwMode="auto">
          <a:xfrm>
            <a:off x="5257800" y="4178300"/>
            <a:ext cx="1017588"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14  n5  f14</a:t>
            </a:r>
          </a:p>
          <a:p>
            <a:pPr eaLnBrk="1" hangingPunct="1"/>
            <a:r>
              <a:rPr lang="en-US" altLang="x-none" sz="1400">
                <a:solidFill>
                  <a:srgbClr val="000000"/>
                </a:solidFill>
              </a:rPr>
              <a:t>13  n2  f13</a:t>
            </a:r>
          </a:p>
          <a:p>
            <a:pPr eaLnBrk="1" hangingPunct="1"/>
            <a:r>
              <a:rPr lang="en-US" altLang="x-none" sz="1400">
                <a:solidFill>
                  <a:srgbClr val="000000"/>
                </a:solidFill>
              </a:rPr>
              <a:t>  3  n6</a:t>
            </a:r>
          </a:p>
        </p:txBody>
      </p:sp>
      <p:sp>
        <p:nvSpPr>
          <p:cNvPr id="290824" name="Rectangle 9"/>
          <p:cNvSpPr>
            <a:spLocks noChangeArrowheads="1"/>
          </p:cNvSpPr>
          <p:nvPr/>
        </p:nvSpPr>
        <p:spPr bwMode="auto">
          <a:xfrm>
            <a:off x="1004888" y="3340100"/>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0825" name="Line 10"/>
          <p:cNvSpPr>
            <a:spLocks noChangeShapeType="1"/>
          </p:cNvSpPr>
          <p:nvPr/>
        </p:nvSpPr>
        <p:spPr bwMode="auto">
          <a:xfrm>
            <a:off x="1309688" y="3340100"/>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0826" name="Rectangle 11"/>
          <p:cNvSpPr>
            <a:spLocks noChangeArrowheads="1"/>
          </p:cNvSpPr>
          <p:nvPr/>
        </p:nvSpPr>
        <p:spPr bwMode="auto">
          <a:xfrm>
            <a:off x="1004888" y="3340100"/>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0827" name="Line 12"/>
          <p:cNvSpPr>
            <a:spLocks noChangeShapeType="1"/>
          </p:cNvSpPr>
          <p:nvPr/>
        </p:nvSpPr>
        <p:spPr bwMode="auto">
          <a:xfrm>
            <a:off x="1014413" y="3578225"/>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0828" name="Rectangle 13"/>
          <p:cNvSpPr>
            <a:spLocks noChangeArrowheads="1"/>
          </p:cNvSpPr>
          <p:nvPr/>
        </p:nvSpPr>
        <p:spPr bwMode="auto">
          <a:xfrm>
            <a:off x="2986088" y="3340100"/>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0829" name="Rectangle 14"/>
          <p:cNvSpPr>
            <a:spLocks noChangeArrowheads="1"/>
          </p:cNvSpPr>
          <p:nvPr/>
        </p:nvSpPr>
        <p:spPr bwMode="auto">
          <a:xfrm>
            <a:off x="2986088" y="3340100"/>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0830" name="Line 15"/>
          <p:cNvSpPr>
            <a:spLocks noChangeShapeType="1"/>
          </p:cNvSpPr>
          <p:nvPr/>
        </p:nvSpPr>
        <p:spPr bwMode="auto">
          <a:xfrm>
            <a:off x="2986088" y="3568700"/>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0831" name="Line 16"/>
          <p:cNvSpPr>
            <a:spLocks noChangeShapeType="1"/>
          </p:cNvSpPr>
          <p:nvPr/>
        </p:nvSpPr>
        <p:spPr bwMode="auto">
          <a:xfrm>
            <a:off x="3290888" y="3340100"/>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0832" name="Text Box 17"/>
          <p:cNvSpPr txBox="1">
            <a:spLocks noChangeArrowheads="1"/>
          </p:cNvSpPr>
          <p:nvPr/>
        </p:nvSpPr>
        <p:spPr bwMode="auto">
          <a:xfrm>
            <a:off x="914400" y="3048000"/>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n1</a:t>
            </a:r>
          </a:p>
        </p:txBody>
      </p:sp>
      <p:sp>
        <p:nvSpPr>
          <p:cNvPr id="290833" name="Text Box 18"/>
          <p:cNvSpPr txBox="1">
            <a:spLocks noChangeArrowheads="1"/>
          </p:cNvSpPr>
          <p:nvPr/>
        </p:nvSpPr>
        <p:spPr bwMode="auto">
          <a:xfrm>
            <a:off x="2913063" y="3035300"/>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n2</a:t>
            </a:r>
          </a:p>
        </p:txBody>
      </p:sp>
      <p:sp>
        <p:nvSpPr>
          <p:cNvPr id="290834" name="Text Box 19"/>
          <p:cNvSpPr txBox="1">
            <a:spLocks noChangeArrowheads="1"/>
          </p:cNvSpPr>
          <p:nvPr/>
        </p:nvSpPr>
        <p:spPr bwMode="auto">
          <a:xfrm>
            <a:off x="5287963" y="3873500"/>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n4</a:t>
            </a:r>
          </a:p>
        </p:txBody>
      </p:sp>
      <p:sp>
        <p:nvSpPr>
          <p:cNvPr id="290835" name="Rectangle 20"/>
          <p:cNvSpPr>
            <a:spLocks noChangeArrowheads="1"/>
          </p:cNvSpPr>
          <p:nvPr/>
        </p:nvSpPr>
        <p:spPr bwMode="auto">
          <a:xfrm>
            <a:off x="5284788" y="4178300"/>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0836" name="Rectangle 21"/>
          <p:cNvSpPr>
            <a:spLocks noChangeArrowheads="1"/>
          </p:cNvSpPr>
          <p:nvPr/>
        </p:nvSpPr>
        <p:spPr bwMode="auto">
          <a:xfrm>
            <a:off x="5284788" y="4178300"/>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0837" name="Line 22"/>
          <p:cNvSpPr>
            <a:spLocks noChangeShapeType="1"/>
          </p:cNvSpPr>
          <p:nvPr/>
        </p:nvSpPr>
        <p:spPr bwMode="auto">
          <a:xfrm>
            <a:off x="5284788" y="4406900"/>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0838" name="Line 23"/>
          <p:cNvSpPr>
            <a:spLocks noChangeShapeType="1"/>
          </p:cNvSpPr>
          <p:nvPr/>
        </p:nvSpPr>
        <p:spPr bwMode="auto">
          <a:xfrm>
            <a:off x="5589588" y="4178300"/>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0839" name="Text Box 24"/>
          <p:cNvSpPr txBox="1">
            <a:spLocks noChangeArrowheads="1"/>
          </p:cNvSpPr>
          <p:nvPr/>
        </p:nvSpPr>
        <p:spPr bwMode="auto">
          <a:xfrm>
            <a:off x="7162800" y="4178300"/>
            <a:ext cx="1017588"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  4  n1  f4</a:t>
            </a:r>
          </a:p>
          <a:p>
            <a:pPr eaLnBrk="1" hangingPunct="1"/>
            <a:r>
              <a:rPr lang="en-US" altLang="x-none" sz="1400">
                <a:solidFill>
                  <a:srgbClr val="000000"/>
                </a:solidFill>
              </a:rPr>
              <a:t>11  n5  f11</a:t>
            </a:r>
          </a:p>
          <a:p>
            <a:pPr eaLnBrk="1" hangingPunct="1"/>
            <a:r>
              <a:rPr lang="en-US" altLang="x-none" sz="1400">
                <a:solidFill>
                  <a:srgbClr val="000000"/>
                </a:solidFill>
              </a:rPr>
              <a:t>  8  n6</a:t>
            </a:r>
          </a:p>
        </p:txBody>
      </p:sp>
      <p:sp>
        <p:nvSpPr>
          <p:cNvPr id="290840" name="Text Box 25"/>
          <p:cNvSpPr txBox="1">
            <a:spLocks noChangeArrowheads="1"/>
          </p:cNvSpPr>
          <p:nvPr/>
        </p:nvSpPr>
        <p:spPr bwMode="auto">
          <a:xfrm>
            <a:off x="7192963" y="3873500"/>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n5</a:t>
            </a:r>
          </a:p>
        </p:txBody>
      </p:sp>
      <p:sp>
        <p:nvSpPr>
          <p:cNvPr id="290841" name="Rectangle 26"/>
          <p:cNvSpPr>
            <a:spLocks noChangeArrowheads="1"/>
          </p:cNvSpPr>
          <p:nvPr/>
        </p:nvSpPr>
        <p:spPr bwMode="auto">
          <a:xfrm>
            <a:off x="7189788" y="4178300"/>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0842" name="Rectangle 27"/>
          <p:cNvSpPr>
            <a:spLocks noChangeArrowheads="1"/>
          </p:cNvSpPr>
          <p:nvPr/>
        </p:nvSpPr>
        <p:spPr bwMode="auto">
          <a:xfrm>
            <a:off x="7189788" y="4178300"/>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0843" name="Line 28"/>
          <p:cNvSpPr>
            <a:spLocks noChangeShapeType="1"/>
          </p:cNvSpPr>
          <p:nvPr/>
        </p:nvSpPr>
        <p:spPr bwMode="auto">
          <a:xfrm>
            <a:off x="7189788" y="4406900"/>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0844" name="Line 29"/>
          <p:cNvSpPr>
            <a:spLocks noChangeShapeType="1"/>
          </p:cNvSpPr>
          <p:nvPr/>
        </p:nvSpPr>
        <p:spPr bwMode="auto">
          <a:xfrm>
            <a:off x="7494588" y="4178300"/>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0845" name="Line 30"/>
          <p:cNvSpPr>
            <a:spLocks noChangeShapeType="1"/>
          </p:cNvSpPr>
          <p:nvPr/>
        </p:nvSpPr>
        <p:spPr bwMode="auto">
          <a:xfrm>
            <a:off x="1524000" y="2959100"/>
            <a:ext cx="0" cy="3048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0846" name="Text Box 31"/>
          <p:cNvSpPr txBox="1">
            <a:spLocks noChangeArrowheads="1"/>
          </p:cNvSpPr>
          <p:nvPr/>
        </p:nvSpPr>
        <p:spPr bwMode="auto">
          <a:xfrm>
            <a:off x="1143000" y="2590800"/>
            <a:ext cx="12731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insert(10, f10)</a:t>
            </a:r>
          </a:p>
        </p:txBody>
      </p:sp>
      <p:sp>
        <p:nvSpPr>
          <p:cNvPr id="290847" name="Line 32"/>
          <p:cNvSpPr>
            <a:spLocks noChangeShapeType="1"/>
          </p:cNvSpPr>
          <p:nvPr/>
        </p:nvSpPr>
        <p:spPr bwMode="auto">
          <a:xfrm>
            <a:off x="2133600" y="3568700"/>
            <a:ext cx="7620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0848" name="Line 33"/>
          <p:cNvSpPr>
            <a:spLocks noChangeShapeType="1"/>
          </p:cNvSpPr>
          <p:nvPr/>
        </p:nvSpPr>
        <p:spPr bwMode="auto">
          <a:xfrm>
            <a:off x="3429000" y="4102100"/>
            <a:ext cx="0" cy="7620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0849" name="Line 34"/>
          <p:cNvSpPr>
            <a:spLocks noChangeShapeType="1"/>
          </p:cNvSpPr>
          <p:nvPr/>
        </p:nvSpPr>
        <p:spPr bwMode="auto">
          <a:xfrm flipV="1">
            <a:off x="4114800" y="4406900"/>
            <a:ext cx="1143000" cy="685800"/>
          </a:xfrm>
          <a:prstGeom prst="line">
            <a:avLst/>
          </a:prstGeom>
          <a:noFill/>
          <a:ln w="12700">
            <a:solidFill>
              <a:schemeClr val="bg2"/>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0850" name="Line 35"/>
          <p:cNvSpPr>
            <a:spLocks noChangeShapeType="1"/>
          </p:cNvSpPr>
          <p:nvPr/>
        </p:nvSpPr>
        <p:spPr bwMode="auto">
          <a:xfrm>
            <a:off x="6400800" y="4406900"/>
            <a:ext cx="762000" cy="0"/>
          </a:xfrm>
          <a:prstGeom prst="line">
            <a:avLst/>
          </a:prstGeom>
          <a:noFill/>
          <a:ln w="12700">
            <a:solidFill>
              <a:schemeClr val="bg2"/>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0851" name="Text Box 36"/>
          <p:cNvSpPr txBox="1">
            <a:spLocks noChangeArrowheads="1"/>
          </p:cNvSpPr>
          <p:nvPr/>
        </p:nvSpPr>
        <p:spPr bwMode="auto">
          <a:xfrm>
            <a:off x="3021013" y="4899025"/>
            <a:ext cx="1017587"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  3  n1  f3</a:t>
            </a:r>
          </a:p>
          <a:p>
            <a:pPr eaLnBrk="1" hangingPunct="1"/>
            <a:r>
              <a:rPr lang="en-US" altLang="x-none" sz="1400">
                <a:solidFill>
                  <a:srgbClr val="000000"/>
                </a:solidFill>
              </a:rPr>
              <a:t>14  n4  f14</a:t>
            </a:r>
          </a:p>
          <a:p>
            <a:pPr eaLnBrk="1" hangingPunct="1"/>
            <a:r>
              <a:rPr lang="en-US" altLang="x-none" sz="1400">
                <a:solidFill>
                  <a:srgbClr val="000000"/>
                </a:solidFill>
              </a:rPr>
              <a:t>  5  n3</a:t>
            </a:r>
          </a:p>
        </p:txBody>
      </p:sp>
      <p:sp>
        <p:nvSpPr>
          <p:cNvPr id="290852" name="Rectangle 37"/>
          <p:cNvSpPr>
            <a:spLocks noChangeArrowheads="1"/>
          </p:cNvSpPr>
          <p:nvPr/>
        </p:nvSpPr>
        <p:spPr bwMode="auto">
          <a:xfrm>
            <a:off x="3048000" y="4940300"/>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0853" name="Rectangle 38"/>
          <p:cNvSpPr>
            <a:spLocks noChangeArrowheads="1"/>
          </p:cNvSpPr>
          <p:nvPr/>
        </p:nvSpPr>
        <p:spPr bwMode="auto">
          <a:xfrm>
            <a:off x="3048000" y="4940300"/>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0854" name="Line 39"/>
          <p:cNvSpPr>
            <a:spLocks noChangeShapeType="1"/>
          </p:cNvSpPr>
          <p:nvPr/>
        </p:nvSpPr>
        <p:spPr bwMode="auto">
          <a:xfrm>
            <a:off x="3048000" y="5168900"/>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0855" name="Line 40"/>
          <p:cNvSpPr>
            <a:spLocks noChangeShapeType="1"/>
          </p:cNvSpPr>
          <p:nvPr/>
        </p:nvSpPr>
        <p:spPr bwMode="auto">
          <a:xfrm>
            <a:off x="3352800" y="4940300"/>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0856" name="Text Box 41"/>
          <p:cNvSpPr txBox="1">
            <a:spLocks noChangeArrowheads="1"/>
          </p:cNvSpPr>
          <p:nvPr/>
        </p:nvSpPr>
        <p:spPr bwMode="auto">
          <a:xfrm>
            <a:off x="2971800" y="4635500"/>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n3</a:t>
            </a:r>
          </a:p>
        </p:txBody>
      </p:sp>
    </p:spTree>
    <p:extLst>
      <p:ext uri="{BB962C8B-B14F-4D97-AF65-F5344CB8AC3E}">
        <p14:creationId xmlns:p14="http://schemas.microsoft.com/office/powerpoint/2010/main" val="767339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p:cNvSpPr>
            <a:spLocks noGrp="1"/>
          </p:cNvSpPr>
          <p:nvPr>
            <p:ph type="title"/>
          </p:nvPr>
        </p:nvSpPr>
        <p:spPr/>
        <p:txBody>
          <a:bodyPr/>
          <a:lstStyle/>
          <a:p>
            <a:r>
              <a:rPr lang="en-US" altLang="x-none" sz="3600">
                <a:ea typeface="ＭＳ Ｐゴシック" charset="-128"/>
              </a:rPr>
              <a:t>Admin</a:t>
            </a:r>
          </a:p>
        </p:txBody>
      </p:sp>
      <p:sp>
        <p:nvSpPr>
          <p:cNvPr id="84994" name="Content Placeholder 2"/>
          <p:cNvSpPr>
            <a:spLocks noGrp="1"/>
          </p:cNvSpPr>
          <p:nvPr>
            <p:ph idx="1"/>
          </p:nvPr>
        </p:nvSpPr>
        <p:spPr>
          <a:xfrm>
            <a:off x="533400" y="1524000"/>
            <a:ext cx="7772400" cy="4648200"/>
          </a:xfrm>
        </p:spPr>
        <p:txBody>
          <a:bodyPr/>
          <a:lstStyle/>
          <a:p>
            <a:r>
              <a:rPr lang="en-US" altLang="x-none" dirty="0">
                <a:ea typeface="ＭＳ Ｐゴシック" charset="-128"/>
              </a:rPr>
              <a:t>Assignment three status and </a:t>
            </a:r>
            <a:r>
              <a:rPr lang="en-US" altLang="x-none" dirty="0" smtClean="0">
                <a:ea typeface="ＭＳ Ｐゴシック" charset="-128"/>
              </a:rPr>
              <a:t>questions?</a:t>
            </a:r>
          </a:p>
          <a:p>
            <a:endParaRPr lang="en-US" altLang="x-none" dirty="0">
              <a:ea typeface="ＭＳ Ｐゴシック" charset="-128"/>
            </a:endParaRPr>
          </a:p>
          <a:p>
            <a:r>
              <a:rPr lang="en-US" altLang="x-none" dirty="0" smtClean="0">
                <a:ea typeface="ＭＳ Ｐゴシック" charset="-128"/>
              </a:rPr>
              <a:t>Exam 1: Tuesday next week, cover from lecture 1 to today’s lecture</a:t>
            </a:r>
            <a:endParaRPr lang="en-US" altLang="x-none" dirty="0">
              <a:ea typeface="ＭＳ Ｐゴシック" charset="-128"/>
            </a:endParaRPr>
          </a:p>
        </p:txBody>
      </p:sp>
      <p:sp>
        <p:nvSpPr>
          <p:cNvPr id="84995" name="Slide Number Placeholder 3"/>
          <p:cNvSpPr>
            <a:spLocks noGrp="1"/>
          </p:cNvSpPr>
          <p:nvPr>
            <p:ph type="sldNum" sz="quarter" idx="12"/>
          </p:nvPr>
        </p:nvSpPr>
        <p:spPr>
          <a:xfrm>
            <a:off x="5111750" y="6324600"/>
            <a:ext cx="3956050" cy="4556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2D54B909-C241-F842-BC7D-CEEC38D9C957}" type="slidenum">
              <a:rPr lang="en-US" altLang="x-none" sz="1400">
                <a:solidFill>
                  <a:srgbClr val="000000"/>
                </a:solidFill>
                <a:latin typeface="Comic Sans MS" charset="0"/>
              </a:rPr>
              <a:pPr eaLnBrk="1" hangingPunct="1"/>
              <a:t>3</a:t>
            </a:fld>
            <a:endParaRPr lang="en-US" altLang="x-none" sz="1400">
              <a:solidFill>
                <a:srgbClr val="000000"/>
              </a:solidFill>
              <a:latin typeface="Comic Sans MS"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2CA82FE7-EB6F-3A4A-9A41-BD71DEA96BFD}" type="slidenum">
              <a:rPr lang="en-US" altLang="x-none" sz="1400">
                <a:solidFill>
                  <a:srgbClr val="000000"/>
                </a:solidFill>
                <a:latin typeface="Times New Roman" charset="0"/>
              </a:rPr>
              <a:pPr eaLnBrk="1" hangingPunct="1"/>
              <a:t>30</a:t>
            </a:fld>
            <a:endParaRPr lang="en-US" altLang="x-none" sz="1400">
              <a:solidFill>
                <a:srgbClr val="000000"/>
              </a:solidFill>
              <a:latin typeface="Times New Roman" charset="0"/>
            </a:endParaRPr>
          </a:p>
        </p:txBody>
      </p:sp>
      <p:sp>
        <p:nvSpPr>
          <p:cNvPr id="292866" name="Rectangle 2"/>
          <p:cNvSpPr>
            <a:spLocks noChangeArrowheads="1"/>
          </p:cNvSpPr>
          <p:nvPr/>
        </p:nvSpPr>
        <p:spPr bwMode="auto">
          <a:xfrm>
            <a:off x="2990850" y="3343275"/>
            <a:ext cx="990600" cy="228600"/>
          </a:xfrm>
          <a:prstGeom prst="rect">
            <a:avLst/>
          </a:prstGeom>
          <a:solidFill>
            <a:srgbClr val="CC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2867" name="Rectangle 3"/>
          <p:cNvSpPr>
            <a:spLocks noGrp="1" noChangeArrowheads="1"/>
          </p:cNvSpPr>
          <p:nvPr>
            <p:ph type="title"/>
          </p:nvPr>
        </p:nvSpPr>
        <p:spPr/>
        <p:txBody>
          <a:bodyPr/>
          <a:lstStyle/>
          <a:p>
            <a:r>
              <a:rPr lang="en-US" altLang="x-none">
                <a:ea typeface="ＭＳ Ｐゴシック" charset="-128"/>
              </a:rPr>
              <a:t>Insert Example</a:t>
            </a:r>
          </a:p>
        </p:txBody>
      </p:sp>
      <p:sp>
        <p:nvSpPr>
          <p:cNvPr id="292868" name="Rectangle 4"/>
          <p:cNvSpPr>
            <a:spLocks noGrp="1" noChangeArrowheads="1"/>
          </p:cNvSpPr>
          <p:nvPr>
            <p:ph type="body" idx="1"/>
          </p:nvPr>
        </p:nvSpPr>
        <p:spPr>
          <a:xfrm>
            <a:off x="533400" y="1600200"/>
            <a:ext cx="7772400" cy="830263"/>
          </a:xfrm>
        </p:spPr>
        <p:txBody>
          <a:bodyPr/>
          <a:lstStyle/>
          <a:p>
            <a:r>
              <a:rPr lang="en-US" altLang="x-none">
                <a:ea typeface="ＭＳ Ｐゴシック" charset="-128"/>
              </a:rPr>
              <a:t>n2 replaces the originator (n1) with itself</a:t>
            </a:r>
          </a:p>
        </p:txBody>
      </p:sp>
      <p:sp>
        <p:nvSpPr>
          <p:cNvPr id="292869" name="Rectangle 5"/>
          <p:cNvSpPr>
            <a:spLocks noChangeArrowheads="1"/>
          </p:cNvSpPr>
          <p:nvPr/>
        </p:nvSpPr>
        <p:spPr bwMode="auto">
          <a:xfrm>
            <a:off x="1009650" y="3340100"/>
            <a:ext cx="990600" cy="228600"/>
          </a:xfrm>
          <a:prstGeom prst="rect">
            <a:avLst/>
          </a:prstGeom>
          <a:solidFill>
            <a:srgbClr val="CC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2870" name="Text Box 6"/>
          <p:cNvSpPr txBox="1">
            <a:spLocks noChangeArrowheads="1"/>
          </p:cNvSpPr>
          <p:nvPr/>
        </p:nvSpPr>
        <p:spPr bwMode="auto">
          <a:xfrm>
            <a:off x="990600" y="3340100"/>
            <a:ext cx="1017588"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10  n1  f10</a:t>
            </a:r>
          </a:p>
          <a:p>
            <a:pPr eaLnBrk="1" hangingPunct="1"/>
            <a:r>
              <a:rPr lang="en-US" altLang="x-none" sz="1400">
                <a:solidFill>
                  <a:srgbClr val="000000"/>
                </a:solidFill>
              </a:rPr>
              <a:t>  4  n1  f4</a:t>
            </a:r>
          </a:p>
          <a:p>
            <a:pPr eaLnBrk="1" hangingPunct="1"/>
            <a:r>
              <a:rPr lang="en-US" altLang="x-none" sz="1400">
                <a:solidFill>
                  <a:srgbClr val="000000"/>
                </a:solidFill>
              </a:rPr>
              <a:t>12  n2</a:t>
            </a:r>
          </a:p>
        </p:txBody>
      </p:sp>
      <p:sp>
        <p:nvSpPr>
          <p:cNvPr id="292871" name="Text Box 7"/>
          <p:cNvSpPr txBox="1">
            <a:spLocks noChangeArrowheads="1"/>
          </p:cNvSpPr>
          <p:nvPr/>
        </p:nvSpPr>
        <p:spPr bwMode="auto">
          <a:xfrm>
            <a:off x="2959100" y="3340100"/>
            <a:ext cx="1017588"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10  n1  f10</a:t>
            </a:r>
          </a:p>
          <a:p>
            <a:pPr eaLnBrk="1" hangingPunct="1"/>
            <a:r>
              <a:rPr lang="en-US" altLang="x-none" sz="1400">
                <a:solidFill>
                  <a:srgbClr val="000000"/>
                </a:solidFill>
              </a:rPr>
              <a:t>  9  n3  f9</a:t>
            </a:r>
          </a:p>
          <a:p>
            <a:pPr eaLnBrk="1" hangingPunct="1"/>
            <a:r>
              <a:rPr lang="en-US" altLang="x-none" sz="1400">
                <a:solidFill>
                  <a:srgbClr val="000000"/>
                </a:solidFill>
              </a:rPr>
              <a:t>  </a:t>
            </a:r>
          </a:p>
        </p:txBody>
      </p:sp>
      <p:sp>
        <p:nvSpPr>
          <p:cNvPr id="292872" name="Text Box 8"/>
          <p:cNvSpPr txBox="1">
            <a:spLocks noChangeArrowheads="1"/>
          </p:cNvSpPr>
          <p:nvPr/>
        </p:nvSpPr>
        <p:spPr bwMode="auto">
          <a:xfrm>
            <a:off x="5257800" y="4178300"/>
            <a:ext cx="1017588"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14  n5  f14</a:t>
            </a:r>
          </a:p>
          <a:p>
            <a:pPr eaLnBrk="1" hangingPunct="1"/>
            <a:r>
              <a:rPr lang="en-US" altLang="x-none" sz="1400">
                <a:solidFill>
                  <a:srgbClr val="000000"/>
                </a:solidFill>
              </a:rPr>
              <a:t>13  n2  f13</a:t>
            </a:r>
          </a:p>
          <a:p>
            <a:pPr eaLnBrk="1" hangingPunct="1"/>
            <a:r>
              <a:rPr lang="en-US" altLang="x-none" sz="1400">
                <a:solidFill>
                  <a:srgbClr val="000000"/>
                </a:solidFill>
              </a:rPr>
              <a:t>  3  n6</a:t>
            </a:r>
          </a:p>
        </p:txBody>
      </p:sp>
      <p:sp>
        <p:nvSpPr>
          <p:cNvPr id="292873" name="Rectangle 9"/>
          <p:cNvSpPr>
            <a:spLocks noChangeArrowheads="1"/>
          </p:cNvSpPr>
          <p:nvPr/>
        </p:nvSpPr>
        <p:spPr bwMode="auto">
          <a:xfrm>
            <a:off x="1004888" y="3340100"/>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2874" name="Line 10"/>
          <p:cNvSpPr>
            <a:spLocks noChangeShapeType="1"/>
          </p:cNvSpPr>
          <p:nvPr/>
        </p:nvSpPr>
        <p:spPr bwMode="auto">
          <a:xfrm>
            <a:off x="1309688" y="3340100"/>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2875" name="Rectangle 11"/>
          <p:cNvSpPr>
            <a:spLocks noChangeArrowheads="1"/>
          </p:cNvSpPr>
          <p:nvPr/>
        </p:nvSpPr>
        <p:spPr bwMode="auto">
          <a:xfrm>
            <a:off x="1004888" y="3340100"/>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2876" name="Line 12"/>
          <p:cNvSpPr>
            <a:spLocks noChangeShapeType="1"/>
          </p:cNvSpPr>
          <p:nvPr/>
        </p:nvSpPr>
        <p:spPr bwMode="auto">
          <a:xfrm>
            <a:off x="1014413" y="3578225"/>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2877" name="Rectangle 13"/>
          <p:cNvSpPr>
            <a:spLocks noChangeArrowheads="1"/>
          </p:cNvSpPr>
          <p:nvPr/>
        </p:nvSpPr>
        <p:spPr bwMode="auto">
          <a:xfrm>
            <a:off x="2986088" y="3340100"/>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2878" name="Rectangle 14"/>
          <p:cNvSpPr>
            <a:spLocks noChangeArrowheads="1"/>
          </p:cNvSpPr>
          <p:nvPr/>
        </p:nvSpPr>
        <p:spPr bwMode="auto">
          <a:xfrm>
            <a:off x="2986088" y="3340100"/>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2879" name="Line 15"/>
          <p:cNvSpPr>
            <a:spLocks noChangeShapeType="1"/>
          </p:cNvSpPr>
          <p:nvPr/>
        </p:nvSpPr>
        <p:spPr bwMode="auto">
          <a:xfrm>
            <a:off x="2986088" y="3568700"/>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2880" name="Line 16"/>
          <p:cNvSpPr>
            <a:spLocks noChangeShapeType="1"/>
          </p:cNvSpPr>
          <p:nvPr/>
        </p:nvSpPr>
        <p:spPr bwMode="auto">
          <a:xfrm>
            <a:off x="3290888" y="3340100"/>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2881" name="Text Box 17"/>
          <p:cNvSpPr txBox="1">
            <a:spLocks noChangeArrowheads="1"/>
          </p:cNvSpPr>
          <p:nvPr/>
        </p:nvSpPr>
        <p:spPr bwMode="auto">
          <a:xfrm>
            <a:off x="914400" y="3048000"/>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n1</a:t>
            </a:r>
          </a:p>
        </p:txBody>
      </p:sp>
      <p:sp>
        <p:nvSpPr>
          <p:cNvPr id="292882" name="Text Box 18"/>
          <p:cNvSpPr txBox="1">
            <a:spLocks noChangeArrowheads="1"/>
          </p:cNvSpPr>
          <p:nvPr/>
        </p:nvSpPr>
        <p:spPr bwMode="auto">
          <a:xfrm>
            <a:off x="2913063" y="3035300"/>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n2</a:t>
            </a:r>
          </a:p>
        </p:txBody>
      </p:sp>
      <p:sp>
        <p:nvSpPr>
          <p:cNvPr id="292883" name="Text Box 19"/>
          <p:cNvSpPr txBox="1">
            <a:spLocks noChangeArrowheads="1"/>
          </p:cNvSpPr>
          <p:nvPr/>
        </p:nvSpPr>
        <p:spPr bwMode="auto">
          <a:xfrm>
            <a:off x="5287963" y="3873500"/>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n4</a:t>
            </a:r>
          </a:p>
        </p:txBody>
      </p:sp>
      <p:sp>
        <p:nvSpPr>
          <p:cNvPr id="292884" name="Rectangle 20"/>
          <p:cNvSpPr>
            <a:spLocks noChangeArrowheads="1"/>
          </p:cNvSpPr>
          <p:nvPr/>
        </p:nvSpPr>
        <p:spPr bwMode="auto">
          <a:xfrm>
            <a:off x="5284788" y="4178300"/>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2885" name="Rectangle 21"/>
          <p:cNvSpPr>
            <a:spLocks noChangeArrowheads="1"/>
          </p:cNvSpPr>
          <p:nvPr/>
        </p:nvSpPr>
        <p:spPr bwMode="auto">
          <a:xfrm>
            <a:off x="5284788" y="4178300"/>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2886" name="Line 22"/>
          <p:cNvSpPr>
            <a:spLocks noChangeShapeType="1"/>
          </p:cNvSpPr>
          <p:nvPr/>
        </p:nvSpPr>
        <p:spPr bwMode="auto">
          <a:xfrm>
            <a:off x="5284788" y="4406900"/>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2887" name="Line 23"/>
          <p:cNvSpPr>
            <a:spLocks noChangeShapeType="1"/>
          </p:cNvSpPr>
          <p:nvPr/>
        </p:nvSpPr>
        <p:spPr bwMode="auto">
          <a:xfrm>
            <a:off x="5589588" y="4178300"/>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2888" name="Text Box 24"/>
          <p:cNvSpPr txBox="1">
            <a:spLocks noChangeArrowheads="1"/>
          </p:cNvSpPr>
          <p:nvPr/>
        </p:nvSpPr>
        <p:spPr bwMode="auto">
          <a:xfrm>
            <a:off x="7162800" y="4178300"/>
            <a:ext cx="1017588"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  4  n1  f4</a:t>
            </a:r>
          </a:p>
          <a:p>
            <a:pPr eaLnBrk="1" hangingPunct="1"/>
            <a:r>
              <a:rPr lang="en-US" altLang="x-none" sz="1400">
                <a:solidFill>
                  <a:srgbClr val="000000"/>
                </a:solidFill>
              </a:rPr>
              <a:t>11  n5  f11</a:t>
            </a:r>
          </a:p>
          <a:p>
            <a:pPr eaLnBrk="1" hangingPunct="1"/>
            <a:r>
              <a:rPr lang="en-US" altLang="x-none" sz="1400">
                <a:solidFill>
                  <a:srgbClr val="000000"/>
                </a:solidFill>
              </a:rPr>
              <a:t>  8  n6</a:t>
            </a:r>
          </a:p>
        </p:txBody>
      </p:sp>
      <p:sp>
        <p:nvSpPr>
          <p:cNvPr id="292889" name="Text Box 25"/>
          <p:cNvSpPr txBox="1">
            <a:spLocks noChangeArrowheads="1"/>
          </p:cNvSpPr>
          <p:nvPr/>
        </p:nvSpPr>
        <p:spPr bwMode="auto">
          <a:xfrm>
            <a:off x="7192963" y="3873500"/>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n5</a:t>
            </a:r>
          </a:p>
        </p:txBody>
      </p:sp>
      <p:sp>
        <p:nvSpPr>
          <p:cNvPr id="292890" name="Rectangle 26"/>
          <p:cNvSpPr>
            <a:spLocks noChangeArrowheads="1"/>
          </p:cNvSpPr>
          <p:nvPr/>
        </p:nvSpPr>
        <p:spPr bwMode="auto">
          <a:xfrm>
            <a:off x="7189788" y="4178300"/>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2891" name="Rectangle 27"/>
          <p:cNvSpPr>
            <a:spLocks noChangeArrowheads="1"/>
          </p:cNvSpPr>
          <p:nvPr/>
        </p:nvSpPr>
        <p:spPr bwMode="auto">
          <a:xfrm>
            <a:off x="7189788" y="4178300"/>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2892" name="Line 28"/>
          <p:cNvSpPr>
            <a:spLocks noChangeShapeType="1"/>
          </p:cNvSpPr>
          <p:nvPr/>
        </p:nvSpPr>
        <p:spPr bwMode="auto">
          <a:xfrm>
            <a:off x="7189788" y="4406900"/>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2893" name="Line 29"/>
          <p:cNvSpPr>
            <a:spLocks noChangeShapeType="1"/>
          </p:cNvSpPr>
          <p:nvPr/>
        </p:nvSpPr>
        <p:spPr bwMode="auto">
          <a:xfrm>
            <a:off x="7494588" y="4178300"/>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2894" name="Line 30"/>
          <p:cNvSpPr>
            <a:spLocks noChangeShapeType="1"/>
          </p:cNvSpPr>
          <p:nvPr/>
        </p:nvSpPr>
        <p:spPr bwMode="auto">
          <a:xfrm>
            <a:off x="1524000" y="2959100"/>
            <a:ext cx="0" cy="3048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2895" name="Text Box 31"/>
          <p:cNvSpPr txBox="1">
            <a:spLocks noChangeArrowheads="1"/>
          </p:cNvSpPr>
          <p:nvPr/>
        </p:nvSpPr>
        <p:spPr bwMode="auto">
          <a:xfrm>
            <a:off x="1143000" y="2590800"/>
            <a:ext cx="12731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insert(10, f10)</a:t>
            </a:r>
          </a:p>
        </p:txBody>
      </p:sp>
      <p:sp>
        <p:nvSpPr>
          <p:cNvPr id="292896" name="Line 32"/>
          <p:cNvSpPr>
            <a:spLocks noChangeShapeType="1"/>
          </p:cNvSpPr>
          <p:nvPr/>
        </p:nvSpPr>
        <p:spPr bwMode="auto">
          <a:xfrm>
            <a:off x="2133600" y="3568700"/>
            <a:ext cx="7620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2897" name="Line 33"/>
          <p:cNvSpPr>
            <a:spLocks noChangeShapeType="1"/>
          </p:cNvSpPr>
          <p:nvPr/>
        </p:nvSpPr>
        <p:spPr bwMode="auto">
          <a:xfrm>
            <a:off x="3429000" y="4102100"/>
            <a:ext cx="0" cy="7620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2898" name="Line 34"/>
          <p:cNvSpPr>
            <a:spLocks noChangeShapeType="1"/>
          </p:cNvSpPr>
          <p:nvPr/>
        </p:nvSpPr>
        <p:spPr bwMode="auto">
          <a:xfrm flipV="1">
            <a:off x="4114800" y="4406900"/>
            <a:ext cx="1143000" cy="685800"/>
          </a:xfrm>
          <a:prstGeom prst="line">
            <a:avLst/>
          </a:prstGeom>
          <a:noFill/>
          <a:ln w="12700">
            <a:solidFill>
              <a:schemeClr val="bg2"/>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2899" name="Line 35"/>
          <p:cNvSpPr>
            <a:spLocks noChangeShapeType="1"/>
          </p:cNvSpPr>
          <p:nvPr/>
        </p:nvSpPr>
        <p:spPr bwMode="auto">
          <a:xfrm>
            <a:off x="6400800" y="4406900"/>
            <a:ext cx="762000" cy="0"/>
          </a:xfrm>
          <a:prstGeom prst="line">
            <a:avLst/>
          </a:prstGeom>
          <a:noFill/>
          <a:ln w="12700">
            <a:solidFill>
              <a:schemeClr val="bg2"/>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2900" name="Text Box 36"/>
          <p:cNvSpPr txBox="1">
            <a:spLocks noChangeArrowheads="1"/>
          </p:cNvSpPr>
          <p:nvPr/>
        </p:nvSpPr>
        <p:spPr bwMode="auto">
          <a:xfrm>
            <a:off x="3414713" y="4203700"/>
            <a:ext cx="77628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orig=</a:t>
            </a:r>
            <a:r>
              <a:rPr lang="en-US" altLang="x-none" sz="1400">
                <a:solidFill>
                  <a:srgbClr val="FF0000"/>
                </a:solidFill>
              </a:rPr>
              <a:t>n2</a:t>
            </a:r>
          </a:p>
        </p:txBody>
      </p:sp>
      <p:sp>
        <p:nvSpPr>
          <p:cNvPr id="292901" name="Text Box 37"/>
          <p:cNvSpPr txBox="1">
            <a:spLocks noChangeArrowheads="1"/>
          </p:cNvSpPr>
          <p:nvPr/>
        </p:nvSpPr>
        <p:spPr bwMode="auto">
          <a:xfrm>
            <a:off x="3021013" y="4899025"/>
            <a:ext cx="1017587"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  3  n1  f3</a:t>
            </a:r>
          </a:p>
          <a:p>
            <a:pPr eaLnBrk="1" hangingPunct="1"/>
            <a:r>
              <a:rPr lang="en-US" altLang="x-none" sz="1400">
                <a:solidFill>
                  <a:srgbClr val="000000"/>
                </a:solidFill>
              </a:rPr>
              <a:t>14  n4  f14</a:t>
            </a:r>
          </a:p>
          <a:p>
            <a:pPr eaLnBrk="1" hangingPunct="1"/>
            <a:r>
              <a:rPr lang="en-US" altLang="x-none" sz="1400">
                <a:solidFill>
                  <a:srgbClr val="000000"/>
                </a:solidFill>
              </a:rPr>
              <a:t>  5  n3</a:t>
            </a:r>
          </a:p>
        </p:txBody>
      </p:sp>
      <p:sp>
        <p:nvSpPr>
          <p:cNvPr id="292902" name="Rectangle 38"/>
          <p:cNvSpPr>
            <a:spLocks noChangeArrowheads="1"/>
          </p:cNvSpPr>
          <p:nvPr/>
        </p:nvSpPr>
        <p:spPr bwMode="auto">
          <a:xfrm>
            <a:off x="3048000" y="4940300"/>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2903" name="Rectangle 39"/>
          <p:cNvSpPr>
            <a:spLocks noChangeArrowheads="1"/>
          </p:cNvSpPr>
          <p:nvPr/>
        </p:nvSpPr>
        <p:spPr bwMode="auto">
          <a:xfrm>
            <a:off x="3048000" y="4940300"/>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2904" name="Line 40"/>
          <p:cNvSpPr>
            <a:spLocks noChangeShapeType="1"/>
          </p:cNvSpPr>
          <p:nvPr/>
        </p:nvSpPr>
        <p:spPr bwMode="auto">
          <a:xfrm>
            <a:off x="3048000" y="5168900"/>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2905" name="Line 41"/>
          <p:cNvSpPr>
            <a:spLocks noChangeShapeType="1"/>
          </p:cNvSpPr>
          <p:nvPr/>
        </p:nvSpPr>
        <p:spPr bwMode="auto">
          <a:xfrm>
            <a:off x="3352800" y="4940300"/>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2906" name="Text Box 42"/>
          <p:cNvSpPr txBox="1">
            <a:spLocks noChangeArrowheads="1"/>
          </p:cNvSpPr>
          <p:nvPr/>
        </p:nvSpPr>
        <p:spPr bwMode="auto">
          <a:xfrm>
            <a:off x="2971800" y="4635500"/>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n3</a:t>
            </a:r>
          </a:p>
        </p:txBody>
      </p:sp>
    </p:spTree>
    <p:extLst>
      <p:ext uri="{BB962C8B-B14F-4D97-AF65-F5344CB8AC3E}">
        <p14:creationId xmlns:p14="http://schemas.microsoft.com/office/powerpoint/2010/main" val="3535981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49B50F2-A541-0247-903A-EB35D155150C}" type="slidenum">
              <a:rPr lang="en-US" altLang="x-none" sz="1400">
                <a:solidFill>
                  <a:srgbClr val="000000"/>
                </a:solidFill>
                <a:latin typeface="Times New Roman" charset="0"/>
              </a:rPr>
              <a:pPr eaLnBrk="1" hangingPunct="1"/>
              <a:t>31</a:t>
            </a:fld>
            <a:endParaRPr lang="en-US" altLang="x-none" sz="1400">
              <a:solidFill>
                <a:srgbClr val="000000"/>
              </a:solidFill>
              <a:latin typeface="Times New Roman" charset="0"/>
            </a:endParaRPr>
          </a:p>
        </p:txBody>
      </p:sp>
      <p:sp>
        <p:nvSpPr>
          <p:cNvPr id="294914" name="Rectangle 2"/>
          <p:cNvSpPr>
            <a:spLocks noChangeArrowheads="1"/>
          </p:cNvSpPr>
          <p:nvPr/>
        </p:nvSpPr>
        <p:spPr bwMode="auto">
          <a:xfrm>
            <a:off x="3048000" y="4953000"/>
            <a:ext cx="990600" cy="228600"/>
          </a:xfrm>
          <a:prstGeom prst="rect">
            <a:avLst/>
          </a:prstGeom>
          <a:solidFill>
            <a:srgbClr val="CC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4915" name="Rectangle 3"/>
          <p:cNvSpPr>
            <a:spLocks noChangeArrowheads="1"/>
          </p:cNvSpPr>
          <p:nvPr/>
        </p:nvSpPr>
        <p:spPr bwMode="auto">
          <a:xfrm>
            <a:off x="2990850" y="3343275"/>
            <a:ext cx="990600" cy="228600"/>
          </a:xfrm>
          <a:prstGeom prst="rect">
            <a:avLst/>
          </a:prstGeom>
          <a:solidFill>
            <a:srgbClr val="CC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4916" name="Rectangle 4"/>
          <p:cNvSpPr>
            <a:spLocks noGrp="1" noChangeArrowheads="1"/>
          </p:cNvSpPr>
          <p:nvPr>
            <p:ph type="title"/>
          </p:nvPr>
        </p:nvSpPr>
        <p:spPr/>
        <p:txBody>
          <a:bodyPr/>
          <a:lstStyle/>
          <a:p>
            <a:r>
              <a:rPr lang="en-US" altLang="x-none">
                <a:ea typeface="ＭＳ Ｐゴシック" charset="-128"/>
              </a:rPr>
              <a:t>Insert Example</a:t>
            </a:r>
          </a:p>
        </p:txBody>
      </p:sp>
      <p:sp>
        <p:nvSpPr>
          <p:cNvPr id="294917" name="Rectangle 6"/>
          <p:cNvSpPr>
            <a:spLocks noChangeArrowheads="1"/>
          </p:cNvSpPr>
          <p:nvPr/>
        </p:nvSpPr>
        <p:spPr bwMode="auto">
          <a:xfrm>
            <a:off x="1009650" y="3340100"/>
            <a:ext cx="990600" cy="228600"/>
          </a:xfrm>
          <a:prstGeom prst="rect">
            <a:avLst/>
          </a:prstGeom>
          <a:solidFill>
            <a:srgbClr val="CC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4918" name="Text Box 7"/>
          <p:cNvSpPr txBox="1">
            <a:spLocks noChangeArrowheads="1"/>
          </p:cNvSpPr>
          <p:nvPr/>
        </p:nvSpPr>
        <p:spPr bwMode="auto">
          <a:xfrm>
            <a:off x="990600" y="3340100"/>
            <a:ext cx="1017588"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10  n1  f10</a:t>
            </a:r>
          </a:p>
          <a:p>
            <a:pPr eaLnBrk="1" hangingPunct="1"/>
            <a:r>
              <a:rPr lang="en-US" altLang="x-none" sz="1400">
                <a:solidFill>
                  <a:srgbClr val="000000"/>
                </a:solidFill>
              </a:rPr>
              <a:t>  4  n1  f4</a:t>
            </a:r>
          </a:p>
          <a:p>
            <a:pPr eaLnBrk="1" hangingPunct="1"/>
            <a:r>
              <a:rPr lang="en-US" altLang="x-none" sz="1400">
                <a:solidFill>
                  <a:srgbClr val="000000"/>
                </a:solidFill>
              </a:rPr>
              <a:t>12  n2</a:t>
            </a:r>
          </a:p>
        </p:txBody>
      </p:sp>
      <p:sp>
        <p:nvSpPr>
          <p:cNvPr id="294919" name="Text Box 8"/>
          <p:cNvSpPr txBox="1">
            <a:spLocks noChangeArrowheads="1"/>
          </p:cNvSpPr>
          <p:nvPr/>
        </p:nvSpPr>
        <p:spPr bwMode="auto">
          <a:xfrm>
            <a:off x="2959100" y="3340100"/>
            <a:ext cx="1017588"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10  n1  f10</a:t>
            </a:r>
          </a:p>
          <a:p>
            <a:pPr eaLnBrk="1" hangingPunct="1"/>
            <a:r>
              <a:rPr lang="en-US" altLang="x-none" sz="1400">
                <a:solidFill>
                  <a:srgbClr val="000000"/>
                </a:solidFill>
              </a:rPr>
              <a:t>  9  n3  f9</a:t>
            </a:r>
          </a:p>
          <a:p>
            <a:pPr eaLnBrk="1" hangingPunct="1"/>
            <a:r>
              <a:rPr lang="en-US" altLang="x-none" sz="1400">
                <a:solidFill>
                  <a:srgbClr val="000000"/>
                </a:solidFill>
              </a:rPr>
              <a:t>  </a:t>
            </a:r>
          </a:p>
        </p:txBody>
      </p:sp>
      <p:sp>
        <p:nvSpPr>
          <p:cNvPr id="294920" name="Text Box 9"/>
          <p:cNvSpPr txBox="1">
            <a:spLocks noChangeArrowheads="1"/>
          </p:cNvSpPr>
          <p:nvPr/>
        </p:nvSpPr>
        <p:spPr bwMode="auto">
          <a:xfrm>
            <a:off x="3021013" y="4899025"/>
            <a:ext cx="919162"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10  n2 10</a:t>
            </a:r>
          </a:p>
          <a:p>
            <a:pPr eaLnBrk="1" hangingPunct="1"/>
            <a:r>
              <a:rPr lang="en-US" altLang="x-none" sz="1400">
                <a:solidFill>
                  <a:srgbClr val="000000"/>
                </a:solidFill>
              </a:rPr>
              <a:t>  3  n1  f3</a:t>
            </a:r>
          </a:p>
          <a:p>
            <a:pPr eaLnBrk="1" hangingPunct="1"/>
            <a:r>
              <a:rPr lang="en-US" altLang="x-none" sz="1400">
                <a:solidFill>
                  <a:srgbClr val="000000"/>
                </a:solidFill>
              </a:rPr>
              <a:t>14  n4 </a:t>
            </a:r>
          </a:p>
        </p:txBody>
      </p:sp>
      <p:sp>
        <p:nvSpPr>
          <p:cNvPr id="294921" name="Text Box 10"/>
          <p:cNvSpPr txBox="1">
            <a:spLocks noChangeArrowheads="1"/>
          </p:cNvSpPr>
          <p:nvPr/>
        </p:nvSpPr>
        <p:spPr bwMode="auto">
          <a:xfrm>
            <a:off x="5257800" y="4178300"/>
            <a:ext cx="1017588"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14  n5  f14</a:t>
            </a:r>
          </a:p>
          <a:p>
            <a:pPr eaLnBrk="1" hangingPunct="1"/>
            <a:r>
              <a:rPr lang="en-US" altLang="x-none" sz="1400">
                <a:solidFill>
                  <a:srgbClr val="000000"/>
                </a:solidFill>
              </a:rPr>
              <a:t>13  n2  f13</a:t>
            </a:r>
          </a:p>
          <a:p>
            <a:pPr eaLnBrk="1" hangingPunct="1"/>
            <a:r>
              <a:rPr lang="en-US" altLang="x-none" sz="1400">
                <a:solidFill>
                  <a:srgbClr val="000000"/>
                </a:solidFill>
              </a:rPr>
              <a:t>  3  n6</a:t>
            </a:r>
          </a:p>
        </p:txBody>
      </p:sp>
      <p:sp>
        <p:nvSpPr>
          <p:cNvPr id="294922" name="Rectangle 11"/>
          <p:cNvSpPr>
            <a:spLocks noChangeArrowheads="1"/>
          </p:cNvSpPr>
          <p:nvPr/>
        </p:nvSpPr>
        <p:spPr bwMode="auto">
          <a:xfrm>
            <a:off x="1004888" y="3340100"/>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4923" name="Line 12"/>
          <p:cNvSpPr>
            <a:spLocks noChangeShapeType="1"/>
          </p:cNvSpPr>
          <p:nvPr/>
        </p:nvSpPr>
        <p:spPr bwMode="auto">
          <a:xfrm>
            <a:off x="1309688" y="3340100"/>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4924" name="Rectangle 13"/>
          <p:cNvSpPr>
            <a:spLocks noChangeArrowheads="1"/>
          </p:cNvSpPr>
          <p:nvPr/>
        </p:nvSpPr>
        <p:spPr bwMode="auto">
          <a:xfrm>
            <a:off x="1004888" y="3340100"/>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4925" name="Line 14"/>
          <p:cNvSpPr>
            <a:spLocks noChangeShapeType="1"/>
          </p:cNvSpPr>
          <p:nvPr/>
        </p:nvSpPr>
        <p:spPr bwMode="auto">
          <a:xfrm>
            <a:off x="1014413" y="3578225"/>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4926" name="Rectangle 15"/>
          <p:cNvSpPr>
            <a:spLocks noChangeArrowheads="1"/>
          </p:cNvSpPr>
          <p:nvPr/>
        </p:nvSpPr>
        <p:spPr bwMode="auto">
          <a:xfrm>
            <a:off x="2986088" y="3340100"/>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4927" name="Rectangle 16"/>
          <p:cNvSpPr>
            <a:spLocks noChangeArrowheads="1"/>
          </p:cNvSpPr>
          <p:nvPr/>
        </p:nvSpPr>
        <p:spPr bwMode="auto">
          <a:xfrm>
            <a:off x="2986088" y="3340100"/>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4928" name="Line 17"/>
          <p:cNvSpPr>
            <a:spLocks noChangeShapeType="1"/>
          </p:cNvSpPr>
          <p:nvPr/>
        </p:nvSpPr>
        <p:spPr bwMode="auto">
          <a:xfrm>
            <a:off x="2986088" y="3568700"/>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4929" name="Line 18"/>
          <p:cNvSpPr>
            <a:spLocks noChangeShapeType="1"/>
          </p:cNvSpPr>
          <p:nvPr/>
        </p:nvSpPr>
        <p:spPr bwMode="auto">
          <a:xfrm>
            <a:off x="3290888" y="3340100"/>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4930" name="Text Box 19"/>
          <p:cNvSpPr txBox="1">
            <a:spLocks noChangeArrowheads="1"/>
          </p:cNvSpPr>
          <p:nvPr/>
        </p:nvSpPr>
        <p:spPr bwMode="auto">
          <a:xfrm>
            <a:off x="914400" y="3048000"/>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n1</a:t>
            </a:r>
          </a:p>
        </p:txBody>
      </p:sp>
      <p:sp>
        <p:nvSpPr>
          <p:cNvPr id="294931" name="Text Box 20"/>
          <p:cNvSpPr txBox="1">
            <a:spLocks noChangeArrowheads="1"/>
          </p:cNvSpPr>
          <p:nvPr/>
        </p:nvSpPr>
        <p:spPr bwMode="auto">
          <a:xfrm>
            <a:off x="2913063" y="3035300"/>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n2</a:t>
            </a:r>
          </a:p>
        </p:txBody>
      </p:sp>
      <p:sp>
        <p:nvSpPr>
          <p:cNvPr id="294932" name="Rectangle 21"/>
          <p:cNvSpPr>
            <a:spLocks noChangeArrowheads="1"/>
          </p:cNvSpPr>
          <p:nvPr/>
        </p:nvSpPr>
        <p:spPr bwMode="auto">
          <a:xfrm>
            <a:off x="3048000" y="4940300"/>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4933" name="Rectangle 22"/>
          <p:cNvSpPr>
            <a:spLocks noChangeArrowheads="1"/>
          </p:cNvSpPr>
          <p:nvPr/>
        </p:nvSpPr>
        <p:spPr bwMode="auto">
          <a:xfrm>
            <a:off x="3048000" y="4940300"/>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4934" name="Line 23"/>
          <p:cNvSpPr>
            <a:spLocks noChangeShapeType="1"/>
          </p:cNvSpPr>
          <p:nvPr/>
        </p:nvSpPr>
        <p:spPr bwMode="auto">
          <a:xfrm>
            <a:off x="3048000" y="5168900"/>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4935" name="Line 24"/>
          <p:cNvSpPr>
            <a:spLocks noChangeShapeType="1"/>
          </p:cNvSpPr>
          <p:nvPr/>
        </p:nvSpPr>
        <p:spPr bwMode="auto">
          <a:xfrm>
            <a:off x="3352800" y="4940300"/>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4936" name="Text Box 25"/>
          <p:cNvSpPr txBox="1">
            <a:spLocks noChangeArrowheads="1"/>
          </p:cNvSpPr>
          <p:nvPr/>
        </p:nvSpPr>
        <p:spPr bwMode="auto">
          <a:xfrm>
            <a:off x="2971800" y="4635500"/>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n3</a:t>
            </a:r>
          </a:p>
        </p:txBody>
      </p:sp>
      <p:sp>
        <p:nvSpPr>
          <p:cNvPr id="294937" name="Text Box 26"/>
          <p:cNvSpPr txBox="1">
            <a:spLocks noChangeArrowheads="1"/>
          </p:cNvSpPr>
          <p:nvPr/>
        </p:nvSpPr>
        <p:spPr bwMode="auto">
          <a:xfrm>
            <a:off x="5287963" y="3873500"/>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n4</a:t>
            </a:r>
          </a:p>
        </p:txBody>
      </p:sp>
      <p:sp>
        <p:nvSpPr>
          <p:cNvPr id="294938" name="Rectangle 27"/>
          <p:cNvSpPr>
            <a:spLocks noChangeArrowheads="1"/>
          </p:cNvSpPr>
          <p:nvPr/>
        </p:nvSpPr>
        <p:spPr bwMode="auto">
          <a:xfrm>
            <a:off x="5284788" y="4178300"/>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4939" name="Rectangle 28"/>
          <p:cNvSpPr>
            <a:spLocks noChangeArrowheads="1"/>
          </p:cNvSpPr>
          <p:nvPr/>
        </p:nvSpPr>
        <p:spPr bwMode="auto">
          <a:xfrm>
            <a:off x="5284788" y="4178300"/>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4940" name="Line 29"/>
          <p:cNvSpPr>
            <a:spLocks noChangeShapeType="1"/>
          </p:cNvSpPr>
          <p:nvPr/>
        </p:nvSpPr>
        <p:spPr bwMode="auto">
          <a:xfrm>
            <a:off x="5284788" y="4406900"/>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4941" name="Line 30"/>
          <p:cNvSpPr>
            <a:spLocks noChangeShapeType="1"/>
          </p:cNvSpPr>
          <p:nvPr/>
        </p:nvSpPr>
        <p:spPr bwMode="auto">
          <a:xfrm>
            <a:off x="5589588" y="4178300"/>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4942" name="Text Box 31"/>
          <p:cNvSpPr txBox="1">
            <a:spLocks noChangeArrowheads="1"/>
          </p:cNvSpPr>
          <p:nvPr/>
        </p:nvSpPr>
        <p:spPr bwMode="auto">
          <a:xfrm>
            <a:off x="7162800" y="4178300"/>
            <a:ext cx="1017588"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  4  n1  f4</a:t>
            </a:r>
          </a:p>
          <a:p>
            <a:pPr eaLnBrk="1" hangingPunct="1"/>
            <a:r>
              <a:rPr lang="en-US" altLang="x-none" sz="1400">
                <a:solidFill>
                  <a:srgbClr val="000000"/>
                </a:solidFill>
              </a:rPr>
              <a:t>11  n5  f11</a:t>
            </a:r>
          </a:p>
          <a:p>
            <a:pPr eaLnBrk="1" hangingPunct="1"/>
            <a:r>
              <a:rPr lang="en-US" altLang="x-none" sz="1400">
                <a:solidFill>
                  <a:srgbClr val="000000"/>
                </a:solidFill>
              </a:rPr>
              <a:t>  8  n6</a:t>
            </a:r>
          </a:p>
        </p:txBody>
      </p:sp>
      <p:sp>
        <p:nvSpPr>
          <p:cNvPr id="294943" name="Text Box 32"/>
          <p:cNvSpPr txBox="1">
            <a:spLocks noChangeArrowheads="1"/>
          </p:cNvSpPr>
          <p:nvPr/>
        </p:nvSpPr>
        <p:spPr bwMode="auto">
          <a:xfrm>
            <a:off x="7192963" y="3873500"/>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n5</a:t>
            </a:r>
          </a:p>
        </p:txBody>
      </p:sp>
      <p:sp>
        <p:nvSpPr>
          <p:cNvPr id="294944" name="Rectangle 33"/>
          <p:cNvSpPr>
            <a:spLocks noChangeArrowheads="1"/>
          </p:cNvSpPr>
          <p:nvPr/>
        </p:nvSpPr>
        <p:spPr bwMode="auto">
          <a:xfrm>
            <a:off x="7189788" y="4178300"/>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4945" name="Rectangle 34"/>
          <p:cNvSpPr>
            <a:spLocks noChangeArrowheads="1"/>
          </p:cNvSpPr>
          <p:nvPr/>
        </p:nvSpPr>
        <p:spPr bwMode="auto">
          <a:xfrm>
            <a:off x="7189788" y="4178300"/>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4946" name="Line 35"/>
          <p:cNvSpPr>
            <a:spLocks noChangeShapeType="1"/>
          </p:cNvSpPr>
          <p:nvPr/>
        </p:nvSpPr>
        <p:spPr bwMode="auto">
          <a:xfrm>
            <a:off x="7189788" y="4406900"/>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4947" name="Line 36"/>
          <p:cNvSpPr>
            <a:spLocks noChangeShapeType="1"/>
          </p:cNvSpPr>
          <p:nvPr/>
        </p:nvSpPr>
        <p:spPr bwMode="auto">
          <a:xfrm>
            <a:off x="7494588" y="4178300"/>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4948" name="Line 37"/>
          <p:cNvSpPr>
            <a:spLocks noChangeShapeType="1"/>
          </p:cNvSpPr>
          <p:nvPr/>
        </p:nvSpPr>
        <p:spPr bwMode="auto">
          <a:xfrm>
            <a:off x="1524000" y="2959100"/>
            <a:ext cx="0" cy="3048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4949" name="Text Box 38"/>
          <p:cNvSpPr txBox="1">
            <a:spLocks noChangeArrowheads="1"/>
          </p:cNvSpPr>
          <p:nvPr/>
        </p:nvSpPr>
        <p:spPr bwMode="auto">
          <a:xfrm>
            <a:off x="1143000" y="2590800"/>
            <a:ext cx="12731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insert(10, f10)</a:t>
            </a:r>
          </a:p>
        </p:txBody>
      </p:sp>
      <p:sp>
        <p:nvSpPr>
          <p:cNvPr id="294950" name="Line 39"/>
          <p:cNvSpPr>
            <a:spLocks noChangeShapeType="1"/>
          </p:cNvSpPr>
          <p:nvPr/>
        </p:nvSpPr>
        <p:spPr bwMode="auto">
          <a:xfrm>
            <a:off x="2133600" y="3568700"/>
            <a:ext cx="7620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4951" name="Line 40"/>
          <p:cNvSpPr>
            <a:spLocks noChangeShapeType="1"/>
          </p:cNvSpPr>
          <p:nvPr/>
        </p:nvSpPr>
        <p:spPr bwMode="auto">
          <a:xfrm>
            <a:off x="3429000" y="4102100"/>
            <a:ext cx="0" cy="7620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4952" name="Line 41"/>
          <p:cNvSpPr>
            <a:spLocks noChangeShapeType="1"/>
          </p:cNvSpPr>
          <p:nvPr/>
        </p:nvSpPr>
        <p:spPr bwMode="auto">
          <a:xfrm flipV="1">
            <a:off x="4114800" y="4406900"/>
            <a:ext cx="1143000" cy="685800"/>
          </a:xfrm>
          <a:prstGeom prst="line">
            <a:avLst/>
          </a:prstGeom>
          <a:noFill/>
          <a:ln w="12700">
            <a:solidFill>
              <a:schemeClr val="bg2"/>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4953" name="Line 42"/>
          <p:cNvSpPr>
            <a:spLocks noChangeShapeType="1"/>
          </p:cNvSpPr>
          <p:nvPr/>
        </p:nvSpPr>
        <p:spPr bwMode="auto">
          <a:xfrm>
            <a:off x="6400800" y="4406900"/>
            <a:ext cx="762000" cy="0"/>
          </a:xfrm>
          <a:prstGeom prst="line">
            <a:avLst/>
          </a:prstGeom>
          <a:noFill/>
          <a:ln w="12700">
            <a:solidFill>
              <a:schemeClr val="bg2"/>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4954" name="Text Box 43"/>
          <p:cNvSpPr txBox="1">
            <a:spLocks noChangeArrowheads="1"/>
          </p:cNvSpPr>
          <p:nvPr/>
        </p:nvSpPr>
        <p:spPr bwMode="auto">
          <a:xfrm>
            <a:off x="3414713" y="4203700"/>
            <a:ext cx="77628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orig=</a:t>
            </a:r>
            <a:r>
              <a:rPr lang="en-US" altLang="x-none" sz="1400">
                <a:solidFill>
                  <a:srgbClr val="FF0000"/>
                </a:solidFill>
              </a:rPr>
              <a:t>n2</a:t>
            </a:r>
          </a:p>
        </p:txBody>
      </p:sp>
    </p:spTree>
    <p:extLst>
      <p:ext uri="{BB962C8B-B14F-4D97-AF65-F5344CB8AC3E}">
        <p14:creationId xmlns:p14="http://schemas.microsoft.com/office/powerpoint/2010/main" val="42993580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717AAE6-A571-364A-86CE-D9169FAAF04D}" type="slidenum">
              <a:rPr lang="en-US" altLang="x-none" sz="1400">
                <a:solidFill>
                  <a:srgbClr val="000000"/>
                </a:solidFill>
                <a:latin typeface="Times New Roman" charset="0"/>
              </a:rPr>
              <a:pPr eaLnBrk="1" hangingPunct="1"/>
              <a:t>32</a:t>
            </a:fld>
            <a:endParaRPr lang="en-US" altLang="x-none" sz="1400">
              <a:solidFill>
                <a:srgbClr val="000000"/>
              </a:solidFill>
              <a:latin typeface="Times New Roman" charset="0"/>
            </a:endParaRPr>
          </a:p>
        </p:txBody>
      </p:sp>
      <p:sp>
        <p:nvSpPr>
          <p:cNvPr id="296962" name="Rectangle 2"/>
          <p:cNvSpPr>
            <a:spLocks noChangeArrowheads="1"/>
          </p:cNvSpPr>
          <p:nvPr/>
        </p:nvSpPr>
        <p:spPr bwMode="auto">
          <a:xfrm>
            <a:off x="7181850" y="4181475"/>
            <a:ext cx="990600" cy="228600"/>
          </a:xfrm>
          <a:prstGeom prst="rect">
            <a:avLst/>
          </a:prstGeom>
          <a:solidFill>
            <a:srgbClr val="CC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6963" name="Rectangle 3"/>
          <p:cNvSpPr>
            <a:spLocks noChangeArrowheads="1"/>
          </p:cNvSpPr>
          <p:nvPr/>
        </p:nvSpPr>
        <p:spPr bwMode="auto">
          <a:xfrm>
            <a:off x="5286375" y="4181475"/>
            <a:ext cx="990600" cy="228600"/>
          </a:xfrm>
          <a:prstGeom prst="rect">
            <a:avLst/>
          </a:prstGeom>
          <a:solidFill>
            <a:srgbClr val="CC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6964" name="Rectangle 4"/>
          <p:cNvSpPr>
            <a:spLocks noChangeArrowheads="1"/>
          </p:cNvSpPr>
          <p:nvPr/>
        </p:nvSpPr>
        <p:spPr bwMode="auto">
          <a:xfrm>
            <a:off x="3048000" y="4953000"/>
            <a:ext cx="990600" cy="228600"/>
          </a:xfrm>
          <a:prstGeom prst="rect">
            <a:avLst/>
          </a:prstGeom>
          <a:solidFill>
            <a:srgbClr val="CC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6965" name="Rectangle 5"/>
          <p:cNvSpPr>
            <a:spLocks noChangeArrowheads="1"/>
          </p:cNvSpPr>
          <p:nvPr/>
        </p:nvSpPr>
        <p:spPr bwMode="auto">
          <a:xfrm>
            <a:off x="2990850" y="3343275"/>
            <a:ext cx="990600" cy="228600"/>
          </a:xfrm>
          <a:prstGeom prst="rect">
            <a:avLst/>
          </a:prstGeom>
          <a:solidFill>
            <a:srgbClr val="CC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6966" name="Rectangle 6"/>
          <p:cNvSpPr>
            <a:spLocks noGrp="1" noChangeArrowheads="1"/>
          </p:cNvSpPr>
          <p:nvPr>
            <p:ph type="title"/>
          </p:nvPr>
        </p:nvSpPr>
        <p:spPr/>
        <p:txBody>
          <a:bodyPr/>
          <a:lstStyle/>
          <a:p>
            <a:r>
              <a:rPr lang="en-US" altLang="x-none">
                <a:ea typeface="ＭＳ Ｐゴシック" charset="-128"/>
              </a:rPr>
              <a:t>Insert Example</a:t>
            </a:r>
          </a:p>
        </p:txBody>
      </p:sp>
      <p:sp>
        <p:nvSpPr>
          <p:cNvPr id="296967" name="Rectangle 8"/>
          <p:cNvSpPr>
            <a:spLocks noChangeArrowheads="1"/>
          </p:cNvSpPr>
          <p:nvPr/>
        </p:nvSpPr>
        <p:spPr bwMode="auto">
          <a:xfrm>
            <a:off x="1009650" y="3340100"/>
            <a:ext cx="990600" cy="228600"/>
          </a:xfrm>
          <a:prstGeom prst="rect">
            <a:avLst/>
          </a:prstGeom>
          <a:solidFill>
            <a:srgbClr val="CC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6968" name="Text Box 9"/>
          <p:cNvSpPr txBox="1">
            <a:spLocks noChangeArrowheads="1"/>
          </p:cNvSpPr>
          <p:nvPr/>
        </p:nvSpPr>
        <p:spPr bwMode="auto">
          <a:xfrm>
            <a:off x="990600" y="3340100"/>
            <a:ext cx="1017588"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10  n1  f10</a:t>
            </a:r>
          </a:p>
          <a:p>
            <a:pPr eaLnBrk="1" hangingPunct="1"/>
            <a:r>
              <a:rPr lang="en-US" altLang="x-none" sz="1400">
                <a:solidFill>
                  <a:srgbClr val="000000"/>
                </a:solidFill>
              </a:rPr>
              <a:t>  4  n1  f4</a:t>
            </a:r>
          </a:p>
          <a:p>
            <a:pPr eaLnBrk="1" hangingPunct="1"/>
            <a:r>
              <a:rPr lang="en-US" altLang="x-none" sz="1400">
                <a:solidFill>
                  <a:srgbClr val="000000"/>
                </a:solidFill>
              </a:rPr>
              <a:t>12  n2</a:t>
            </a:r>
          </a:p>
        </p:txBody>
      </p:sp>
      <p:sp>
        <p:nvSpPr>
          <p:cNvPr id="296969" name="Text Box 10"/>
          <p:cNvSpPr txBox="1">
            <a:spLocks noChangeArrowheads="1"/>
          </p:cNvSpPr>
          <p:nvPr/>
        </p:nvSpPr>
        <p:spPr bwMode="auto">
          <a:xfrm>
            <a:off x="2959100" y="3340100"/>
            <a:ext cx="1017588"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10  n1  f10</a:t>
            </a:r>
          </a:p>
          <a:p>
            <a:pPr eaLnBrk="1" hangingPunct="1"/>
            <a:r>
              <a:rPr lang="en-US" altLang="x-none" sz="1400">
                <a:solidFill>
                  <a:srgbClr val="000000"/>
                </a:solidFill>
              </a:rPr>
              <a:t>  9  n3  f9</a:t>
            </a:r>
          </a:p>
          <a:p>
            <a:pPr eaLnBrk="1" hangingPunct="1"/>
            <a:r>
              <a:rPr lang="en-US" altLang="x-none" sz="1400">
                <a:solidFill>
                  <a:srgbClr val="000000"/>
                </a:solidFill>
              </a:rPr>
              <a:t>  </a:t>
            </a:r>
          </a:p>
        </p:txBody>
      </p:sp>
      <p:sp>
        <p:nvSpPr>
          <p:cNvPr id="296970" name="Text Box 11"/>
          <p:cNvSpPr txBox="1">
            <a:spLocks noChangeArrowheads="1"/>
          </p:cNvSpPr>
          <p:nvPr/>
        </p:nvSpPr>
        <p:spPr bwMode="auto">
          <a:xfrm>
            <a:off x="3021013" y="4899025"/>
            <a:ext cx="919162"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10  </a:t>
            </a:r>
            <a:r>
              <a:rPr lang="en-US" altLang="x-none" sz="1400">
                <a:solidFill>
                  <a:srgbClr val="FF0000"/>
                </a:solidFill>
              </a:rPr>
              <a:t>n2</a:t>
            </a:r>
            <a:r>
              <a:rPr lang="en-US" altLang="x-none" sz="1400">
                <a:solidFill>
                  <a:srgbClr val="000000"/>
                </a:solidFill>
              </a:rPr>
              <a:t> 10</a:t>
            </a:r>
          </a:p>
          <a:p>
            <a:pPr eaLnBrk="1" hangingPunct="1"/>
            <a:r>
              <a:rPr lang="en-US" altLang="x-none" sz="1400">
                <a:solidFill>
                  <a:srgbClr val="000000"/>
                </a:solidFill>
              </a:rPr>
              <a:t>  3  n1  f3</a:t>
            </a:r>
          </a:p>
          <a:p>
            <a:pPr eaLnBrk="1" hangingPunct="1"/>
            <a:r>
              <a:rPr lang="en-US" altLang="x-none" sz="1400">
                <a:solidFill>
                  <a:srgbClr val="000000"/>
                </a:solidFill>
              </a:rPr>
              <a:t>14  n4 </a:t>
            </a:r>
          </a:p>
        </p:txBody>
      </p:sp>
      <p:sp>
        <p:nvSpPr>
          <p:cNvPr id="296971" name="Text Box 12"/>
          <p:cNvSpPr txBox="1">
            <a:spLocks noChangeArrowheads="1"/>
          </p:cNvSpPr>
          <p:nvPr/>
        </p:nvSpPr>
        <p:spPr bwMode="auto">
          <a:xfrm>
            <a:off x="5257800" y="4178300"/>
            <a:ext cx="1017588"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10  n2  f10</a:t>
            </a:r>
          </a:p>
          <a:p>
            <a:pPr eaLnBrk="1" hangingPunct="1"/>
            <a:r>
              <a:rPr lang="en-US" altLang="x-none" sz="1400">
                <a:solidFill>
                  <a:srgbClr val="000000"/>
                </a:solidFill>
              </a:rPr>
              <a:t>14  n5  f14</a:t>
            </a:r>
          </a:p>
          <a:p>
            <a:pPr eaLnBrk="1" hangingPunct="1"/>
            <a:r>
              <a:rPr lang="en-US" altLang="x-none" sz="1400">
                <a:solidFill>
                  <a:srgbClr val="000000"/>
                </a:solidFill>
              </a:rPr>
              <a:t>13  n2 </a:t>
            </a:r>
          </a:p>
        </p:txBody>
      </p:sp>
      <p:sp>
        <p:nvSpPr>
          <p:cNvPr id="296972" name="Rectangle 13"/>
          <p:cNvSpPr>
            <a:spLocks noChangeArrowheads="1"/>
          </p:cNvSpPr>
          <p:nvPr/>
        </p:nvSpPr>
        <p:spPr bwMode="auto">
          <a:xfrm>
            <a:off x="1004888" y="3340100"/>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6973" name="Line 14"/>
          <p:cNvSpPr>
            <a:spLocks noChangeShapeType="1"/>
          </p:cNvSpPr>
          <p:nvPr/>
        </p:nvSpPr>
        <p:spPr bwMode="auto">
          <a:xfrm>
            <a:off x="1309688" y="3340100"/>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6974" name="Rectangle 15"/>
          <p:cNvSpPr>
            <a:spLocks noChangeArrowheads="1"/>
          </p:cNvSpPr>
          <p:nvPr/>
        </p:nvSpPr>
        <p:spPr bwMode="auto">
          <a:xfrm>
            <a:off x="1004888" y="3340100"/>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6975" name="Line 16"/>
          <p:cNvSpPr>
            <a:spLocks noChangeShapeType="1"/>
          </p:cNvSpPr>
          <p:nvPr/>
        </p:nvSpPr>
        <p:spPr bwMode="auto">
          <a:xfrm>
            <a:off x="1014413" y="3578225"/>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6976" name="Rectangle 17"/>
          <p:cNvSpPr>
            <a:spLocks noChangeArrowheads="1"/>
          </p:cNvSpPr>
          <p:nvPr/>
        </p:nvSpPr>
        <p:spPr bwMode="auto">
          <a:xfrm>
            <a:off x="2986088" y="3340100"/>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6977" name="Rectangle 18"/>
          <p:cNvSpPr>
            <a:spLocks noChangeArrowheads="1"/>
          </p:cNvSpPr>
          <p:nvPr/>
        </p:nvSpPr>
        <p:spPr bwMode="auto">
          <a:xfrm>
            <a:off x="2986088" y="3340100"/>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6978" name="Line 19"/>
          <p:cNvSpPr>
            <a:spLocks noChangeShapeType="1"/>
          </p:cNvSpPr>
          <p:nvPr/>
        </p:nvSpPr>
        <p:spPr bwMode="auto">
          <a:xfrm>
            <a:off x="2986088" y="3568700"/>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6979" name="Line 20"/>
          <p:cNvSpPr>
            <a:spLocks noChangeShapeType="1"/>
          </p:cNvSpPr>
          <p:nvPr/>
        </p:nvSpPr>
        <p:spPr bwMode="auto">
          <a:xfrm>
            <a:off x="3290888" y="3340100"/>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6980" name="Text Box 21"/>
          <p:cNvSpPr txBox="1">
            <a:spLocks noChangeArrowheads="1"/>
          </p:cNvSpPr>
          <p:nvPr/>
        </p:nvSpPr>
        <p:spPr bwMode="auto">
          <a:xfrm>
            <a:off x="914400" y="3048000"/>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n1</a:t>
            </a:r>
          </a:p>
        </p:txBody>
      </p:sp>
      <p:sp>
        <p:nvSpPr>
          <p:cNvPr id="296981" name="Text Box 22"/>
          <p:cNvSpPr txBox="1">
            <a:spLocks noChangeArrowheads="1"/>
          </p:cNvSpPr>
          <p:nvPr/>
        </p:nvSpPr>
        <p:spPr bwMode="auto">
          <a:xfrm>
            <a:off x="2913063" y="3035300"/>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n2</a:t>
            </a:r>
          </a:p>
        </p:txBody>
      </p:sp>
      <p:sp>
        <p:nvSpPr>
          <p:cNvPr id="296982" name="Rectangle 23"/>
          <p:cNvSpPr>
            <a:spLocks noChangeArrowheads="1"/>
          </p:cNvSpPr>
          <p:nvPr/>
        </p:nvSpPr>
        <p:spPr bwMode="auto">
          <a:xfrm>
            <a:off x="3048000" y="4940300"/>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6983" name="Rectangle 24"/>
          <p:cNvSpPr>
            <a:spLocks noChangeArrowheads="1"/>
          </p:cNvSpPr>
          <p:nvPr/>
        </p:nvSpPr>
        <p:spPr bwMode="auto">
          <a:xfrm>
            <a:off x="3048000" y="4940300"/>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6984" name="Line 25"/>
          <p:cNvSpPr>
            <a:spLocks noChangeShapeType="1"/>
          </p:cNvSpPr>
          <p:nvPr/>
        </p:nvSpPr>
        <p:spPr bwMode="auto">
          <a:xfrm>
            <a:off x="3048000" y="5168900"/>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6985" name="Line 26"/>
          <p:cNvSpPr>
            <a:spLocks noChangeShapeType="1"/>
          </p:cNvSpPr>
          <p:nvPr/>
        </p:nvSpPr>
        <p:spPr bwMode="auto">
          <a:xfrm>
            <a:off x="3352800" y="4940300"/>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6986" name="Text Box 27"/>
          <p:cNvSpPr txBox="1">
            <a:spLocks noChangeArrowheads="1"/>
          </p:cNvSpPr>
          <p:nvPr/>
        </p:nvSpPr>
        <p:spPr bwMode="auto">
          <a:xfrm>
            <a:off x="2971800" y="4635500"/>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n3</a:t>
            </a:r>
          </a:p>
        </p:txBody>
      </p:sp>
      <p:sp>
        <p:nvSpPr>
          <p:cNvPr id="296987" name="Text Box 28"/>
          <p:cNvSpPr txBox="1">
            <a:spLocks noChangeArrowheads="1"/>
          </p:cNvSpPr>
          <p:nvPr/>
        </p:nvSpPr>
        <p:spPr bwMode="auto">
          <a:xfrm>
            <a:off x="5287963" y="3873500"/>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n4</a:t>
            </a:r>
          </a:p>
        </p:txBody>
      </p:sp>
      <p:sp>
        <p:nvSpPr>
          <p:cNvPr id="296988" name="Rectangle 29"/>
          <p:cNvSpPr>
            <a:spLocks noChangeArrowheads="1"/>
          </p:cNvSpPr>
          <p:nvPr/>
        </p:nvSpPr>
        <p:spPr bwMode="auto">
          <a:xfrm>
            <a:off x="5284788" y="4178300"/>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6989" name="Rectangle 30"/>
          <p:cNvSpPr>
            <a:spLocks noChangeArrowheads="1"/>
          </p:cNvSpPr>
          <p:nvPr/>
        </p:nvSpPr>
        <p:spPr bwMode="auto">
          <a:xfrm>
            <a:off x="5284788" y="4178300"/>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6990" name="Line 31"/>
          <p:cNvSpPr>
            <a:spLocks noChangeShapeType="1"/>
          </p:cNvSpPr>
          <p:nvPr/>
        </p:nvSpPr>
        <p:spPr bwMode="auto">
          <a:xfrm>
            <a:off x="5284788" y="4406900"/>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6991" name="Line 32"/>
          <p:cNvSpPr>
            <a:spLocks noChangeShapeType="1"/>
          </p:cNvSpPr>
          <p:nvPr/>
        </p:nvSpPr>
        <p:spPr bwMode="auto">
          <a:xfrm>
            <a:off x="5589588" y="4178300"/>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6992" name="Text Box 33"/>
          <p:cNvSpPr txBox="1">
            <a:spLocks noChangeArrowheads="1"/>
          </p:cNvSpPr>
          <p:nvPr/>
        </p:nvSpPr>
        <p:spPr bwMode="auto">
          <a:xfrm>
            <a:off x="7162800" y="4178300"/>
            <a:ext cx="1017588"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10  </a:t>
            </a:r>
            <a:r>
              <a:rPr lang="en-US" altLang="x-none" sz="1400">
                <a:solidFill>
                  <a:srgbClr val="FF0000"/>
                </a:solidFill>
              </a:rPr>
              <a:t>n4</a:t>
            </a:r>
            <a:r>
              <a:rPr lang="en-US" altLang="x-none" sz="1400">
                <a:solidFill>
                  <a:srgbClr val="000000"/>
                </a:solidFill>
              </a:rPr>
              <a:t>  f10</a:t>
            </a:r>
          </a:p>
          <a:p>
            <a:pPr eaLnBrk="1" hangingPunct="1"/>
            <a:r>
              <a:rPr lang="en-US" altLang="x-none" sz="1400">
                <a:solidFill>
                  <a:srgbClr val="000000"/>
                </a:solidFill>
              </a:rPr>
              <a:t>  4  n1  f4</a:t>
            </a:r>
          </a:p>
          <a:p>
            <a:pPr eaLnBrk="1" hangingPunct="1"/>
            <a:r>
              <a:rPr lang="en-US" altLang="x-none" sz="1400">
                <a:solidFill>
                  <a:srgbClr val="000000"/>
                </a:solidFill>
              </a:rPr>
              <a:t>11  n5</a:t>
            </a:r>
          </a:p>
        </p:txBody>
      </p:sp>
      <p:sp>
        <p:nvSpPr>
          <p:cNvPr id="296993" name="Text Box 34"/>
          <p:cNvSpPr txBox="1">
            <a:spLocks noChangeArrowheads="1"/>
          </p:cNvSpPr>
          <p:nvPr/>
        </p:nvSpPr>
        <p:spPr bwMode="auto">
          <a:xfrm>
            <a:off x="7192963" y="3873500"/>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n5</a:t>
            </a:r>
          </a:p>
        </p:txBody>
      </p:sp>
      <p:sp>
        <p:nvSpPr>
          <p:cNvPr id="296994" name="Rectangle 35"/>
          <p:cNvSpPr>
            <a:spLocks noChangeArrowheads="1"/>
          </p:cNvSpPr>
          <p:nvPr/>
        </p:nvSpPr>
        <p:spPr bwMode="auto">
          <a:xfrm>
            <a:off x="7189788" y="4178300"/>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6995" name="Rectangle 36"/>
          <p:cNvSpPr>
            <a:spLocks noChangeArrowheads="1"/>
          </p:cNvSpPr>
          <p:nvPr/>
        </p:nvSpPr>
        <p:spPr bwMode="auto">
          <a:xfrm>
            <a:off x="7189788" y="4178300"/>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6996" name="Line 37"/>
          <p:cNvSpPr>
            <a:spLocks noChangeShapeType="1"/>
          </p:cNvSpPr>
          <p:nvPr/>
        </p:nvSpPr>
        <p:spPr bwMode="auto">
          <a:xfrm>
            <a:off x="7189788" y="4406900"/>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6997" name="Line 38"/>
          <p:cNvSpPr>
            <a:spLocks noChangeShapeType="1"/>
          </p:cNvSpPr>
          <p:nvPr/>
        </p:nvSpPr>
        <p:spPr bwMode="auto">
          <a:xfrm>
            <a:off x="7494588" y="4178300"/>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6998" name="Line 39"/>
          <p:cNvSpPr>
            <a:spLocks noChangeShapeType="1"/>
          </p:cNvSpPr>
          <p:nvPr/>
        </p:nvSpPr>
        <p:spPr bwMode="auto">
          <a:xfrm>
            <a:off x="1524000" y="2959100"/>
            <a:ext cx="0" cy="3048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6999" name="Text Box 40"/>
          <p:cNvSpPr txBox="1">
            <a:spLocks noChangeArrowheads="1"/>
          </p:cNvSpPr>
          <p:nvPr/>
        </p:nvSpPr>
        <p:spPr bwMode="auto">
          <a:xfrm>
            <a:off x="1143000" y="2590800"/>
            <a:ext cx="12827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Insert(10, f10)</a:t>
            </a:r>
          </a:p>
        </p:txBody>
      </p:sp>
      <p:sp>
        <p:nvSpPr>
          <p:cNvPr id="297000" name="Line 41"/>
          <p:cNvSpPr>
            <a:spLocks noChangeShapeType="1"/>
          </p:cNvSpPr>
          <p:nvPr/>
        </p:nvSpPr>
        <p:spPr bwMode="auto">
          <a:xfrm>
            <a:off x="2133600" y="3568700"/>
            <a:ext cx="7620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7001" name="Line 42"/>
          <p:cNvSpPr>
            <a:spLocks noChangeShapeType="1"/>
          </p:cNvSpPr>
          <p:nvPr/>
        </p:nvSpPr>
        <p:spPr bwMode="auto">
          <a:xfrm>
            <a:off x="3429000" y="4102100"/>
            <a:ext cx="0" cy="7620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7002" name="Line 43"/>
          <p:cNvSpPr>
            <a:spLocks noChangeShapeType="1"/>
          </p:cNvSpPr>
          <p:nvPr/>
        </p:nvSpPr>
        <p:spPr bwMode="auto">
          <a:xfrm flipV="1">
            <a:off x="4114800" y="4406900"/>
            <a:ext cx="1143000" cy="6858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7003" name="Line 44"/>
          <p:cNvSpPr>
            <a:spLocks noChangeShapeType="1"/>
          </p:cNvSpPr>
          <p:nvPr/>
        </p:nvSpPr>
        <p:spPr bwMode="auto">
          <a:xfrm>
            <a:off x="6400800" y="4406900"/>
            <a:ext cx="7620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Tree>
    <p:extLst>
      <p:ext uri="{BB962C8B-B14F-4D97-AF65-F5344CB8AC3E}">
        <p14:creationId xmlns:p14="http://schemas.microsoft.com/office/powerpoint/2010/main" val="9419685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0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A200C11-F89D-C443-BCC4-7559B127526B}" type="slidenum">
              <a:rPr lang="en-US" altLang="x-none" sz="1400">
                <a:solidFill>
                  <a:srgbClr val="000000"/>
                </a:solidFill>
                <a:latin typeface="Times New Roman" charset="0"/>
              </a:rPr>
              <a:pPr eaLnBrk="1" hangingPunct="1"/>
              <a:t>33</a:t>
            </a:fld>
            <a:endParaRPr lang="en-US" altLang="x-none" sz="1400">
              <a:solidFill>
                <a:srgbClr val="000000"/>
              </a:solidFill>
              <a:latin typeface="Times New Roman" charset="0"/>
            </a:endParaRPr>
          </a:p>
        </p:txBody>
      </p:sp>
      <p:sp>
        <p:nvSpPr>
          <p:cNvPr id="299010" name="Rectangle 2"/>
          <p:cNvSpPr>
            <a:spLocks noGrp="1" noChangeArrowheads="1"/>
          </p:cNvSpPr>
          <p:nvPr>
            <p:ph type="title"/>
          </p:nvPr>
        </p:nvSpPr>
        <p:spPr/>
        <p:txBody>
          <a:bodyPr/>
          <a:lstStyle/>
          <a:p>
            <a:r>
              <a:rPr lang="en-US" altLang="x-none" dirty="0" smtClean="0">
                <a:ea typeface="ＭＳ Ｐゴシック" charset="-128"/>
              </a:rPr>
              <a:t>Analysis: Freenet Dynamics</a:t>
            </a:r>
            <a:endParaRPr lang="en-US" altLang="x-none" dirty="0">
              <a:ea typeface="ＭＳ Ｐゴシック" charset="-128"/>
            </a:endParaRPr>
          </a:p>
        </p:txBody>
      </p:sp>
      <p:sp>
        <p:nvSpPr>
          <p:cNvPr id="299011" name="Rectangle 3"/>
          <p:cNvSpPr>
            <a:spLocks noGrp="1" noChangeArrowheads="1"/>
          </p:cNvSpPr>
          <p:nvPr>
            <p:ph type="body" idx="1"/>
          </p:nvPr>
        </p:nvSpPr>
        <p:spPr/>
        <p:txBody>
          <a:bodyPr/>
          <a:lstStyle/>
          <a:p>
            <a:r>
              <a:rPr lang="en-US" altLang="x-none" sz="2400" dirty="0">
                <a:ea typeface="ＭＳ Ｐゴシック" charset="-128"/>
              </a:rPr>
              <a:t>As nodes process queries, connectivity increases</a:t>
            </a:r>
          </a:p>
          <a:p>
            <a:pPr lvl="1"/>
            <a:r>
              <a:rPr lang="en-US" altLang="x-none" sz="2000" dirty="0">
                <a:ea typeface="ＭＳ Ｐゴシック" charset="-128"/>
              </a:rPr>
              <a:t>nodes will discover other nodes in the network</a:t>
            </a:r>
          </a:p>
          <a:p>
            <a:endParaRPr lang="en-US" altLang="x-none" sz="2400" dirty="0" smtClean="0">
              <a:ea typeface="ＭＳ Ｐゴシック" charset="-128"/>
            </a:endParaRPr>
          </a:p>
          <a:p>
            <a:r>
              <a:rPr lang="en-US" altLang="x-none" sz="2400" dirty="0" smtClean="0">
                <a:ea typeface="ＭＳ Ｐゴシック" charset="-128"/>
              </a:rPr>
              <a:t>Nodes </a:t>
            </a:r>
            <a:r>
              <a:rPr lang="en-US" altLang="x-none" sz="2400" dirty="0">
                <a:ea typeface="ＭＳ Ｐゴシック" charset="-128"/>
              </a:rPr>
              <a:t>eventually specialize in locating similar keys</a:t>
            </a:r>
          </a:p>
          <a:p>
            <a:pPr lvl="1"/>
            <a:r>
              <a:rPr lang="en-US" altLang="x-none" sz="2000" dirty="0">
                <a:ea typeface="ＭＳ Ｐゴシック" charset="-128"/>
              </a:rPr>
              <a:t>if a node is listed in a routing table, it will get queries for related keys</a:t>
            </a:r>
          </a:p>
          <a:p>
            <a:pPr lvl="1"/>
            <a:r>
              <a:rPr lang="en-US" altLang="x-none" sz="2000" dirty="0">
                <a:ea typeface="ＭＳ Ｐゴシック" charset="-128"/>
              </a:rPr>
              <a:t>thus will gain </a:t>
            </a:r>
            <a:r>
              <a:rPr lang="ja-JP" altLang="en-US" sz="2000" dirty="0">
                <a:ea typeface="ＭＳ Ｐゴシック" charset="-128"/>
              </a:rPr>
              <a:t>“</a:t>
            </a:r>
            <a:r>
              <a:rPr lang="en-US" altLang="ja-JP" sz="2000" dirty="0">
                <a:ea typeface="ＭＳ Ｐゴシック" charset="-128"/>
              </a:rPr>
              <a:t>experience</a:t>
            </a:r>
            <a:r>
              <a:rPr lang="ja-JP" altLang="en-US" sz="2000" dirty="0">
                <a:ea typeface="ＭＳ Ｐゴシック" charset="-128"/>
              </a:rPr>
              <a:t>”</a:t>
            </a:r>
            <a:r>
              <a:rPr lang="en-US" altLang="ja-JP" sz="2000" dirty="0">
                <a:ea typeface="ＭＳ Ｐゴシック" charset="-128"/>
              </a:rPr>
              <a:t> answering those </a:t>
            </a:r>
            <a:r>
              <a:rPr lang="en-US" altLang="ja-JP" sz="2000" dirty="0" smtClean="0">
                <a:ea typeface="ＭＳ Ｐゴシック" charset="-128"/>
              </a:rPr>
              <a:t>queries</a:t>
            </a:r>
          </a:p>
          <a:p>
            <a:pPr lvl="1"/>
            <a:r>
              <a:rPr lang="en-US" altLang="x-none" sz="2000" dirty="0" smtClean="0">
                <a:ea typeface="ＭＳ Ｐゴシック" charset="-128"/>
              </a:rPr>
              <a:t>caveat</a:t>
            </a:r>
            <a:r>
              <a:rPr lang="en-US" altLang="x-none" sz="2000" dirty="0">
                <a:ea typeface="ＭＳ Ｐゴシック" charset="-128"/>
              </a:rPr>
              <a:t>: </a:t>
            </a:r>
            <a:r>
              <a:rPr lang="en-US" altLang="x-none" sz="2000" dirty="0" err="1">
                <a:ea typeface="ＭＳ Ｐゴシック" charset="-128"/>
              </a:rPr>
              <a:t>lexigraphic</a:t>
            </a:r>
            <a:r>
              <a:rPr lang="en-US" altLang="x-none" sz="2000" dirty="0">
                <a:ea typeface="ＭＳ Ｐゴシック" charset="-128"/>
              </a:rPr>
              <a:t> closeness of file names/keys may not imply content similarity </a:t>
            </a:r>
          </a:p>
          <a:p>
            <a:pPr lvl="1"/>
            <a:endParaRPr lang="en-US" altLang="ja-JP" sz="2000" dirty="0">
              <a:ea typeface="ＭＳ Ｐゴシック" charset="-128"/>
            </a:endParaRPr>
          </a:p>
          <a:p>
            <a:r>
              <a:rPr lang="en-US" altLang="x-none" sz="2400" dirty="0">
                <a:ea typeface="ＭＳ Ｐゴシック" charset="-128"/>
              </a:rPr>
              <a:t>P</a:t>
            </a:r>
            <a:r>
              <a:rPr lang="en-US" altLang="x-none" sz="2400" dirty="0" smtClean="0">
                <a:ea typeface="ＭＳ Ｐゴシック" charset="-128"/>
              </a:rPr>
              <a:t>opular </a:t>
            </a:r>
            <a:r>
              <a:rPr lang="en-US" altLang="x-none" sz="2400" dirty="0">
                <a:ea typeface="ＭＳ Ｐゴシック" charset="-128"/>
              </a:rPr>
              <a:t>data will be transparently replicated and will exist closer to requestors</a:t>
            </a:r>
          </a:p>
          <a:p>
            <a:pPr lvl="2"/>
            <a:endParaRPr lang="en-US" altLang="x-none" sz="1600" dirty="0">
              <a:ea typeface="ＭＳ Ｐゴシック" charset="-128"/>
            </a:endParaRPr>
          </a:p>
        </p:txBody>
      </p:sp>
    </p:spTree>
    <p:extLst>
      <p:ext uri="{BB962C8B-B14F-4D97-AF65-F5344CB8AC3E}">
        <p14:creationId xmlns:p14="http://schemas.microsoft.com/office/powerpoint/2010/main" val="656945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90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90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901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901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9011">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9011">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90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011"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B5A775E-0490-E34F-B812-F60B23527D3F}" type="slidenum">
              <a:rPr lang="en-US" altLang="x-none" sz="1400">
                <a:solidFill>
                  <a:srgbClr val="000000"/>
                </a:solidFill>
                <a:latin typeface="Times New Roman" charset="0"/>
              </a:rPr>
              <a:pPr eaLnBrk="1" hangingPunct="1"/>
              <a:t>34</a:t>
            </a:fld>
            <a:endParaRPr lang="en-US" altLang="x-none" sz="1400">
              <a:solidFill>
                <a:srgbClr val="000000"/>
              </a:solidFill>
              <a:latin typeface="Times New Roman" charset="0"/>
            </a:endParaRPr>
          </a:p>
        </p:txBody>
      </p:sp>
      <p:sp>
        <p:nvSpPr>
          <p:cNvPr id="301058" name="Rectangle 2"/>
          <p:cNvSpPr>
            <a:spLocks noGrp="1" noChangeArrowheads="1"/>
          </p:cNvSpPr>
          <p:nvPr>
            <p:ph type="title"/>
          </p:nvPr>
        </p:nvSpPr>
        <p:spPr>
          <a:xfrm>
            <a:off x="533400" y="100013"/>
            <a:ext cx="7772400" cy="1143000"/>
          </a:xfrm>
        </p:spPr>
        <p:txBody>
          <a:bodyPr/>
          <a:lstStyle/>
          <a:p>
            <a:r>
              <a:rPr lang="en-US" altLang="x-none" sz="3600">
                <a:ea typeface="ＭＳ Ｐゴシック" charset="-128"/>
              </a:rPr>
              <a:t>Understanding Freenet Self-Organization: Freenet Graph</a:t>
            </a:r>
          </a:p>
        </p:txBody>
      </p:sp>
      <p:sp>
        <p:nvSpPr>
          <p:cNvPr id="301059" name="Rectangle 3"/>
          <p:cNvSpPr>
            <a:spLocks noGrp="1" noChangeArrowheads="1"/>
          </p:cNvSpPr>
          <p:nvPr>
            <p:ph type="body" idx="1"/>
          </p:nvPr>
        </p:nvSpPr>
        <p:spPr/>
        <p:txBody>
          <a:bodyPr/>
          <a:lstStyle/>
          <a:p>
            <a:r>
              <a:rPr lang="en-US" altLang="x-none">
                <a:ea typeface="ＭＳ Ｐゴシック" charset="-128"/>
              </a:rPr>
              <a:t>We create a Freenet reference graph</a:t>
            </a:r>
          </a:p>
          <a:p>
            <a:pPr lvl="1"/>
            <a:r>
              <a:rPr lang="en-US" altLang="x-none">
                <a:ea typeface="ＭＳ Ｐゴシック" charset="-128"/>
              </a:rPr>
              <a:t>creating a vertex for each Freenet node</a:t>
            </a:r>
          </a:p>
          <a:p>
            <a:pPr lvl="1"/>
            <a:r>
              <a:rPr lang="en-US" altLang="x-none">
                <a:ea typeface="ＭＳ Ｐゴシック" charset="-128"/>
              </a:rPr>
              <a:t>adding a directed link from A to B if A refers to an item stored at B </a:t>
            </a:r>
          </a:p>
        </p:txBody>
      </p:sp>
      <p:pic>
        <p:nvPicPr>
          <p:cNvPr id="3010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3863" y="3832225"/>
            <a:ext cx="6032500" cy="245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1061" name="Text Box 4"/>
          <p:cNvSpPr txBox="1">
            <a:spLocks noChangeArrowheads="1"/>
          </p:cNvSpPr>
          <p:nvPr/>
        </p:nvSpPr>
        <p:spPr bwMode="auto">
          <a:xfrm>
            <a:off x="7148513" y="109538"/>
            <a:ext cx="1668462"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i="1">
                <a:solidFill>
                  <a:srgbClr val="000000"/>
                </a:solidFill>
              </a:rPr>
              <a:t>id   next_hop     file</a:t>
            </a:r>
          </a:p>
        </p:txBody>
      </p:sp>
      <p:sp>
        <p:nvSpPr>
          <p:cNvPr id="301062" name="Rectangle 16"/>
          <p:cNvSpPr>
            <a:spLocks noChangeArrowheads="1"/>
          </p:cNvSpPr>
          <p:nvPr/>
        </p:nvSpPr>
        <p:spPr bwMode="auto">
          <a:xfrm>
            <a:off x="7162800" y="138113"/>
            <a:ext cx="1884363" cy="22066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01063" name="Rectangle 17"/>
          <p:cNvSpPr>
            <a:spLocks noChangeArrowheads="1"/>
          </p:cNvSpPr>
          <p:nvPr/>
        </p:nvSpPr>
        <p:spPr bwMode="auto">
          <a:xfrm>
            <a:off x="7162800" y="130175"/>
            <a:ext cx="1873250" cy="79692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01064" name="Text Box 10"/>
          <p:cNvSpPr txBox="1">
            <a:spLocks noChangeArrowheads="1"/>
          </p:cNvSpPr>
          <p:nvPr/>
        </p:nvSpPr>
        <p:spPr bwMode="auto">
          <a:xfrm rot="5400000">
            <a:off x="7683500" y="527050"/>
            <a:ext cx="4857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a:t>
            </a:r>
          </a:p>
        </p:txBody>
      </p:sp>
      <p:sp>
        <p:nvSpPr>
          <p:cNvPr id="301065" name="Line 11"/>
          <p:cNvSpPr>
            <a:spLocks noChangeShapeType="1"/>
          </p:cNvSpPr>
          <p:nvPr/>
        </p:nvSpPr>
        <p:spPr bwMode="auto">
          <a:xfrm>
            <a:off x="7162800" y="1481138"/>
            <a:ext cx="1143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01066" name="Line 12"/>
          <p:cNvSpPr>
            <a:spLocks noChangeShapeType="1"/>
          </p:cNvSpPr>
          <p:nvPr/>
        </p:nvSpPr>
        <p:spPr bwMode="auto">
          <a:xfrm>
            <a:off x="7148513" y="1211263"/>
            <a:ext cx="1143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01067" name="Text Box 13"/>
          <p:cNvSpPr txBox="1">
            <a:spLocks noChangeArrowheads="1"/>
          </p:cNvSpPr>
          <p:nvPr/>
        </p:nvSpPr>
        <p:spPr bwMode="auto">
          <a:xfrm rot="5400000">
            <a:off x="7680325" y="1412875"/>
            <a:ext cx="4857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a:t>
            </a:r>
          </a:p>
        </p:txBody>
      </p:sp>
      <p:sp>
        <p:nvSpPr>
          <p:cNvPr id="301068" name="Rectangle 25"/>
          <p:cNvSpPr>
            <a:spLocks noChangeArrowheads="1"/>
          </p:cNvSpPr>
          <p:nvPr/>
        </p:nvSpPr>
        <p:spPr bwMode="auto">
          <a:xfrm>
            <a:off x="7162800" y="947738"/>
            <a:ext cx="1143000" cy="811212"/>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01069" name="Line 16"/>
          <p:cNvSpPr>
            <a:spLocks noChangeShapeType="1"/>
          </p:cNvSpPr>
          <p:nvPr/>
        </p:nvSpPr>
        <p:spPr bwMode="auto">
          <a:xfrm>
            <a:off x="7315200" y="434975"/>
            <a:ext cx="0" cy="1295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01070" name="Line 17"/>
          <p:cNvSpPr>
            <a:spLocks noChangeShapeType="1"/>
          </p:cNvSpPr>
          <p:nvPr/>
        </p:nvSpPr>
        <p:spPr bwMode="auto">
          <a:xfrm>
            <a:off x="7696200" y="434975"/>
            <a:ext cx="0" cy="1295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cxnSp>
        <p:nvCxnSpPr>
          <p:cNvPr id="301071" name="Straight Connector 37"/>
          <p:cNvCxnSpPr>
            <a:cxnSpLocks noChangeShapeType="1"/>
          </p:cNvCxnSpPr>
          <p:nvPr/>
        </p:nvCxnSpPr>
        <p:spPr bwMode="auto">
          <a:xfrm>
            <a:off x="7162800" y="663575"/>
            <a:ext cx="1855788"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1072" name="Straight Connector 39"/>
          <p:cNvCxnSpPr>
            <a:cxnSpLocks noChangeShapeType="1"/>
          </p:cNvCxnSpPr>
          <p:nvPr/>
        </p:nvCxnSpPr>
        <p:spPr bwMode="auto">
          <a:xfrm rot="5400000">
            <a:off x="6623050" y="941388"/>
            <a:ext cx="1662113"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1073" name="Straight Connector 40"/>
          <p:cNvCxnSpPr>
            <a:cxnSpLocks noChangeShapeType="1"/>
          </p:cNvCxnSpPr>
          <p:nvPr/>
        </p:nvCxnSpPr>
        <p:spPr bwMode="auto">
          <a:xfrm rot="5400000">
            <a:off x="7453312" y="941388"/>
            <a:ext cx="1662113"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81440087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BDFC423-16E4-5148-B1E3-181721E19673}" type="slidenum">
              <a:rPr lang="en-US" altLang="x-none" sz="1400">
                <a:solidFill>
                  <a:srgbClr val="000000"/>
                </a:solidFill>
                <a:latin typeface="Times New Roman" charset="0"/>
              </a:rPr>
              <a:pPr eaLnBrk="1" hangingPunct="1"/>
              <a:t>35</a:t>
            </a:fld>
            <a:endParaRPr lang="en-US" altLang="x-none" sz="1400">
              <a:solidFill>
                <a:srgbClr val="000000"/>
              </a:solidFill>
              <a:latin typeface="Times New Roman" charset="0"/>
            </a:endParaRPr>
          </a:p>
        </p:txBody>
      </p:sp>
      <p:sp>
        <p:nvSpPr>
          <p:cNvPr id="303106" name="Rectangle 2"/>
          <p:cNvSpPr>
            <a:spLocks noGrp="1" noChangeArrowheads="1"/>
          </p:cNvSpPr>
          <p:nvPr>
            <p:ph type="title"/>
          </p:nvPr>
        </p:nvSpPr>
        <p:spPr/>
        <p:txBody>
          <a:bodyPr/>
          <a:lstStyle/>
          <a:p>
            <a:r>
              <a:rPr lang="en-US" altLang="x-none" sz="2400">
                <a:ea typeface="ＭＳ Ｐゴシック" charset="-128"/>
              </a:rPr>
              <a:t>Experiment: Freenet Graph: Init </a:t>
            </a:r>
          </a:p>
        </p:txBody>
      </p:sp>
      <p:sp>
        <p:nvSpPr>
          <p:cNvPr id="19460" name="Rectangle 3"/>
          <p:cNvSpPr>
            <a:spLocks noGrp="1" noChangeArrowheads="1"/>
          </p:cNvSpPr>
          <p:nvPr>
            <p:ph type="body" idx="1"/>
          </p:nvPr>
        </p:nvSpPr>
        <p:spPr>
          <a:xfrm>
            <a:off x="533400" y="4665663"/>
            <a:ext cx="8058150" cy="1860550"/>
          </a:xfrm>
        </p:spPr>
        <p:txBody>
          <a:bodyPr/>
          <a:lstStyle/>
          <a:p>
            <a:pPr>
              <a:lnSpc>
                <a:spcPct val="80000"/>
              </a:lnSpc>
              <a:buFontTx/>
              <a:buChar char="-"/>
            </a:pPr>
            <a:r>
              <a:rPr lang="en-US" altLang="x-none" sz="2000" dirty="0">
                <a:ea typeface="ＭＳ Ｐゴシック" charset="-128"/>
              </a:rPr>
              <a:t>Assume a network of 1000 nodes, with node id 0 to 999</a:t>
            </a:r>
          </a:p>
          <a:p>
            <a:pPr>
              <a:lnSpc>
                <a:spcPct val="80000"/>
              </a:lnSpc>
              <a:buFontTx/>
              <a:buChar char="-"/>
            </a:pPr>
            <a:r>
              <a:rPr lang="en-US" altLang="x-none" sz="2000" dirty="0">
                <a:ea typeface="ＭＳ Ｐゴシック" charset="-128"/>
              </a:rPr>
              <a:t>Each node can store 50 data items, and 200 references</a:t>
            </a:r>
          </a:p>
          <a:p>
            <a:pPr>
              <a:lnSpc>
                <a:spcPct val="80000"/>
              </a:lnSpc>
              <a:buFontTx/>
              <a:buChar char="-"/>
            </a:pPr>
            <a:r>
              <a:rPr lang="en-US" altLang="x-none" sz="2000" dirty="0">
                <a:ea typeface="ＭＳ Ｐゴシック" charset="-128"/>
              </a:rPr>
              <a:t>Assume initially each node </a:t>
            </a:r>
            <a:r>
              <a:rPr lang="en-US" altLang="x-none" sz="2000" dirty="0" err="1">
                <a:ea typeface="ＭＳ Ｐゴシック" charset="-128"/>
              </a:rPr>
              <a:t>i</a:t>
            </a:r>
            <a:r>
              <a:rPr lang="en-US" altLang="x-none" sz="2000" dirty="0">
                <a:ea typeface="ＭＳ Ｐゴシック" charset="-128"/>
              </a:rPr>
              <a:t> has </a:t>
            </a:r>
            <a:r>
              <a:rPr lang="en-US" altLang="x-none" sz="2000" dirty="0" err="1">
                <a:ea typeface="ＭＳ Ｐゴシック" charset="-128"/>
              </a:rPr>
              <a:t>i</a:t>
            </a:r>
            <a:r>
              <a:rPr lang="en-US" altLang="x-none" sz="2000" dirty="0">
                <a:ea typeface="ＭＳ Ｐゴシック" charset="-128"/>
              </a:rPr>
              <a:t>, and knows the storage of </a:t>
            </a:r>
            <a:r>
              <a:rPr lang="en-US" altLang="x-none" sz="2000" dirty="0" err="1">
                <a:ea typeface="ＭＳ Ｐゴシック" charset="-128"/>
              </a:rPr>
              <a:t>i</a:t>
            </a:r>
            <a:r>
              <a:rPr lang="en-US" altLang="x-none" sz="2000" dirty="0">
                <a:ea typeface="ＭＳ Ｐゴシック" charset="-128"/>
              </a:rPr>
              <a:t> – 2,  -1, </a:t>
            </a:r>
            <a:r>
              <a:rPr lang="en-US" altLang="x-none" sz="2000" dirty="0" err="1">
                <a:ea typeface="ＭＳ Ｐゴシック" charset="-128"/>
              </a:rPr>
              <a:t>i</a:t>
            </a:r>
            <a:r>
              <a:rPr lang="en-US" altLang="x-none" sz="2000" dirty="0">
                <a:ea typeface="ＭＳ Ｐゴシック" charset="-128"/>
              </a:rPr>
              <a:t> + 1, </a:t>
            </a:r>
            <a:r>
              <a:rPr lang="en-US" altLang="x-none" sz="2000" dirty="0" err="1">
                <a:ea typeface="ＭＳ Ｐゴシック" charset="-128"/>
              </a:rPr>
              <a:t>i</a:t>
            </a:r>
            <a:r>
              <a:rPr lang="en-US" altLang="x-none" sz="2000" dirty="0">
                <a:ea typeface="ＭＳ Ｐゴシック" charset="-128"/>
              </a:rPr>
              <a:t> + 2 (all mod 1000) </a:t>
            </a:r>
          </a:p>
          <a:p>
            <a:pPr>
              <a:lnSpc>
                <a:spcPct val="80000"/>
              </a:lnSpc>
              <a:buFontTx/>
              <a:buChar char="-"/>
            </a:pPr>
            <a:r>
              <a:rPr lang="en-US" altLang="x-none" sz="2000" dirty="0">
                <a:ea typeface="ＭＳ Ｐゴシック" charset="-128"/>
              </a:rPr>
              <a:t>thus a regular, locally-clustered graph with </a:t>
            </a:r>
            <a:r>
              <a:rPr lang="en-US" altLang="x-none" sz="2000" dirty="0" err="1">
                <a:ea typeface="ＭＳ Ｐゴシック" charset="-128"/>
              </a:rPr>
              <a:t>avg</a:t>
            </a:r>
            <a:r>
              <a:rPr lang="en-US" altLang="x-none" sz="2000" dirty="0">
                <a:ea typeface="ＭＳ Ｐゴシック" charset="-128"/>
              </a:rPr>
              <a:t> path length </a:t>
            </a:r>
            <a:endParaRPr lang="en-US" altLang="x-none" sz="2000" dirty="0" smtClean="0">
              <a:ea typeface="ＭＳ Ｐゴシック" charset="-128"/>
            </a:endParaRPr>
          </a:p>
          <a:p>
            <a:pPr marL="0" indent="0">
              <a:lnSpc>
                <a:spcPct val="80000"/>
              </a:lnSpc>
              <a:buNone/>
            </a:pPr>
            <a:r>
              <a:rPr lang="en-US" altLang="x-none" sz="2000" dirty="0" smtClean="0">
                <a:ea typeface="ＭＳ Ｐゴシック" charset="-128"/>
              </a:rPr>
              <a:t/>
            </a:r>
            <a:br>
              <a:rPr lang="en-US" altLang="x-none" sz="2000" dirty="0" smtClean="0">
                <a:ea typeface="ＭＳ Ｐゴシック" charset="-128"/>
              </a:rPr>
            </a:br>
            <a:r>
              <a:rPr lang="en-US" altLang="x-none" sz="2000" dirty="0" smtClean="0">
                <a:ea typeface="ＭＳ Ｐゴシック" charset="-128"/>
              </a:rPr>
              <a:t>                     ~ 1000 </a:t>
            </a:r>
            <a:r>
              <a:rPr lang="en-US" altLang="x-none" sz="2000" dirty="0">
                <a:ea typeface="ＭＳ Ｐゴシック" charset="-128"/>
              </a:rPr>
              <a:t>/ 8  = 125</a:t>
            </a:r>
          </a:p>
        </p:txBody>
      </p:sp>
      <p:sp>
        <p:nvSpPr>
          <p:cNvPr id="303108" name="Oval 5"/>
          <p:cNvSpPr>
            <a:spLocks noChangeArrowheads="1"/>
          </p:cNvSpPr>
          <p:nvPr/>
        </p:nvSpPr>
        <p:spPr bwMode="auto">
          <a:xfrm>
            <a:off x="614363" y="2897188"/>
            <a:ext cx="495300" cy="495300"/>
          </a:xfrm>
          <a:prstGeom prst="ellipse">
            <a:avLst/>
          </a:prstGeom>
          <a:solidFill>
            <a:srgbClr val="CCFFFF"/>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03109" name="Oval 6"/>
          <p:cNvSpPr>
            <a:spLocks noChangeArrowheads="1"/>
          </p:cNvSpPr>
          <p:nvPr/>
        </p:nvSpPr>
        <p:spPr bwMode="auto">
          <a:xfrm>
            <a:off x="1785938" y="2927350"/>
            <a:ext cx="615950" cy="490538"/>
          </a:xfrm>
          <a:prstGeom prst="ellipse">
            <a:avLst/>
          </a:prstGeom>
          <a:solidFill>
            <a:srgbClr val="CCFFFF"/>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i-2</a:t>
            </a:r>
          </a:p>
        </p:txBody>
      </p:sp>
      <p:sp>
        <p:nvSpPr>
          <p:cNvPr id="303110" name="Oval 7"/>
          <p:cNvSpPr>
            <a:spLocks noChangeArrowheads="1"/>
          </p:cNvSpPr>
          <p:nvPr/>
        </p:nvSpPr>
        <p:spPr bwMode="auto">
          <a:xfrm>
            <a:off x="3100388" y="2927350"/>
            <a:ext cx="566737" cy="490538"/>
          </a:xfrm>
          <a:prstGeom prst="ellipse">
            <a:avLst/>
          </a:prstGeom>
          <a:solidFill>
            <a:srgbClr val="CCFFFF"/>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i-1</a:t>
            </a:r>
          </a:p>
        </p:txBody>
      </p:sp>
      <p:sp>
        <p:nvSpPr>
          <p:cNvPr id="303111" name="Oval 8"/>
          <p:cNvSpPr>
            <a:spLocks noChangeArrowheads="1"/>
          </p:cNvSpPr>
          <p:nvPr/>
        </p:nvSpPr>
        <p:spPr bwMode="auto">
          <a:xfrm>
            <a:off x="4511675" y="2941638"/>
            <a:ext cx="561975" cy="490537"/>
          </a:xfrm>
          <a:prstGeom prst="ellipse">
            <a:avLst/>
          </a:prstGeom>
          <a:solidFill>
            <a:srgbClr val="CCFFFF"/>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b="1">
                <a:solidFill>
                  <a:srgbClr val="000000"/>
                </a:solidFill>
              </a:rPr>
              <a:t> i </a:t>
            </a:r>
          </a:p>
        </p:txBody>
      </p:sp>
      <p:sp>
        <p:nvSpPr>
          <p:cNvPr id="303112" name="Oval 9"/>
          <p:cNvSpPr>
            <a:spLocks noChangeArrowheads="1"/>
          </p:cNvSpPr>
          <p:nvPr/>
        </p:nvSpPr>
        <p:spPr bwMode="auto">
          <a:xfrm>
            <a:off x="6049963" y="2973388"/>
            <a:ext cx="587375" cy="490537"/>
          </a:xfrm>
          <a:prstGeom prst="ellipse">
            <a:avLst/>
          </a:prstGeom>
          <a:solidFill>
            <a:srgbClr val="CCFFFF"/>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i+1</a:t>
            </a:r>
          </a:p>
        </p:txBody>
      </p:sp>
      <p:sp>
        <p:nvSpPr>
          <p:cNvPr id="303113" name="Oval 10"/>
          <p:cNvSpPr>
            <a:spLocks noChangeArrowheads="1"/>
          </p:cNvSpPr>
          <p:nvPr/>
        </p:nvSpPr>
        <p:spPr bwMode="auto">
          <a:xfrm>
            <a:off x="7681913" y="2957513"/>
            <a:ext cx="636587" cy="490537"/>
          </a:xfrm>
          <a:prstGeom prst="ellipse">
            <a:avLst/>
          </a:prstGeom>
          <a:solidFill>
            <a:srgbClr val="CCFFFF"/>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i+2</a:t>
            </a:r>
          </a:p>
        </p:txBody>
      </p:sp>
      <p:sp>
        <p:nvSpPr>
          <p:cNvPr id="19467" name="Freeform 12"/>
          <p:cNvSpPr>
            <a:spLocks/>
          </p:cNvSpPr>
          <p:nvPr/>
        </p:nvSpPr>
        <p:spPr bwMode="auto">
          <a:xfrm>
            <a:off x="4781550" y="2678113"/>
            <a:ext cx="1589088" cy="274637"/>
          </a:xfrm>
          <a:custGeom>
            <a:avLst/>
            <a:gdLst>
              <a:gd name="T0" fmla="*/ 0 w 1001"/>
              <a:gd name="T1" fmla="*/ 2147483647 h 173"/>
              <a:gd name="T2" fmla="*/ 2147483647 w 1001"/>
              <a:gd name="T3" fmla="*/ 2147483647 h 173"/>
              <a:gd name="T4" fmla="*/ 2147483647 w 1001"/>
              <a:gd name="T5" fmla="*/ 2147483647 h 173"/>
              <a:gd name="T6" fmla="*/ 0 60000 65536"/>
              <a:gd name="T7" fmla="*/ 0 60000 65536"/>
              <a:gd name="T8" fmla="*/ 0 60000 65536"/>
              <a:gd name="T9" fmla="*/ 0 w 1001"/>
              <a:gd name="T10" fmla="*/ 0 h 173"/>
              <a:gd name="T11" fmla="*/ 1001 w 1001"/>
              <a:gd name="T12" fmla="*/ 173 h 173"/>
            </a:gdLst>
            <a:ahLst/>
            <a:cxnLst>
              <a:cxn ang="T6">
                <a:pos x="T0" y="T1"/>
              </a:cxn>
              <a:cxn ang="T7">
                <a:pos x="T2" y="T3"/>
              </a:cxn>
              <a:cxn ang="T8">
                <a:pos x="T4" y="T5"/>
              </a:cxn>
            </a:cxnLst>
            <a:rect l="T9" t="T10" r="T11" b="T12"/>
            <a:pathLst>
              <a:path w="1001" h="173">
                <a:moveTo>
                  <a:pt x="0" y="154"/>
                </a:moveTo>
                <a:cubicBezTo>
                  <a:pt x="143" y="77"/>
                  <a:pt x="286" y="0"/>
                  <a:pt x="453" y="3"/>
                </a:cubicBezTo>
                <a:cubicBezTo>
                  <a:pt x="620" y="6"/>
                  <a:pt x="810" y="89"/>
                  <a:pt x="1001" y="173"/>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9468" name="Freeform 13"/>
          <p:cNvSpPr>
            <a:spLocks/>
          </p:cNvSpPr>
          <p:nvPr/>
        </p:nvSpPr>
        <p:spPr bwMode="auto">
          <a:xfrm>
            <a:off x="4751388" y="2251075"/>
            <a:ext cx="3103562" cy="701675"/>
          </a:xfrm>
          <a:custGeom>
            <a:avLst/>
            <a:gdLst>
              <a:gd name="T0" fmla="*/ 0 w 1955"/>
              <a:gd name="T1" fmla="*/ 2147483647 h 442"/>
              <a:gd name="T2" fmla="*/ 2147483647 w 1955"/>
              <a:gd name="T3" fmla="*/ 2147483647 h 442"/>
              <a:gd name="T4" fmla="*/ 2147483647 w 1955"/>
              <a:gd name="T5" fmla="*/ 2147483647 h 442"/>
              <a:gd name="T6" fmla="*/ 0 60000 65536"/>
              <a:gd name="T7" fmla="*/ 0 60000 65536"/>
              <a:gd name="T8" fmla="*/ 0 60000 65536"/>
              <a:gd name="T9" fmla="*/ 0 w 1955"/>
              <a:gd name="T10" fmla="*/ 0 h 442"/>
              <a:gd name="T11" fmla="*/ 1955 w 1955"/>
              <a:gd name="T12" fmla="*/ 442 h 442"/>
            </a:gdLst>
            <a:ahLst/>
            <a:cxnLst>
              <a:cxn ang="T6">
                <a:pos x="T0" y="T1"/>
              </a:cxn>
              <a:cxn ang="T7">
                <a:pos x="T2" y="T3"/>
              </a:cxn>
              <a:cxn ang="T8">
                <a:pos x="T4" y="T5"/>
              </a:cxn>
            </a:cxnLst>
            <a:rect l="T9" t="T10" r="T11" b="T12"/>
            <a:pathLst>
              <a:path w="1955" h="442">
                <a:moveTo>
                  <a:pt x="0" y="395"/>
                </a:moveTo>
                <a:cubicBezTo>
                  <a:pt x="162" y="329"/>
                  <a:pt x="647" y="0"/>
                  <a:pt x="973" y="8"/>
                </a:cubicBezTo>
                <a:cubicBezTo>
                  <a:pt x="1299" y="16"/>
                  <a:pt x="1751" y="352"/>
                  <a:pt x="1955" y="442"/>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9469" name="Freeform 14"/>
          <p:cNvSpPr>
            <a:spLocks/>
          </p:cNvSpPr>
          <p:nvPr/>
        </p:nvSpPr>
        <p:spPr bwMode="auto">
          <a:xfrm>
            <a:off x="3357563" y="3417888"/>
            <a:ext cx="1409700" cy="271462"/>
          </a:xfrm>
          <a:custGeom>
            <a:avLst/>
            <a:gdLst>
              <a:gd name="T0" fmla="*/ 2147483647 w 888"/>
              <a:gd name="T1" fmla="*/ 2147483647 h 171"/>
              <a:gd name="T2" fmla="*/ 2147483647 w 888"/>
              <a:gd name="T3" fmla="*/ 2147483647 h 171"/>
              <a:gd name="T4" fmla="*/ 0 w 888"/>
              <a:gd name="T5" fmla="*/ 0 h 171"/>
              <a:gd name="T6" fmla="*/ 0 60000 65536"/>
              <a:gd name="T7" fmla="*/ 0 60000 65536"/>
              <a:gd name="T8" fmla="*/ 0 60000 65536"/>
              <a:gd name="T9" fmla="*/ 0 w 888"/>
              <a:gd name="T10" fmla="*/ 0 h 171"/>
              <a:gd name="T11" fmla="*/ 888 w 888"/>
              <a:gd name="T12" fmla="*/ 171 h 171"/>
            </a:gdLst>
            <a:ahLst/>
            <a:cxnLst>
              <a:cxn ang="T6">
                <a:pos x="T0" y="T1"/>
              </a:cxn>
              <a:cxn ang="T7">
                <a:pos x="T2" y="T3"/>
              </a:cxn>
              <a:cxn ang="T8">
                <a:pos x="T4" y="T5"/>
              </a:cxn>
            </a:cxnLst>
            <a:rect l="T9" t="T10" r="T11" b="T12"/>
            <a:pathLst>
              <a:path w="888" h="171">
                <a:moveTo>
                  <a:pt x="888" y="9"/>
                </a:moveTo>
                <a:cubicBezTo>
                  <a:pt x="754" y="90"/>
                  <a:pt x="620" y="171"/>
                  <a:pt x="472" y="170"/>
                </a:cubicBezTo>
                <a:cubicBezTo>
                  <a:pt x="324" y="169"/>
                  <a:pt x="162" y="84"/>
                  <a:pt x="0"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9470" name="Freeform 15"/>
          <p:cNvSpPr>
            <a:spLocks/>
          </p:cNvSpPr>
          <p:nvPr/>
        </p:nvSpPr>
        <p:spPr bwMode="auto">
          <a:xfrm>
            <a:off x="2128838" y="3503613"/>
            <a:ext cx="2622550" cy="619125"/>
          </a:xfrm>
          <a:custGeom>
            <a:avLst/>
            <a:gdLst>
              <a:gd name="T0" fmla="*/ 2147483647 w 1652"/>
              <a:gd name="T1" fmla="*/ 0 h 390"/>
              <a:gd name="T2" fmla="*/ 2147483647 w 1652"/>
              <a:gd name="T3" fmla="*/ 2147483647 h 390"/>
              <a:gd name="T4" fmla="*/ 0 w 1652"/>
              <a:gd name="T5" fmla="*/ 2147483647 h 390"/>
              <a:gd name="T6" fmla="*/ 0 60000 65536"/>
              <a:gd name="T7" fmla="*/ 0 60000 65536"/>
              <a:gd name="T8" fmla="*/ 0 60000 65536"/>
              <a:gd name="T9" fmla="*/ 0 w 1652"/>
              <a:gd name="T10" fmla="*/ 0 h 390"/>
              <a:gd name="T11" fmla="*/ 1652 w 1652"/>
              <a:gd name="T12" fmla="*/ 390 h 390"/>
            </a:gdLst>
            <a:ahLst/>
            <a:cxnLst>
              <a:cxn ang="T6">
                <a:pos x="T0" y="T1"/>
              </a:cxn>
              <a:cxn ang="T7">
                <a:pos x="T2" y="T3"/>
              </a:cxn>
              <a:cxn ang="T8">
                <a:pos x="T4" y="T5"/>
              </a:cxn>
            </a:cxnLst>
            <a:rect l="T9" t="T10" r="T11" b="T12"/>
            <a:pathLst>
              <a:path w="1652" h="390">
                <a:moveTo>
                  <a:pt x="1652" y="0"/>
                </a:moveTo>
                <a:cubicBezTo>
                  <a:pt x="1346" y="192"/>
                  <a:pt x="1040" y="384"/>
                  <a:pt x="765" y="387"/>
                </a:cubicBezTo>
                <a:cubicBezTo>
                  <a:pt x="490" y="390"/>
                  <a:pt x="245" y="204"/>
                  <a:pt x="0" y="19"/>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03118" name="Text Box 4"/>
          <p:cNvSpPr txBox="1">
            <a:spLocks noChangeArrowheads="1"/>
          </p:cNvSpPr>
          <p:nvPr/>
        </p:nvSpPr>
        <p:spPr bwMode="auto">
          <a:xfrm>
            <a:off x="6746875" y="234950"/>
            <a:ext cx="166846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i="1">
                <a:solidFill>
                  <a:srgbClr val="000000"/>
                </a:solidFill>
              </a:rPr>
              <a:t>id   next_hop     file</a:t>
            </a:r>
          </a:p>
        </p:txBody>
      </p:sp>
      <p:sp>
        <p:nvSpPr>
          <p:cNvPr id="303119" name="Rectangle 16"/>
          <p:cNvSpPr>
            <a:spLocks noChangeArrowheads="1"/>
          </p:cNvSpPr>
          <p:nvPr/>
        </p:nvSpPr>
        <p:spPr bwMode="auto">
          <a:xfrm>
            <a:off x="6761163" y="263525"/>
            <a:ext cx="1884362" cy="22066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03120" name="Rectangle 17"/>
          <p:cNvSpPr>
            <a:spLocks noChangeArrowheads="1"/>
          </p:cNvSpPr>
          <p:nvPr/>
        </p:nvSpPr>
        <p:spPr bwMode="auto">
          <a:xfrm>
            <a:off x="6761163" y="255588"/>
            <a:ext cx="1873250" cy="79692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03121" name="Text Box 10"/>
          <p:cNvSpPr txBox="1">
            <a:spLocks noChangeArrowheads="1"/>
          </p:cNvSpPr>
          <p:nvPr/>
        </p:nvSpPr>
        <p:spPr bwMode="auto">
          <a:xfrm rot="5400000">
            <a:off x="7281863" y="652463"/>
            <a:ext cx="4857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a:t>
            </a:r>
          </a:p>
        </p:txBody>
      </p:sp>
      <p:sp>
        <p:nvSpPr>
          <p:cNvPr id="303122" name="Line 11"/>
          <p:cNvSpPr>
            <a:spLocks noChangeShapeType="1"/>
          </p:cNvSpPr>
          <p:nvPr/>
        </p:nvSpPr>
        <p:spPr bwMode="auto">
          <a:xfrm>
            <a:off x="6761163" y="1606550"/>
            <a:ext cx="1143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03123" name="Line 12"/>
          <p:cNvSpPr>
            <a:spLocks noChangeShapeType="1"/>
          </p:cNvSpPr>
          <p:nvPr/>
        </p:nvSpPr>
        <p:spPr bwMode="auto">
          <a:xfrm>
            <a:off x="6746875" y="1336675"/>
            <a:ext cx="1143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03124" name="Text Box 13"/>
          <p:cNvSpPr txBox="1">
            <a:spLocks noChangeArrowheads="1"/>
          </p:cNvSpPr>
          <p:nvPr/>
        </p:nvSpPr>
        <p:spPr bwMode="auto">
          <a:xfrm rot="5400000">
            <a:off x="7278688" y="1538288"/>
            <a:ext cx="4857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a:t>
            </a:r>
          </a:p>
        </p:txBody>
      </p:sp>
      <p:sp>
        <p:nvSpPr>
          <p:cNvPr id="303125" name="Rectangle 25"/>
          <p:cNvSpPr>
            <a:spLocks noChangeArrowheads="1"/>
          </p:cNvSpPr>
          <p:nvPr/>
        </p:nvSpPr>
        <p:spPr bwMode="auto">
          <a:xfrm>
            <a:off x="6761163" y="1073150"/>
            <a:ext cx="1143000" cy="811213"/>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03126" name="Line 16"/>
          <p:cNvSpPr>
            <a:spLocks noChangeShapeType="1"/>
          </p:cNvSpPr>
          <p:nvPr/>
        </p:nvSpPr>
        <p:spPr bwMode="auto">
          <a:xfrm>
            <a:off x="6913563" y="560388"/>
            <a:ext cx="0" cy="1295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03127" name="Line 17"/>
          <p:cNvSpPr>
            <a:spLocks noChangeShapeType="1"/>
          </p:cNvSpPr>
          <p:nvPr/>
        </p:nvSpPr>
        <p:spPr bwMode="auto">
          <a:xfrm>
            <a:off x="7294563" y="560388"/>
            <a:ext cx="0" cy="1295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cxnSp>
        <p:nvCxnSpPr>
          <p:cNvPr id="303128" name="Straight Connector 37"/>
          <p:cNvCxnSpPr>
            <a:cxnSpLocks noChangeShapeType="1"/>
          </p:cNvCxnSpPr>
          <p:nvPr/>
        </p:nvCxnSpPr>
        <p:spPr bwMode="auto">
          <a:xfrm>
            <a:off x="6761163" y="788988"/>
            <a:ext cx="1855787"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3129" name="Straight Connector 39"/>
          <p:cNvCxnSpPr>
            <a:cxnSpLocks noChangeShapeType="1"/>
          </p:cNvCxnSpPr>
          <p:nvPr/>
        </p:nvCxnSpPr>
        <p:spPr bwMode="auto">
          <a:xfrm rot="5400000">
            <a:off x="6221413" y="1066800"/>
            <a:ext cx="1662112"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3130" name="Straight Connector 40"/>
          <p:cNvCxnSpPr>
            <a:cxnSpLocks noChangeShapeType="1"/>
          </p:cNvCxnSpPr>
          <p:nvPr/>
        </p:nvCxnSpPr>
        <p:spPr bwMode="auto">
          <a:xfrm rot="5400000">
            <a:off x="7051676" y="1066800"/>
            <a:ext cx="1662112"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0657609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46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46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470"/>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9460">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46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7" grpId="0" animBg="1"/>
      <p:bldP spid="19468" grpId="0" animBg="1"/>
      <p:bldP spid="19469" grpId="0" animBg="1"/>
      <p:bldP spid="1947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B9596DA-2121-1347-81B8-42617B5908AC}" type="slidenum">
              <a:rPr lang="en-US" altLang="x-none" sz="1400">
                <a:solidFill>
                  <a:srgbClr val="000000"/>
                </a:solidFill>
                <a:latin typeface="Times New Roman" charset="0"/>
              </a:rPr>
              <a:pPr eaLnBrk="1" hangingPunct="1"/>
              <a:t>36</a:t>
            </a:fld>
            <a:endParaRPr lang="en-US" altLang="x-none" sz="1400">
              <a:solidFill>
                <a:srgbClr val="000000"/>
              </a:solidFill>
              <a:latin typeface="Times New Roman" charset="0"/>
            </a:endParaRPr>
          </a:p>
        </p:txBody>
      </p:sp>
      <p:sp>
        <p:nvSpPr>
          <p:cNvPr id="305154" name="Rectangle 2"/>
          <p:cNvSpPr>
            <a:spLocks noGrp="1" noChangeArrowheads="1"/>
          </p:cNvSpPr>
          <p:nvPr>
            <p:ph type="title"/>
          </p:nvPr>
        </p:nvSpPr>
        <p:spPr/>
        <p:txBody>
          <a:bodyPr/>
          <a:lstStyle/>
          <a:p>
            <a:r>
              <a:rPr lang="en-US" altLang="x-none" sz="2400">
                <a:ea typeface="ＭＳ Ｐゴシック" charset="-128"/>
              </a:rPr>
              <a:t>Example: Search Effect</a:t>
            </a:r>
          </a:p>
        </p:txBody>
      </p:sp>
      <p:sp>
        <p:nvSpPr>
          <p:cNvPr id="64515" name="Rectangle 3"/>
          <p:cNvSpPr>
            <a:spLocks noGrp="1" noChangeArrowheads="1"/>
          </p:cNvSpPr>
          <p:nvPr>
            <p:ph type="body" idx="1"/>
          </p:nvPr>
        </p:nvSpPr>
        <p:spPr>
          <a:xfrm>
            <a:off x="533400" y="4038600"/>
            <a:ext cx="8058150" cy="2514600"/>
          </a:xfrm>
        </p:spPr>
        <p:txBody>
          <a:bodyPr/>
          <a:lstStyle/>
          <a:p>
            <a:pPr>
              <a:lnSpc>
                <a:spcPct val="80000"/>
              </a:lnSpc>
              <a:buFontTx/>
              <a:buChar char="-"/>
            </a:pPr>
            <a:r>
              <a:rPr lang="en-US" altLang="x-none" dirty="0">
                <a:ea typeface="ＭＳ Ｐゴシック" charset="-128"/>
              </a:rPr>
              <a:t>What is the effect that </a:t>
            </a:r>
            <a:r>
              <a:rPr lang="en-US" altLang="x-none" dirty="0" smtClean="0">
                <a:ea typeface="ＭＳ Ｐゴシック" charset="-128"/>
              </a:rPr>
              <a:t>the </a:t>
            </a:r>
            <a:r>
              <a:rPr lang="en-US" altLang="x-none" dirty="0">
                <a:ea typeface="ＭＳ Ｐゴシック" charset="-128"/>
              </a:rPr>
              <a:t>first search is node 0 searching for item 490 (assume no probabilistic replacement to hide origin)?</a:t>
            </a:r>
          </a:p>
          <a:p>
            <a:pPr lvl="1">
              <a:lnSpc>
                <a:spcPct val="80000"/>
              </a:lnSpc>
              <a:buFontTx/>
              <a:buChar char="-"/>
            </a:pPr>
            <a:r>
              <a:rPr lang="en-US" altLang="x-none" dirty="0">
                <a:ea typeface="ＭＳ Ｐゴシック" charset="-128"/>
              </a:rPr>
              <a:t>Nodes 0, 2, 4, 6, …, 488 all cache item 490, and has a pointer to node 490</a:t>
            </a:r>
          </a:p>
          <a:p>
            <a:pPr lvl="1">
              <a:lnSpc>
                <a:spcPct val="80000"/>
              </a:lnSpc>
              <a:buFontTx/>
              <a:buChar char="-"/>
            </a:pPr>
            <a:r>
              <a:rPr lang="en-US" altLang="x-none" dirty="0">
                <a:ea typeface="ＭＳ Ｐゴシック" charset="-128"/>
              </a:rPr>
              <a:t>The search forms many </a:t>
            </a:r>
            <a:r>
              <a:rPr lang="en-US" altLang="x-none" dirty="0">
                <a:solidFill>
                  <a:srgbClr val="FF0000"/>
                </a:solidFill>
                <a:ea typeface="ＭＳ Ｐゴシック" charset="-128"/>
              </a:rPr>
              <a:t>long-distance </a:t>
            </a:r>
            <a:r>
              <a:rPr lang="en-US" altLang="x-none" dirty="0">
                <a:ea typeface="ＭＳ Ｐゴシック" charset="-128"/>
              </a:rPr>
              <a:t>links</a:t>
            </a:r>
          </a:p>
        </p:txBody>
      </p:sp>
      <p:sp>
        <p:nvSpPr>
          <p:cNvPr id="305156" name="Oval 5"/>
          <p:cNvSpPr>
            <a:spLocks noChangeArrowheads="1"/>
          </p:cNvSpPr>
          <p:nvPr/>
        </p:nvSpPr>
        <p:spPr bwMode="auto">
          <a:xfrm>
            <a:off x="614363" y="2474913"/>
            <a:ext cx="495300" cy="495300"/>
          </a:xfrm>
          <a:prstGeom prst="ellipse">
            <a:avLst/>
          </a:prstGeom>
          <a:solidFill>
            <a:srgbClr val="CCFFFF"/>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05157" name="Oval 6"/>
          <p:cNvSpPr>
            <a:spLocks noChangeArrowheads="1"/>
          </p:cNvSpPr>
          <p:nvPr/>
        </p:nvSpPr>
        <p:spPr bwMode="auto">
          <a:xfrm>
            <a:off x="1785938" y="2505075"/>
            <a:ext cx="615950" cy="490538"/>
          </a:xfrm>
          <a:prstGeom prst="ellipse">
            <a:avLst/>
          </a:prstGeom>
          <a:solidFill>
            <a:srgbClr val="CCFFFF"/>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i-2</a:t>
            </a:r>
          </a:p>
        </p:txBody>
      </p:sp>
      <p:sp>
        <p:nvSpPr>
          <p:cNvPr id="305158" name="Oval 7"/>
          <p:cNvSpPr>
            <a:spLocks noChangeArrowheads="1"/>
          </p:cNvSpPr>
          <p:nvPr/>
        </p:nvSpPr>
        <p:spPr bwMode="auto">
          <a:xfrm>
            <a:off x="3100388" y="2505075"/>
            <a:ext cx="566737" cy="490538"/>
          </a:xfrm>
          <a:prstGeom prst="ellipse">
            <a:avLst/>
          </a:prstGeom>
          <a:solidFill>
            <a:srgbClr val="CCFFFF"/>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i-1</a:t>
            </a:r>
          </a:p>
        </p:txBody>
      </p:sp>
      <p:sp>
        <p:nvSpPr>
          <p:cNvPr id="305159" name="Oval 8"/>
          <p:cNvSpPr>
            <a:spLocks noChangeArrowheads="1"/>
          </p:cNvSpPr>
          <p:nvPr/>
        </p:nvSpPr>
        <p:spPr bwMode="auto">
          <a:xfrm>
            <a:off x="4511675" y="2519363"/>
            <a:ext cx="561975" cy="490537"/>
          </a:xfrm>
          <a:prstGeom prst="ellipse">
            <a:avLst/>
          </a:prstGeom>
          <a:solidFill>
            <a:srgbClr val="CCFFFF"/>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b="1">
                <a:solidFill>
                  <a:srgbClr val="000000"/>
                </a:solidFill>
              </a:rPr>
              <a:t> i </a:t>
            </a:r>
          </a:p>
        </p:txBody>
      </p:sp>
      <p:sp>
        <p:nvSpPr>
          <p:cNvPr id="305160" name="Oval 9"/>
          <p:cNvSpPr>
            <a:spLocks noChangeArrowheads="1"/>
          </p:cNvSpPr>
          <p:nvPr/>
        </p:nvSpPr>
        <p:spPr bwMode="auto">
          <a:xfrm>
            <a:off x="6049963" y="2551113"/>
            <a:ext cx="587375" cy="490537"/>
          </a:xfrm>
          <a:prstGeom prst="ellipse">
            <a:avLst/>
          </a:prstGeom>
          <a:solidFill>
            <a:srgbClr val="CCFFFF"/>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i+1</a:t>
            </a:r>
          </a:p>
        </p:txBody>
      </p:sp>
      <p:sp>
        <p:nvSpPr>
          <p:cNvPr id="305161" name="Oval 10"/>
          <p:cNvSpPr>
            <a:spLocks noChangeArrowheads="1"/>
          </p:cNvSpPr>
          <p:nvPr/>
        </p:nvSpPr>
        <p:spPr bwMode="auto">
          <a:xfrm>
            <a:off x="7681913" y="2535238"/>
            <a:ext cx="636587" cy="490537"/>
          </a:xfrm>
          <a:prstGeom prst="ellipse">
            <a:avLst/>
          </a:prstGeom>
          <a:solidFill>
            <a:srgbClr val="CCFFFF"/>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i+2</a:t>
            </a:r>
          </a:p>
        </p:txBody>
      </p:sp>
      <p:sp>
        <p:nvSpPr>
          <p:cNvPr id="305162" name="Freeform 12"/>
          <p:cNvSpPr>
            <a:spLocks/>
          </p:cNvSpPr>
          <p:nvPr/>
        </p:nvSpPr>
        <p:spPr bwMode="auto">
          <a:xfrm>
            <a:off x="4781550" y="2255838"/>
            <a:ext cx="1589088" cy="274637"/>
          </a:xfrm>
          <a:custGeom>
            <a:avLst/>
            <a:gdLst>
              <a:gd name="T0" fmla="*/ 0 w 1001"/>
              <a:gd name="T1" fmla="*/ 2147483647 h 173"/>
              <a:gd name="T2" fmla="*/ 2147483647 w 1001"/>
              <a:gd name="T3" fmla="*/ 2147483647 h 173"/>
              <a:gd name="T4" fmla="*/ 2147483647 w 1001"/>
              <a:gd name="T5" fmla="*/ 2147483647 h 173"/>
              <a:gd name="T6" fmla="*/ 0 60000 65536"/>
              <a:gd name="T7" fmla="*/ 0 60000 65536"/>
              <a:gd name="T8" fmla="*/ 0 60000 65536"/>
              <a:gd name="T9" fmla="*/ 0 w 1001"/>
              <a:gd name="T10" fmla="*/ 0 h 173"/>
              <a:gd name="T11" fmla="*/ 1001 w 1001"/>
              <a:gd name="T12" fmla="*/ 173 h 173"/>
            </a:gdLst>
            <a:ahLst/>
            <a:cxnLst>
              <a:cxn ang="T6">
                <a:pos x="T0" y="T1"/>
              </a:cxn>
              <a:cxn ang="T7">
                <a:pos x="T2" y="T3"/>
              </a:cxn>
              <a:cxn ang="T8">
                <a:pos x="T4" y="T5"/>
              </a:cxn>
            </a:cxnLst>
            <a:rect l="T9" t="T10" r="T11" b="T12"/>
            <a:pathLst>
              <a:path w="1001" h="173">
                <a:moveTo>
                  <a:pt x="0" y="154"/>
                </a:moveTo>
                <a:cubicBezTo>
                  <a:pt x="143" y="77"/>
                  <a:pt x="286" y="0"/>
                  <a:pt x="453" y="3"/>
                </a:cubicBezTo>
                <a:cubicBezTo>
                  <a:pt x="620" y="6"/>
                  <a:pt x="810" y="89"/>
                  <a:pt x="1001" y="173"/>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05163" name="Freeform 13"/>
          <p:cNvSpPr>
            <a:spLocks/>
          </p:cNvSpPr>
          <p:nvPr/>
        </p:nvSpPr>
        <p:spPr bwMode="auto">
          <a:xfrm>
            <a:off x="4751388" y="1828800"/>
            <a:ext cx="3103562" cy="701675"/>
          </a:xfrm>
          <a:custGeom>
            <a:avLst/>
            <a:gdLst>
              <a:gd name="T0" fmla="*/ 0 w 1955"/>
              <a:gd name="T1" fmla="*/ 2147483647 h 442"/>
              <a:gd name="T2" fmla="*/ 2147483647 w 1955"/>
              <a:gd name="T3" fmla="*/ 2147483647 h 442"/>
              <a:gd name="T4" fmla="*/ 2147483647 w 1955"/>
              <a:gd name="T5" fmla="*/ 2147483647 h 442"/>
              <a:gd name="T6" fmla="*/ 0 60000 65536"/>
              <a:gd name="T7" fmla="*/ 0 60000 65536"/>
              <a:gd name="T8" fmla="*/ 0 60000 65536"/>
              <a:gd name="T9" fmla="*/ 0 w 1955"/>
              <a:gd name="T10" fmla="*/ 0 h 442"/>
              <a:gd name="T11" fmla="*/ 1955 w 1955"/>
              <a:gd name="T12" fmla="*/ 442 h 442"/>
            </a:gdLst>
            <a:ahLst/>
            <a:cxnLst>
              <a:cxn ang="T6">
                <a:pos x="T0" y="T1"/>
              </a:cxn>
              <a:cxn ang="T7">
                <a:pos x="T2" y="T3"/>
              </a:cxn>
              <a:cxn ang="T8">
                <a:pos x="T4" y="T5"/>
              </a:cxn>
            </a:cxnLst>
            <a:rect l="T9" t="T10" r="T11" b="T12"/>
            <a:pathLst>
              <a:path w="1955" h="442">
                <a:moveTo>
                  <a:pt x="0" y="395"/>
                </a:moveTo>
                <a:cubicBezTo>
                  <a:pt x="162" y="329"/>
                  <a:pt x="647" y="0"/>
                  <a:pt x="973" y="8"/>
                </a:cubicBezTo>
                <a:cubicBezTo>
                  <a:pt x="1299" y="16"/>
                  <a:pt x="1751" y="352"/>
                  <a:pt x="1955" y="442"/>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05164" name="Freeform 14"/>
          <p:cNvSpPr>
            <a:spLocks/>
          </p:cNvSpPr>
          <p:nvPr/>
        </p:nvSpPr>
        <p:spPr bwMode="auto">
          <a:xfrm>
            <a:off x="3357563" y="2995613"/>
            <a:ext cx="1409700" cy="271462"/>
          </a:xfrm>
          <a:custGeom>
            <a:avLst/>
            <a:gdLst>
              <a:gd name="T0" fmla="*/ 2147483647 w 888"/>
              <a:gd name="T1" fmla="*/ 2147483647 h 171"/>
              <a:gd name="T2" fmla="*/ 2147483647 w 888"/>
              <a:gd name="T3" fmla="*/ 2147483647 h 171"/>
              <a:gd name="T4" fmla="*/ 0 w 888"/>
              <a:gd name="T5" fmla="*/ 0 h 171"/>
              <a:gd name="T6" fmla="*/ 0 60000 65536"/>
              <a:gd name="T7" fmla="*/ 0 60000 65536"/>
              <a:gd name="T8" fmla="*/ 0 60000 65536"/>
              <a:gd name="T9" fmla="*/ 0 w 888"/>
              <a:gd name="T10" fmla="*/ 0 h 171"/>
              <a:gd name="T11" fmla="*/ 888 w 888"/>
              <a:gd name="T12" fmla="*/ 171 h 171"/>
            </a:gdLst>
            <a:ahLst/>
            <a:cxnLst>
              <a:cxn ang="T6">
                <a:pos x="T0" y="T1"/>
              </a:cxn>
              <a:cxn ang="T7">
                <a:pos x="T2" y="T3"/>
              </a:cxn>
              <a:cxn ang="T8">
                <a:pos x="T4" y="T5"/>
              </a:cxn>
            </a:cxnLst>
            <a:rect l="T9" t="T10" r="T11" b="T12"/>
            <a:pathLst>
              <a:path w="888" h="171">
                <a:moveTo>
                  <a:pt x="888" y="9"/>
                </a:moveTo>
                <a:cubicBezTo>
                  <a:pt x="754" y="90"/>
                  <a:pt x="620" y="171"/>
                  <a:pt x="472" y="170"/>
                </a:cubicBezTo>
                <a:cubicBezTo>
                  <a:pt x="324" y="169"/>
                  <a:pt x="162" y="84"/>
                  <a:pt x="0"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05165" name="Freeform 15"/>
          <p:cNvSpPr>
            <a:spLocks/>
          </p:cNvSpPr>
          <p:nvPr/>
        </p:nvSpPr>
        <p:spPr bwMode="auto">
          <a:xfrm>
            <a:off x="2128838" y="3081338"/>
            <a:ext cx="2622550" cy="619125"/>
          </a:xfrm>
          <a:custGeom>
            <a:avLst/>
            <a:gdLst>
              <a:gd name="T0" fmla="*/ 2147483647 w 1652"/>
              <a:gd name="T1" fmla="*/ 0 h 390"/>
              <a:gd name="T2" fmla="*/ 2147483647 w 1652"/>
              <a:gd name="T3" fmla="*/ 2147483647 h 390"/>
              <a:gd name="T4" fmla="*/ 0 w 1652"/>
              <a:gd name="T5" fmla="*/ 2147483647 h 390"/>
              <a:gd name="T6" fmla="*/ 0 60000 65536"/>
              <a:gd name="T7" fmla="*/ 0 60000 65536"/>
              <a:gd name="T8" fmla="*/ 0 60000 65536"/>
              <a:gd name="T9" fmla="*/ 0 w 1652"/>
              <a:gd name="T10" fmla="*/ 0 h 390"/>
              <a:gd name="T11" fmla="*/ 1652 w 1652"/>
              <a:gd name="T12" fmla="*/ 390 h 390"/>
            </a:gdLst>
            <a:ahLst/>
            <a:cxnLst>
              <a:cxn ang="T6">
                <a:pos x="T0" y="T1"/>
              </a:cxn>
              <a:cxn ang="T7">
                <a:pos x="T2" y="T3"/>
              </a:cxn>
              <a:cxn ang="T8">
                <a:pos x="T4" y="T5"/>
              </a:cxn>
            </a:cxnLst>
            <a:rect l="T9" t="T10" r="T11" b="T12"/>
            <a:pathLst>
              <a:path w="1652" h="390">
                <a:moveTo>
                  <a:pt x="1652" y="0"/>
                </a:moveTo>
                <a:cubicBezTo>
                  <a:pt x="1346" y="192"/>
                  <a:pt x="1040" y="384"/>
                  <a:pt x="765" y="387"/>
                </a:cubicBezTo>
                <a:cubicBezTo>
                  <a:pt x="490" y="390"/>
                  <a:pt x="245" y="204"/>
                  <a:pt x="0" y="19"/>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05166" name="Text Box 4"/>
          <p:cNvSpPr txBox="1">
            <a:spLocks noChangeArrowheads="1"/>
          </p:cNvSpPr>
          <p:nvPr/>
        </p:nvSpPr>
        <p:spPr bwMode="auto">
          <a:xfrm>
            <a:off x="6746875" y="234950"/>
            <a:ext cx="166846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i="1">
                <a:solidFill>
                  <a:srgbClr val="000000"/>
                </a:solidFill>
              </a:rPr>
              <a:t>id   next_hop     file</a:t>
            </a:r>
          </a:p>
        </p:txBody>
      </p:sp>
      <p:sp>
        <p:nvSpPr>
          <p:cNvPr id="305167" name="Rectangle 16"/>
          <p:cNvSpPr>
            <a:spLocks noChangeArrowheads="1"/>
          </p:cNvSpPr>
          <p:nvPr/>
        </p:nvSpPr>
        <p:spPr bwMode="auto">
          <a:xfrm>
            <a:off x="6761163" y="263525"/>
            <a:ext cx="1884362" cy="22066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05168" name="Rectangle 17"/>
          <p:cNvSpPr>
            <a:spLocks noChangeArrowheads="1"/>
          </p:cNvSpPr>
          <p:nvPr/>
        </p:nvSpPr>
        <p:spPr bwMode="auto">
          <a:xfrm>
            <a:off x="6761163" y="255588"/>
            <a:ext cx="1873250" cy="79692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05169" name="Text Box 10"/>
          <p:cNvSpPr txBox="1">
            <a:spLocks noChangeArrowheads="1"/>
          </p:cNvSpPr>
          <p:nvPr/>
        </p:nvSpPr>
        <p:spPr bwMode="auto">
          <a:xfrm rot="5400000">
            <a:off x="7281863" y="652463"/>
            <a:ext cx="4857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a:t>
            </a:r>
          </a:p>
        </p:txBody>
      </p:sp>
      <p:sp>
        <p:nvSpPr>
          <p:cNvPr id="305170" name="Line 11"/>
          <p:cNvSpPr>
            <a:spLocks noChangeShapeType="1"/>
          </p:cNvSpPr>
          <p:nvPr/>
        </p:nvSpPr>
        <p:spPr bwMode="auto">
          <a:xfrm>
            <a:off x="6761163" y="1598613"/>
            <a:ext cx="1143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05171" name="Line 12"/>
          <p:cNvSpPr>
            <a:spLocks noChangeShapeType="1"/>
          </p:cNvSpPr>
          <p:nvPr/>
        </p:nvSpPr>
        <p:spPr bwMode="auto">
          <a:xfrm>
            <a:off x="6746875" y="1328738"/>
            <a:ext cx="1143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05172" name="Text Box 13"/>
          <p:cNvSpPr txBox="1">
            <a:spLocks noChangeArrowheads="1"/>
          </p:cNvSpPr>
          <p:nvPr/>
        </p:nvSpPr>
        <p:spPr bwMode="auto">
          <a:xfrm rot="5400000">
            <a:off x="7278688" y="1530350"/>
            <a:ext cx="4857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a:t>
            </a:r>
          </a:p>
        </p:txBody>
      </p:sp>
      <p:sp>
        <p:nvSpPr>
          <p:cNvPr id="305173" name="Rectangle 25"/>
          <p:cNvSpPr>
            <a:spLocks noChangeArrowheads="1"/>
          </p:cNvSpPr>
          <p:nvPr/>
        </p:nvSpPr>
        <p:spPr bwMode="auto">
          <a:xfrm>
            <a:off x="6761163" y="1065213"/>
            <a:ext cx="1143000" cy="811212"/>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05174" name="Line 16"/>
          <p:cNvSpPr>
            <a:spLocks noChangeShapeType="1"/>
          </p:cNvSpPr>
          <p:nvPr/>
        </p:nvSpPr>
        <p:spPr bwMode="auto">
          <a:xfrm>
            <a:off x="6913563" y="560388"/>
            <a:ext cx="0" cy="1295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05175" name="Line 17"/>
          <p:cNvSpPr>
            <a:spLocks noChangeShapeType="1"/>
          </p:cNvSpPr>
          <p:nvPr/>
        </p:nvSpPr>
        <p:spPr bwMode="auto">
          <a:xfrm>
            <a:off x="7294563" y="560388"/>
            <a:ext cx="0" cy="1295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cxnSp>
        <p:nvCxnSpPr>
          <p:cNvPr id="305176" name="Straight Connector 37"/>
          <p:cNvCxnSpPr>
            <a:cxnSpLocks noChangeShapeType="1"/>
          </p:cNvCxnSpPr>
          <p:nvPr/>
        </p:nvCxnSpPr>
        <p:spPr bwMode="auto">
          <a:xfrm>
            <a:off x="6761163" y="788988"/>
            <a:ext cx="1855787"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5177" name="Straight Connector 39"/>
          <p:cNvCxnSpPr>
            <a:cxnSpLocks noChangeShapeType="1"/>
          </p:cNvCxnSpPr>
          <p:nvPr/>
        </p:nvCxnSpPr>
        <p:spPr bwMode="auto">
          <a:xfrm rot="5400000">
            <a:off x="6221413" y="1066800"/>
            <a:ext cx="1662112"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5178" name="Straight Connector 40"/>
          <p:cNvCxnSpPr>
            <a:cxnSpLocks noChangeShapeType="1"/>
          </p:cNvCxnSpPr>
          <p:nvPr/>
        </p:nvCxnSpPr>
        <p:spPr bwMode="auto">
          <a:xfrm rot="5400000">
            <a:off x="7051676" y="1066800"/>
            <a:ext cx="1662112"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8039340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451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45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F0BF6E-96A8-6341-A118-E1A50F60B090}" type="slidenum">
              <a:rPr lang="en-US" altLang="x-none" sz="1400">
                <a:solidFill>
                  <a:srgbClr val="000000"/>
                </a:solidFill>
                <a:latin typeface="Times New Roman" charset="0"/>
              </a:rPr>
              <a:pPr eaLnBrk="1" hangingPunct="1"/>
              <a:t>37</a:t>
            </a:fld>
            <a:endParaRPr lang="en-US" altLang="x-none" sz="1400">
              <a:solidFill>
                <a:srgbClr val="000000"/>
              </a:solidFill>
              <a:latin typeface="Times New Roman" charset="0"/>
            </a:endParaRPr>
          </a:p>
        </p:txBody>
      </p:sp>
      <p:sp>
        <p:nvSpPr>
          <p:cNvPr id="307202" name="Rectangle 2"/>
          <p:cNvSpPr>
            <a:spLocks noGrp="1" noChangeArrowheads="1"/>
          </p:cNvSpPr>
          <p:nvPr>
            <p:ph type="title"/>
          </p:nvPr>
        </p:nvSpPr>
        <p:spPr>
          <a:xfrm>
            <a:off x="533400" y="228600"/>
            <a:ext cx="8116888" cy="1143000"/>
          </a:xfrm>
        </p:spPr>
        <p:txBody>
          <a:bodyPr/>
          <a:lstStyle/>
          <a:p>
            <a:r>
              <a:rPr lang="en-US" altLang="x-none" sz="3200">
                <a:ea typeface="ＭＳ Ｐゴシック" charset="-128"/>
              </a:rPr>
              <a:t>Experiment: Evolution of Freenet Graph</a:t>
            </a:r>
          </a:p>
        </p:txBody>
      </p:sp>
      <p:sp>
        <p:nvSpPr>
          <p:cNvPr id="307203" name="Rectangle 3"/>
          <p:cNvSpPr>
            <a:spLocks noGrp="1" noChangeArrowheads="1"/>
          </p:cNvSpPr>
          <p:nvPr>
            <p:ph type="body" idx="1"/>
          </p:nvPr>
        </p:nvSpPr>
        <p:spPr>
          <a:xfrm>
            <a:off x="228600" y="1642269"/>
            <a:ext cx="3516313" cy="4648200"/>
          </a:xfrm>
        </p:spPr>
        <p:txBody>
          <a:bodyPr/>
          <a:lstStyle/>
          <a:p>
            <a:r>
              <a:rPr lang="en-US" altLang="x-none" dirty="0">
                <a:ea typeface="ＭＳ Ｐゴシック" charset="-128"/>
              </a:rPr>
              <a:t>At each step</a:t>
            </a:r>
          </a:p>
          <a:p>
            <a:pPr lvl="1"/>
            <a:r>
              <a:rPr lang="en-US" altLang="x-none" dirty="0">
                <a:ea typeface="ＭＳ Ｐゴシック" charset="-128"/>
              </a:rPr>
              <a:t>pick a node randomly</a:t>
            </a:r>
          </a:p>
          <a:p>
            <a:pPr lvl="1"/>
            <a:r>
              <a:rPr lang="en-US" altLang="x-none" dirty="0">
                <a:ea typeface="ＭＳ Ｐゴシック" charset="-128"/>
              </a:rPr>
              <a:t>flip a coin to determine </a:t>
            </a:r>
            <a:r>
              <a:rPr lang="en-US" altLang="x-none" dirty="0" smtClean="0">
                <a:ea typeface="ＭＳ Ｐゴシック" charset="-128"/>
              </a:rPr>
              <a:t/>
            </a:r>
            <a:br>
              <a:rPr lang="en-US" altLang="x-none" dirty="0" smtClean="0">
                <a:ea typeface="ＭＳ Ｐゴシック" charset="-128"/>
              </a:rPr>
            </a:br>
            <a:r>
              <a:rPr lang="en-US" altLang="x-none" dirty="0" smtClean="0">
                <a:ea typeface="ＭＳ Ｐゴシック" charset="-128"/>
              </a:rPr>
              <a:t>search </a:t>
            </a:r>
            <a:r>
              <a:rPr lang="en-US" altLang="x-none" dirty="0">
                <a:ea typeface="ＭＳ Ｐゴシック" charset="-128"/>
              </a:rPr>
              <a:t>or </a:t>
            </a:r>
            <a:r>
              <a:rPr lang="en-US" altLang="x-none" dirty="0" smtClean="0">
                <a:ea typeface="ＭＳ Ｐゴシック" charset="-128"/>
              </a:rPr>
              <a:t/>
            </a:r>
            <a:br>
              <a:rPr lang="en-US" altLang="x-none" dirty="0" smtClean="0">
                <a:ea typeface="ＭＳ Ｐゴシック" charset="-128"/>
              </a:rPr>
            </a:br>
            <a:r>
              <a:rPr lang="en-US" altLang="x-none" dirty="0" smtClean="0">
                <a:ea typeface="ＭＳ Ｐゴシック" charset="-128"/>
              </a:rPr>
              <a:t>insert</a:t>
            </a:r>
            <a:endParaRPr lang="en-US" altLang="x-none" dirty="0">
              <a:ea typeface="ＭＳ Ｐゴシック" charset="-128"/>
            </a:endParaRPr>
          </a:p>
          <a:p>
            <a:pPr lvl="2"/>
            <a:r>
              <a:rPr lang="en-US" altLang="x-none" dirty="0">
                <a:ea typeface="ＭＳ Ｐゴシック" charset="-128"/>
              </a:rPr>
              <a:t>if search, randomly pick </a:t>
            </a:r>
            <a:r>
              <a:rPr lang="en-US" altLang="x-none" dirty="0" smtClean="0">
                <a:ea typeface="ＭＳ Ｐゴシック" charset="-128"/>
              </a:rPr>
              <a:t/>
            </a:r>
            <a:br>
              <a:rPr lang="en-US" altLang="x-none" dirty="0" smtClean="0">
                <a:ea typeface="ＭＳ Ｐゴシック" charset="-128"/>
              </a:rPr>
            </a:br>
            <a:r>
              <a:rPr lang="en-US" altLang="x-none" dirty="0" smtClean="0">
                <a:ea typeface="ＭＳ Ｐゴシック" charset="-128"/>
              </a:rPr>
              <a:t>a </a:t>
            </a:r>
            <a:r>
              <a:rPr lang="en-US" altLang="x-none" dirty="0">
                <a:ea typeface="ＭＳ Ｐゴシック" charset="-128"/>
              </a:rPr>
              <a:t>key in the network</a:t>
            </a:r>
          </a:p>
          <a:p>
            <a:pPr lvl="2"/>
            <a:r>
              <a:rPr lang="en-US" altLang="x-none" dirty="0">
                <a:ea typeface="ＭＳ Ｐゴシック" charset="-128"/>
              </a:rPr>
              <a:t>if insert, pick a random key</a:t>
            </a:r>
          </a:p>
        </p:txBody>
      </p:sp>
      <p:pic>
        <p:nvPicPr>
          <p:cNvPr id="30720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5830" y="1593850"/>
            <a:ext cx="5524500" cy="401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05" name="Text Box 5"/>
          <p:cNvSpPr txBox="1">
            <a:spLocks noChangeArrowheads="1"/>
          </p:cNvSpPr>
          <p:nvPr/>
        </p:nvSpPr>
        <p:spPr bwMode="auto">
          <a:xfrm>
            <a:off x="4187825" y="5832475"/>
            <a:ext cx="4370388"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800">
                <a:solidFill>
                  <a:srgbClr val="000000"/>
                </a:solidFill>
                <a:latin typeface="Comic Sans MS" charset="0"/>
              </a:rPr>
              <a:t>Evolution of path length and clustering;</a:t>
            </a:r>
          </a:p>
          <a:p>
            <a:pPr eaLnBrk="1" hangingPunct="1"/>
            <a:r>
              <a:rPr lang="en-US" altLang="x-none" sz="1800">
                <a:solidFill>
                  <a:srgbClr val="000000"/>
                </a:solidFill>
                <a:latin typeface="Comic Sans MS" charset="0"/>
              </a:rPr>
              <a:t>Clustering is defined as percentage of </a:t>
            </a:r>
            <a:br>
              <a:rPr lang="en-US" altLang="x-none" sz="1800">
                <a:solidFill>
                  <a:srgbClr val="000000"/>
                </a:solidFill>
                <a:latin typeface="Comic Sans MS" charset="0"/>
              </a:rPr>
            </a:br>
            <a:r>
              <a:rPr lang="en-US" altLang="x-none" sz="1800">
                <a:solidFill>
                  <a:srgbClr val="000000"/>
                </a:solidFill>
                <a:latin typeface="Comic Sans MS" charset="0"/>
              </a:rPr>
              <a:t>local links</a:t>
            </a:r>
          </a:p>
        </p:txBody>
      </p:sp>
    </p:spTree>
    <p:extLst>
      <p:ext uri="{BB962C8B-B14F-4D97-AF65-F5344CB8AC3E}">
        <p14:creationId xmlns:p14="http://schemas.microsoft.com/office/powerpoint/2010/main" val="106722731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4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B3ABAA5-D82B-CB47-A3A7-351FDB3926F1}" type="slidenum">
              <a:rPr lang="en-US" altLang="x-none" sz="1400">
                <a:solidFill>
                  <a:srgbClr val="000000"/>
                </a:solidFill>
                <a:latin typeface="Times New Roman" charset="0"/>
              </a:rPr>
              <a:pPr eaLnBrk="1" hangingPunct="1"/>
              <a:t>38</a:t>
            </a:fld>
            <a:endParaRPr lang="en-US" altLang="x-none" sz="1400">
              <a:solidFill>
                <a:srgbClr val="000000"/>
              </a:solidFill>
              <a:latin typeface="Times New Roman" charset="0"/>
            </a:endParaRPr>
          </a:p>
        </p:txBody>
      </p:sp>
      <p:sp>
        <p:nvSpPr>
          <p:cNvPr id="309250" name="Rectangle 2"/>
          <p:cNvSpPr>
            <a:spLocks noGrp="1" noChangeArrowheads="1"/>
          </p:cNvSpPr>
          <p:nvPr>
            <p:ph type="title"/>
          </p:nvPr>
        </p:nvSpPr>
        <p:spPr>
          <a:xfrm>
            <a:off x="533400" y="82550"/>
            <a:ext cx="7772400" cy="1143000"/>
          </a:xfrm>
        </p:spPr>
        <p:txBody>
          <a:bodyPr/>
          <a:lstStyle/>
          <a:p>
            <a:r>
              <a:rPr lang="en-US" altLang="x-none" sz="3200">
                <a:ea typeface="ＭＳ Ｐゴシック" charset="-128"/>
              </a:rPr>
              <a:t>Freenet Evolves to </a:t>
            </a:r>
            <a:br>
              <a:rPr lang="en-US" altLang="x-none" sz="3200">
                <a:ea typeface="ＭＳ Ｐゴシック" charset="-128"/>
              </a:rPr>
            </a:br>
            <a:r>
              <a:rPr lang="en-US" altLang="x-none" sz="3200">
                <a:ea typeface="ＭＳ Ｐゴシック" charset="-128"/>
              </a:rPr>
              <a:t>Small-World Network</a:t>
            </a:r>
          </a:p>
        </p:txBody>
      </p:sp>
      <p:sp>
        <p:nvSpPr>
          <p:cNvPr id="21508" name="Rectangle 3"/>
          <p:cNvSpPr>
            <a:spLocks noGrp="1" noChangeArrowheads="1"/>
          </p:cNvSpPr>
          <p:nvPr>
            <p:ph type="body" idx="1"/>
          </p:nvPr>
        </p:nvSpPr>
        <p:spPr>
          <a:xfrm>
            <a:off x="533400" y="1600200"/>
            <a:ext cx="3802063" cy="4648200"/>
          </a:xfrm>
        </p:spPr>
        <p:txBody>
          <a:bodyPr/>
          <a:lstStyle/>
          <a:p>
            <a:pPr>
              <a:lnSpc>
                <a:spcPct val="80000"/>
              </a:lnSpc>
            </a:pPr>
            <a:r>
              <a:rPr lang="en-US" altLang="x-none" sz="2400" dirty="0">
                <a:ea typeface="ＭＳ Ｐゴシック" charset="-128"/>
              </a:rPr>
              <a:t>With usage, the regular, highly localized Freenet network evolved into one irregular graph</a:t>
            </a:r>
          </a:p>
          <a:p>
            <a:pPr>
              <a:lnSpc>
                <a:spcPct val="80000"/>
              </a:lnSpc>
            </a:pPr>
            <a:endParaRPr lang="en-US" altLang="x-none" sz="2400" dirty="0">
              <a:ea typeface="ＭＳ Ｐゴシック" charset="-128"/>
            </a:endParaRPr>
          </a:p>
          <a:p>
            <a:pPr>
              <a:lnSpc>
                <a:spcPct val="80000"/>
              </a:lnSpc>
            </a:pPr>
            <a:r>
              <a:rPr lang="en-US" altLang="x-none" sz="2400" dirty="0" smtClean="0">
                <a:ea typeface="ＭＳ Ｐゴシック" charset="-128"/>
              </a:rPr>
              <a:t>Highly-connected </a:t>
            </a:r>
            <a:r>
              <a:rPr lang="en-US" altLang="x-none" sz="2400" dirty="0">
                <a:ea typeface="ＭＳ Ｐゴシック" charset="-128"/>
              </a:rPr>
              <a:t>nodes provide shortcuts/bridges</a:t>
            </a:r>
          </a:p>
          <a:p>
            <a:pPr lvl="1">
              <a:lnSpc>
                <a:spcPct val="90000"/>
              </a:lnSpc>
            </a:pPr>
            <a:r>
              <a:rPr lang="en-US" altLang="x-none" sz="1800" dirty="0">
                <a:ea typeface="ＭＳ Ｐゴシック" charset="-128"/>
              </a:rPr>
              <a:t>make the world a </a:t>
            </a:r>
            <a:r>
              <a:rPr lang="en-US" altLang="x-none" sz="1800" dirty="0" smtClean="0">
                <a:ea typeface="ＭＳ Ｐゴシック" charset="-128"/>
              </a:rPr>
              <a:t/>
            </a:r>
            <a:br>
              <a:rPr lang="en-US" altLang="x-none" sz="1800" dirty="0" smtClean="0">
                <a:ea typeface="ＭＳ Ｐゴシック" charset="-128"/>
              </a:rPr>
            </a:br>
            <a:r>
              <a:rPr lang="ja-JP" altLang="en-US" sz="1800" dirty="0" smtClean="0">
                <a:solidFill>
                  <a:srgbClr val="FF0000"/>
                </a:solidFill>
                <a:ea typeface="ＭＳ Ｐゴシック" charset="-128"/>
              </a:rPr>
              <a:t>“</a:t>
            </a:r>
            <a:r>
              <a:rPr lang="en-US" altLang="ja-JP" sz="1800" dirty="0">
                <a:solidFill>
                  <a:srgbClr val="FF0000"/>
                </a:solidFill>
                <a:ea typeface="ＭＳ Ｐゴシック" charset="-128"/>
              </a:rPr>
              <a:t>small world</a:t>
            </a:r>
            <a:r>
              <a:rPr lang="ja-JP" altLang="en-US" sz="1800" dirty="0">
                <a:solidFill>
                  <a:srgbClr val="FF0000"/>
                </a:solidFill>
                <a:ea typeface="ＭＳ Ｐゴシック" charset="-128"/>
              </a:rPr>
              <a:t>”</a:t>
            </a:r>
            <a:endParaRPr lang="en-US" altLang="ja-JP" sz="1800" dirty="0">
              <a:solidFill>
                <a:srgbClr val="FF0000"/>
              </a:solidFill>
              <a:ea typeface="ＭＳ Ｐゴシック" charset="-128"/>
            </a:endParaRPr>
          </a:p>
          <a:p>
            <a:pPr lvl="1">
              <a:lnSpc>
                <a:spcPct val="90000"/>
              </a:lnSpc>
            </a:pPr>
            <a:r>
              <a:rPr lang="en-US" altLang="x-none" sz="1800" dirty="0">
                <a:ea typeface="ＭＳ Ｐゴシック" charset="-128"/>
              </a:rPr>
              <a:t>most queries only traverse a small number of hops to find the file</a:t>
            </a:r>
          </a:p>
        </p:txBody>
      </p:sp>
      <p:pic>
        <p:nvPicPr>
          <p:cNvPr id="3092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1250" y="823913"/>
            <a:ext cx="3979863" cy="30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92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9213" y="3927475"/>
            <a:ext cx="3671887"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a:spLocks noChangeArrowheads="1"/>
          </p:cNvSpPr>
          <p:nvPr/>
        </p:nvSpPr>
        <p:spPr bwMode="auto">
          <a:xfrm>
            <a:off x="8035925" y="4378325"/>
            <a:ext cx="346075" cy="373063"/>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Tree>
    <p:extLst>
      <p:ext uri="{BB962C8B-B14F-4D97-AF65-F5344CB8AC3E}">
        <p14:creationId xmlns:p14="http://schemas.microsoft.com/office/powerpoint/2010/main" val="1427148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50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50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508">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3A8BDBA-1B5E-CF4F-BF1D-BFC28D7E7491}" type="slidenum">
              <a:rPr lang="en-US" altLang="x-none" sz="1400">
                <a:solidFill>
                  <a:srgbClr val="000000"/>
                </a:solidFill>
                <a:latin typeface="Times New Roman" charset="0"/>
              </a:rPr>
              <a:pPr eaLnBrk="1" hangingPunct="1"/>
              <a:t>39</a:t>
            </a:fld>
            <a:endParaRPr lang="en-US" altLang="x-none" sz="1400">
              <a:solidFill>
                <a:srgbClr val="000000"/>
              </a:solidFill>
              <a:latin typeface="Times New Roman" charset="0"/>
            </a:endParaRPr>
          </a:p>
        </p:txBody>
      </p:sp>
      <p:sp>
        <p:nvSpPr>
          <p:cNvPr id="311298" name="Rectangle 2"/>
          <p:cNvSpPr>
            <a:spLocks noGrp="1" noChangeArrowheads="1"/>
          </p:cNvSpPr>
          <p:nvPr>
            <p:ph type="title"/>
          </p:nvPr>
        </p:nvSpPr>
        <p:spPr/>
        <p:txBody>
          <a:bodyPr/>
          <a:lstStyle/>
          <a:p>
            <a:r>
              <a:rPr lang="en-US" altLang="x-none">
                <a:ea typeface="ＭＳ Ｐゴシック" charset="-128"/>
              </a:rPr>
              <a:t>Small-World</a:t>
            </a:r>
          </a:p>
        </p:txBody>
      </p:sp>
      <p:sp>
        <p:nvSpPr>
          <p:cNvPr id="311299" name="Rectangle 3"/>
          <p:cNvSpPr>
            <a:spLocks noGrp="1" noChangeArrowheads="1"/>
          </p:cNvSpPr>
          <p:nvPr>
            <p:ph type="body" idx="1"/>
          </p:nvPr>
        </p:nvSpPr>
        <p:spPr/>
        <p:txBody>
          <a:bodyPr/>
          <a:lstStyle/>
          <a:p>
            <a:pPr>
              <a:lnSpc>
                <a:spcPct val="90000"/>
              </a:lnSpc>
            </a:pPr>
            <a:r>
              <a:rPr lang="en-US" altLang="x-none" sz="2400">
                <a:ea typeface="ＭＳ Ｐゴシック" charset="-128"/>
              </a:rPr>
              <a:t>First discovered by Milgrom</a:t>
            </a:r>
          </a:p>
          <a:p>
            <a:pPr lvl="1">
              <a:lnSpc>
                <a:spcPct val="90000"/>
              </a:lnSpc>
            </a:pPr>
            <a:r>
              <a:rPr lang="en-US" altLang="x-none" sz="2000">
                <a:ea typeface="ＭＳ Ｐゴシック" charset="-128"/>
              </a:rPr>
              <a:t>in 1967, Milgram mailed 160 letters to a set of randomly chosen people in Omaha, Nebraska</a:t>
            </a:r>
          </a:p>
          <a:p>
            <a:pPr lvl="1">
              <a:lnSpc>
                <a:spcPct val="90000"/>
              </a:lnSpc>
            </a:pPr>
            <a:r>
              <a:rPr lang="en-US" altLang="x-none" sz="2000">
                <a:ea typeface="ＭＳ Ｐゴシック" charset="-128"/>
              </a:rPr>
              <a:t>goal: pass the letters to a given person in Boston </a:t>
            </a:r>
          </a:p>
          <a:p>
            <a:pPr lvl="2">
              <a:lnSpc>
                <a:spcPct val="90000"/>
              </a:lnSpc>
            </a:pPr>
            <a:r>
              <a:rPr lang="en-US" altLang="x-none" sz="1800">
                <a:ea typeface="ＭＳ Ｐゴシック" charset="-128"/>
              </a:rPr>
              <a:t>each person can only pass the letter to an intermediary known on a first-name basis</a:t>
            </a:r>
          </a:p>
          <a:p>
            <a:pPr lvl="2">
              <a:lnSpc>
                <a:spcPct val="90000"/>
              </a:lnSpc>
            </a:pPr>
            <a:r>
              <a:rPr lang="en-US" altLang="x-none" sz="1800">
                <a:ea typeface="ＭＳ Ｐゴシック" charset="-128"/>
              </a:rPr>
              <a:t>pick the person who may make the best progress</a:t>
            </a:r>
          </a:p>
          <a:p>
            <a:pPr lvl="1">
              <a:lnSpc>
                <a:spcPct val="90000"/>
              </a:lnSpc>
            </a:pPr>
            <a:r>
              <a:rPr lang="en-US" altLang="x-none" sz="2000">
                <a:ea typeface="ＭＳ Ｐゴシック" charset="-128"/>
              </a:rPr>
              <a:t>result: 42 letters made it through ! </a:t>
            </a:r>
          </a:p>
          <a:p>
            <a:pPr lvl="1">
              <a:lnSpc>
                <a:spcPct val="90000"/>
              </a:lnSpc>
            </a:pPr>
            <a:r>
              <a:rPr lang="en-US" altLang="x-none" sz="2000">
                <a:ea typeface="ＭＳ Ｐゴシック" charset="-128"/>
              </a:rPr>
              <a:t>median intermediaries was 5.5---thus six degree of separation</a:t>
            </a:r>
          </a:p>
          <a:p>
            <a:pPr lvl="1">
              <a:lnSpc>
                <a:spcPct val="90000"/>
              </a:lnSpc>
            </a:pPr>
            <a:endParaRPr lang="en-US" altLang="x-none" sz="2000">
              <a:ea typeface="ＭＳ Ｐゴシック" charset="-128"/>
            </a:endParaRPr>
          </a:p>
          <a:p>
            <a:pPr lvl="1">
              <a:lnSpc>
                <a:spcPct val="90000"/>
              </a:lnSpc>
            </a:pPr>
            <a:r>
              <a:rPr lang="en-US" altLang="x-none" sz="2000">
                <a:ea typeface="ＭＳ Ｐゴシック" charset="-128"/>
              </a:rPr>
              <a:t>a potential explanation: </a:t>
            </a:r>
            <a:r>
              <a:rPr lang="en-US" altLang="x-none" sz="2000">
                <a:solidFill>
                  <a:srgbClr val="FF0000"/>
                </a:solidFill>
                <a:ea typeface="ＭＳ Ｐゴシック" charset="-128"/>
              </a:rPr>
              <a:t>highly connected </a:t>
            </a:r>
            <a:r>
              <a:rPr lang="en-US" altLang="x-none" sz="2000">
                <a:ea typeface="ＭＳ Ｐゴシック" charset="-128"/>
              </a:rPr>
              <a:t>people with </a:t>
            </a:r>
            <a:br>
              <a:rPr lang="en-US" altLang="x-none" sz="2000">
                <a:ea typeface="ＭＳ Ｐゴシック" charset="-128"/>
              </a:rPr>
            </a:br>
            <a:r>
              <a:rPr lang="en-US" altLang="x-none" sz="2000">
                <a:solidFill>
                  <a:srgbClr val="FF0000"/>
                </a:solidFill>
                <a:ea typeface="ＭＳ Ｐゴシック" charset="-128"/>
              </a:rPr>
              <a:t>non-local links</a:t>
            </a:r>
            <a:r>
              <a:rPr lang="en-US" altLang="x-none" sz="2000">
                <a:ea typeface="ＭＳ Ｐゴシック" charset="-128"/>
              </a:rPr>
              <a:t> in mostly locally connected communities improve search performance !</a:t>
            </a:r>
          </a:p>
        </p:txBody>
      </p:sp>
      <p:pic>
        <p:nvPicPr>
          <p:cNvPr id="311300" name="Picture 4"/>
          <p:cNvPicPr>
            <a:picLocks noChangeAspect="1" noChangeArrowheads="1"/>
          </p:cNvPicPr>
          <p:nvPr/>
        </p:nvPicPr>
        <p:blipFill>
          <a:blip r:embed="rId3">
            <a:extLst>
              <a:ext uri="{28A0092B-C50C-407E-A947-70E740481C1C}">
                <a14:useLocalDpi xmlns:a14="http://schemas.microsoft.com/office/drawing/2010/main" val="0"/>
              </a:ext>
            </a:extLst>
          </a:blip>
          <a:srcRect t="45441" b="3394"/>
          <a:stretch>
            <a:fillRect/>
          </a:stretch>
        </p:blipFill>
        <p:spPr bwMode="auto">
          <a:xfrm>
            <a:off x="4264025" y="0"/>
            <a:ext cx="4894263" cy="160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72725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Title 1"/>
          <p:cNvSpPr>
            <a:spLocks noGrp="1"/>
          </p:cNvSpPr>
          <p:nvPr>
            <p:ph type="title"/>
          </p:nvPr>
        </p:nvSpPr>
        <p:spPr>
          <a:xfrm>
            <a:off x="533400" y="228600"/>
            <a:ext cx="8229600" cy="1143000"/>
          </a:xfrm>
        </p:spPr>
        <p:txBody>
          <a:bodyPr/>
          <a:lstStyle/>
          <a:p>
            <a:r>
              <a:rPr lang="en-US" altLang="x-none" sz="2800" dirty="0" smtClean="0">
                <a:ea typeface="ＭＳ Ｐゴシック" charset="-128"/>
              </a:rPr>
              <a:t>Recap: Direction Mechanisms</a:t>
            </a:r>
            <a:endParaRPr lang="en-US" altLang="x-none" sz="2800" dirty="0">
              <a:ea typeface="ＭＳ Ｐゴシック" charset="-128"/>
            </a:endParaRPr>
          </a:p>
        </p:txBody>
      </p:sp>
      <p:sp>
        <p:nvSpPr>
          <p:cNvPr id="109570"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A83602F-5B4E-BE47-B4B1-F7C52859E63A}" type="slidenum">
              <a:rPr lang="en-US" altLang="x-none" sz="1400">
                <a:solidFill>
                  <a:srgbClr val="000000"/>
                </a:solidFill>
                <a:latin typeface="Comic Sans MS" charset="0"/>
              </a:rPr>
              <a:pPr eaLnBrk="1" hangingPunct="1"/>
              <a:t>4</a:t>
            </a:fld>
            <a:endParaRPr lang="en-US" altLang="x-none" sz="1400">
              <a:solidFill>
                <a:srgbClr val="000000"/>
              </a:solidFill>
              <a:latin typeface="Comic Sans MS" charset="0"/>
            </a:endParaRPr>
          </a:p>
        </p:txBody>
      </p:sp>
      <p:grpSp>
        <p:nvGrpSpPr>
          <p:cNvPr id="109592" name="Group 2"/>
          <p:cNvGrpSpPr>
            <a:grpSpLocks/>
          </p:cNvGrpSpPr>
          <p:nvPr/>
        </p:nvGrpSpPr>
        <p:grpSpPr bwMode="auto">
          <a:xfrm>
            <a:off x="0" y="3365810"/>
            <a:ext cx="7010400" cy="3352800"/>
            <a:chOff x="76200" y="3048000"/>
            <a:chExt cx="7010400" cy="3352800"/>
          </a:xfrm>
        </p:grpSpPr>
        <p:sp>
          <p:nvSpPr>
            <p:cNvPr id="27" name="Rectangle 26"/>
            <p:cNvSpPr/>
            <p:nvPr/>
          </p:nvSpPr>
          <p:spPr bwMode="auto">
            <a:xfrm>
              <a:off x="3276600" y="3352800"/>
              <a:ext cx="3810000" cy="3048000"/>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r>
                <a:rPr lang="en-US" sz="2000" dirty="0">
                  <a:latin typeface="Times New Roman" pitchFamily="18" charset="0"/>
                  <a:ea typeface="+mn-ea"/>
                  <a:cs typeface="Arial" charset="0"/>
                </a:rPr>
                <a:t>Cluster2</a:t>
              </a:r>
            </a:p>
            <a:p>
              <a:pPr algn="ctr" defTabSz="914400" eaLnBrk="0" hangingPunct="0">
                <a:defRPr/>
              </a:pPr>
              <a:r>
                <a:rPr lang="en-US" sz="2000" dirty="0">
                  <a:latin typeface="Times New Roman" pitchFamily="18" charset="0"/>
                  <a:ea typeface="+mn-ea"/>
                  <a:cs typeface="Arial" charset="0"/>
                </a:rPr>
                <a:t>in Europe</a:t>
              </a:r>
            </a:p>
          </p:txBody>
        </p:sp>
        <p:sp>
          <p:nvSpPr>
            <p:cNvPr id="13" name="Rectangle 12"/>
            <p:cNvSpPr/>
            <p:nvPr/>
          </p:nvSpPr>
          <p:spPr bwMode="auto">
            <a:xfrm>
              <a:off x="76200" y="3352800"/>
              <a:ext cx="1295400" cy="3048000"/>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r>
                <a:rPr lang="en-US" sz="2000" dirty="0">
                  <a:latin typeface="Times New Roman" pitchFamily="18" charset="0"/>
                  <a:ea typeface="+mn-ea"/>
                  <a:cs typeface="Arial" charset="0"/>
                </a:rPr>
                <a:t>Cluster1</a:t>
              </a:r>
              <a:br>
                <a:rPr lang="en-US" sz="2000" dirty="0">
                  <a:latin typeface="Times New Roman" pitchFamily="18" charset="0"/>
                  <a:ea typeface="+mn-ea"/>
                  <a:cs typeface="Arial" charset="0"/>
                </a:rPr>
              </a:br>
              <a:r>
                <a:rPr lang="en-US" sz="2000" dirty="0">
                  <a:latin typeface="Times New Roman" pitchFamily="18" charset="0"/>
                  <a:ea typeface="+mn-ea"/>
                  <a:cs typeface="Arial" charset="0"/>
                </a:rPr>
                <a:t>in US East</a:t>
              </a:r>
            </a:p>
          </p:txBody>
        </p:sp>
        <p:sp>
          <p:nvSpPr>
            <p:cNvPr id="14" name="Rectangle 13"/>
            <p:cNvSpPr/>
            <p:nvPr/>
          </p:nvSpPr>
          <p:spPr bwMode="auto">
            <a:xfrm>
              <a:off x="1828800" y="3352800"/>
              <a:ext cx="1295400" cy="3048000"/>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r>
                <a:rPr lang="en-US" sz="2000" dirty="0">
                  <a:latin typeface="Times New Roman" pitchFamily="18" charset="0"/>
                  <a:ea typeface="+mn-ea"/>
                  <a:cs typeface="Arial" charset="0"/>
                </a:rPr>
                <a:t>Cluster2</a:t>
              </a:r>
            </a:p>
            <a:p>
              <a:pPr algn="ctr" defTabSz="914400" eaLnBrk="0" hangingPunct="0">
                <a:defRPr/>
              </a:pPr>
              <a:r>
                <a:rPr lang="en-US" sz="2000" dirty="0">
                  <a:latin typeface="Times New Roman" pitchFamily="18" charset="0"/>
                  <a:ea typeface="+mn-ea"/>
                  <a:cs typeface="Arial" charset="0"/>
                </a:rPr>
                <a:t>in US West</a:t>
              </a:r>
            </a:p>
          </p:txBody>
        </p:sp>
        <p:cxnSp>
          <p:nvCxnSpPr>
            <p:cNvPr id="109597" name="Straight Connector 24"/>
            <p:cNvCxnSpPr>
              <a:cxnSpLocks noChangeShapeType="1"/>
              <a:stCxn id="6" idx="2"/>
              <a:endCxn id="13" idx="0"/>
            </p:cNvCxnSpPr>
            <p:nvPr/>
          </p:nvCxnSpPr>
          <p:spPr bwMode="auto">
            <a:xfrm flipH="1">
              <a:off x="723900" y="3048000"/>
              <a:ext cx="723900" cy="3048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109598" name="Straight Connector 26"/>
            <p:cNvCxnSpPr>
              <a:cxnSpLocks noChangeShapeType="1"/>
              <a:stCxn id="6" idx="2"/>
              <a:endCxn id="14" idx="0"/>
            </p:cNvCxnSpPr>
            <p:nvPr/>
          </p:nvCxnSpPr>
          <p:spPr bwMode="auto">
            <a:xfrm>
              <a:off x="1447800" y="3048000"/>
              <a:ext cx="1028700" cy="3048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sp>
          <p:nvSpPr>
            <p:cNvPr id="28" name="Rectangle 27"/>
            <p:cNvSpPr/>
            <p:nvPr/>
          </p:nvSpPr>
          <p:spPr bwMode="auto">
            <a:xfrm>
              <a:off x="3429000" y="5181600"/>
              <a:ext cx="533400" cy="457200"/>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endParaRPr lang="en-US">
                <a:latin typeface="Times New Roman" charset="0"/>
                <a:ea typeface="ＭＳ Ｐゴシック" charset="0"/>
                <a:cs typeface="Arial" charset="0"/>
              </a:endParaRPr>
            </a:p>
          </p:txBody>
        </p:sp>
        <p:sp>
          <p:nvSpPr>
            <p:cNvPr id="29" name="Rectangle 28"/>
            <p:cNvSpPr/>
            <p:nvPr/>
          </p:nvSpPr>
          <p:spPr bwMode="auto">
            <a:xfrm>
              <a:off x="3581400" y="5410200"/>
              <a:ext cx="533400" cy="457200"/>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endParaRPr lang="en-US">
                <a:latin typeface="Times New Roman" charset="0"/>
                <a:ea typeface="ＭＳ Ｐゴシック" charset="0"/>
                <a:cs typeface="Arial" charset="0"/>
              </a:endParaRPr>
            </a:p>
          </p:txBody>
        </p:sp>
        <p:sp>
          <p:nvSpPr>
            <p:cNvPr id="30" name="Rectangle 29"/>
            <p:cNvSpPr/>
            <p:nvPr/>
          </p:nvSpPr>
          <p:spPr bwMode="auto">
            <a:xfrm>
              <a:off x="3810000" y="5562600"/>
              <a:ext cx="609600" cy="457200"/>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r>
                <a:rPr lang="en-US" sz="1600" dirty="0">
                  <a:latin typeface="Times New Roman" pitchFamily="18" charset="0"/>
                  <a:ea typeface="+mn-ea"/>
                  <a:cs typeface="Arial" charset="0"/>
                </a:rPr>
                <a:t>proxy</a:t>
              </a:r>
            </a:p>
          </p:txBody>
        </p:sp>
        <p:cxnSp>
          <p:nvCxnSpPr>
            <p:cNvPr id="109602" name="Straight Arrow Connector 31"/>
            <p:cNvCxnSpPr>
              <a:cxnSpLocks noChangeShapeType="1"/>
            </p:cNvCxnSpPr>
            <p:nvPr/>
          </p:nvCxnSpPr>
          <p:spPr bwMode="auto">
            <a:xfrm rot="5400000">
              <a:off x="3600450" y="4895850"/>
              <a:ext cx="304800" cy="266700"/>
            </a:xfrm>
            <a:prstGeom prst="straightConnector1">
              <a:avLst/>
            </a:prstGeom>
            <a:noFill/>
            <a:ln w="9525">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109603" name="Straight Arrow Connector 33"/>
            <p:cNvCxnSpPr>
              <a:cxnSpLocks noChangeShapeType="1"/>
              <a:endCxn id="29" idx="0"/>
            </p:cNvCxnSpPr>
            <p:nvPr/>
          </p:nvCxnSpPr>
          <p:spPr bwMode="auto">
            <a:xfrm rot="5400000">
              <a:off x="3600450" y="5124450"/>
              <a:ext cx="533400" cy="38100"/>
            </a:xfrm>
            <a:prstGeom prst="straightConnector1">
              <a:avLst/>
            </a:prstGeom>
            <a:noFill/>
            <a:ln w="9525">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109604" name="Straight Arrow Connector 35"/>
            <p:cNvCxnSpPr>
              <a:cxnSpLocks noChangeShapeType="1"/>
              <a:endCxn id="30" idx="0"/>
            </p:cNvCxnSpPr>
            <p:nvPr/>
          </p:nvCxnSpPr>
          <p:spPr bwMode="auto">
            <a:xfrm rot="16200000" flipH="1">
              <a:off x="3657600" y="5105400"/>
              <a:ext cx="685800" cy="228600"/>
            </a:xfrm>
            <a:prstGeom prst="straightConnector1">
              <a:avLst/>
            </a:prstGeom>
            <a:noFill/>
            <a:ln w="9525">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109605" name="Straight Connector 36"/>
            <p:cNvCxnSpPr>
              <a:cxnSpLocks noChangeShapeType="1"/>
            </p:cNvCxnSpPr>
            <p:nvPr/>
          </p:nvCxnSpPr>
          <p:spPr bwMode="auto">
            <a:xfrm>
              <a:off x="1981200" y="5562600"/>
              <a:ext cx="806450" cy="0"/>
            </a:xfrm>
            <a:prstGeom prst="line">
              <a:avLst/>
            </a:prstGeom>
            <a:noFill/>
            <a:ln w="25400">
              <a:solidFill>
                <a:schemeClr val="tx1"/>
              </a:solidFill>
              <a:prstDash val="sysDash"/>
              <a:round/>
              <a:headEnd/>
              <a:tailEnd/>
            </a:ln>
            <a:extLst>
              <a:ext uri="{909E8E84-426E-40dd-AFC4-6F175D3DCCD1}">
                <a14:hiddenFill xmlns="" xmlns:a14="http://schemas.microsoft.com/office/drawing/2010/main">
                  <a:noFill/>
                </a14:hiddenFill>
              </a:ext>
            </a:extLst>
          </p:spPr>
        </p:cxnSp>
        <p:sp>
          <p:nvSpPr>
            <p:cNvPr id="31" name="Oval 30"/>
            <p:cNvSpPr/>
            <p:nvPr/>
          </p:nvSpPr>
          <p:spPr bwMode="auto">
            <a:xfrm>
              <a:off x="3429000" y="4038600"/>
              <a:ext cx="990600" cy="914400"/>
            </a:xfrm>
            <a:prstGeom prst="ellipse">
              <a:avLst/>
            </a:prstGeom>
            <a:solidFill>
              <a:schemeClr val="accent3">
                <a:lumMod val="85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r>
                <a:rPr lang="en-US" sz="2000" dirty="0">
                  <a:latin typeface="Times New Roman" pitchFamily="18" charset="0"/>
                  <a:ea typeface="+mn-ea"/>
                  <a:cs typeface="Arial" charset="0"/>
                </a:rPr>
                <a:t>Load </a:t>
              </a:r>
            </a:p>
            <a:p>
              <a:pPr algn="ctr" defTabSz="914400" eaLnBrk="0" hangingPunct="0">
                <a:defRPr/>
              </a:pPr>
              <a:r>
                <a:rPr lang="en-US" sz="2000" dirty="0">
                  <a:latin typeface="Times New Roman" pitchFamily="18" charset="0"/>
                  <a:ea typeface="+mn-ea"/>
                  <a:cs typeface="Arial" charset="0"/>
                </a:rPr>
                <a:t>balancer</a:t>
              </a:r>
            </a:p>
          </p:txBody>
        </p:sp>
        <p:cxnSp>
          <p:nvCxnSpPr>
            <p:cNvPr id="109608" name="Straight Connector 36"/>
            <p:cNvCxnSpPr>
              <a:cxnSpLocks noChangeShapeType="1"/>
            </p:cNvCxnSpPr>
            <p:nvPr/>
          </p:nvCxnSpPr>
          <p:spPr bwMode="auto">
            <a:xfrm>
              <a:off x="260350" y="5562600"/>
              <a:ext cx="806450" cy="0"/>
            </a:xfrm>
            <a:prstGeom prst="line">
              <a:avLst/>
            </a:prstGeom>
            <a:noFill/>
            <a:ln w="25400">
              <a:solidFill>
                <a:schemeClr val="tx1"/>
              </a:solidFill>
              <a:prstDash val="sysDash"/>
              <a:round/>
              <a:headEnd/>
              <a:tailEnd/>
            </a:ln>
            <a:extLst>
              <a:ext uri="{909E8E84-426E-40dd-AFC4-6F175D3DCCD1}">
                <a14:hiddenFill xmlns="" xmlns:a14="http://schemas.microsoft.com/office/drawing/2010/main">
                  <a:noFill/>
                </a14:hiddenFill>
              </a:ext>
            </a:extLst>
          </p:spPr>
        </p:cxnSp>
        <p:cxnSp>
          <p:nvCxnSpPr>
            <p:cNvPr id="109609" name="Straight Connector 26"/>
            <p:cNvCxnSpPr>
              <a:cxnSpLocks noChangeShapeType="1"/>
              <a:stCxn id="6" idx="2"/>
              <a:endCxn id="27" idx="0"/>
            </p:cNvCxnSpPr>
            <p:nvPr/>
          </p:nvCxnSpPr>
          <p:spPr bwMode="auto">
            <a:xfrm>
              <a:off x="1447800" y="3048000"/>
              <a:ext cx="3733800" cy="3048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grpSp>
      <p:grpSp>
        <p:nvGrpSpPr>
          <p:cNvPr id="4" name="Group 3"/>
          <p:cNvGrpSpPr>
            <a:grpSpLocks/>
          </p:cNvGrpSpPr>
          <p:nvPr/>
        </p:nvGrpSpPr>
        <p:grpSpPr bwMode="auto">
          <a:xfrm>
            <a:off x="4277592" y="5651810"/>
            <a:ext cx="2580409" cy="914400"/>
            <a:chOff x="4313583" y="5715000"/>
            <a:chExt cx="2468217" cy="914400"/>
          </a:xfrm>
        </p:grpSpPr>
        <p:sp>
          <p:nvSpPr>
            <p:cNvPr id="43" name="Oval 42"/>
            <p:cNvSpPr/>
            <p:nvPr/>
          </p:nvSpPr>
          <p:spPr bwMode="auto">
            <a:xfrm>
              <a:off x="4800600" y="5715000"/>
              <a:ext cx="685800" cy="685800"/>
            </a:xfrm>
            <a:prstGeom prst="ellipse">
              <a:avLst/>
            </a:prstGeom>
            <a:solidFill>
              <a:schemeClr val="accent3">
                <a:lumMod val="85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r>
                <a:rPr lang="en-US" sz="1200" dirty="0">
                  <a:latin typeface="Times New Roman" pitchFamily="18" charset="0"/>
                  <a:ea typeface="+mn-ea"/>
                  <a:cs typeface="Arial" charset="0"/>
                </a:rPr>
                <a:t>Load </a:t>
              </a:r>
            </a:p>
            <a:p>
              <a:pPr algn="ctr" defTabSz="914400" eaLnBrk="0" hangingPunct="0">
                <a:defRPr/>
              </a:pPr>
              <a:r>
                <a:rPr lang="en-US" sz="1200" dirty="0">
                  <a:latin typeface="Times New Roman" pitchFamily="18" charset="0"/>
                  <a:ea typeface="+mn-ea"/>
                  <a:cs typeface="Arial" charset="0"/>
                </a:rPr>
                <a:t>balancer</a:t>
              </a:r>
            </a:p>
          </p:txBody>
        </p:sp>
        <p:cxnSp>
          <p:nvCxnSpPr>
            <p:cNvPr id="109583" name="Straight Arrow Connector 44"/>
            <p:cNvCxnSpPr>
              <a:cxnSpLocks noChangeShapeType="1"/>
            </p:cNvCxnSpPr>
            <p:nvPr/>
          </p:nvCxnSpPr>
          <p:spPr bwMode="auto">
            <a:xfrm>
              <a:off x="4313583" y="6057900"/>
              <a:ext cx="487017" cy="38100"/>
            </a:xfrm>
            <a:prstGeom prst="straightConnector1">
              <a:avLst/>
            </a:prstGeom>
            <a:noFill/>
            <a:ln w="9525">
              <a:solidFill>
                <a:schemeClr val="tx1"/>
              </a:solidFill>
              <a:round/>
              <a:headEnd/>
              <a:tailEnd type="arrow" w="med" len="med"/>
            </a:ln>
            <a:extLst>
              <a:ext uri="{909E8E84-426E-40dd-AFC4-6F175D3DCCD1}">
                <a14:hiddenFill xmlns="" xmlns:a14="http://schemas.microsoft.com/office/drawing/2010/main">
                  <a:noFill/>
                </a14:hiddenFill>
              </a:ext>
            </a:extLst>
          </p:spPr>
        </p:cxnSp>
        <p:sp>
          <p:nvSpPr>
            <p:cNvPr id="46" name="Rectangle 45"/>
            <p:cNvSpPr/>
            <p:nvPr/>
          </p:nvSpPr>
          <p:spPr bwMode="auto">
            <a:xfrm>
              <a:off x="5791200" y="5791200"/>
              <a:ext cx="533400" cy="457200"/>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endParaRPr lang="en-US">
                <a:latin typeface="Times New Roman" charset="0"/>
                <a:ea typeface="ＭＳ Ｐゴシック" charset="0"/>
                <a:cs typeface="Arial" charset="0"/>
              </a:endParaRPr>
            </a:p>
          </p:txBody>
        </p:sp>
        <p:sp>
          <p:nvSpPr>
            <p:cNvPr id="47" name="Rectangle 46"/>
            <p:cNvSpPr/>
            <p:nvPr/>
          </p:nvSpPr>
          <p:spPr bwMode="auto">
            <a:xfrm>
              <a:off x="5943600" y="6019800"/>
              <a:ext cx="533400" cy="457200"/>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endParaRPr lang="en-US">
                <a:latin typeface="Times New Roman" charset="0"/>
                <a:ea typeface="ＭＳ Ｐゴシック" charset="0"/>
                <a:cs typeface="Arial" charset="0"/>
              </a:endParaRPr>
            </a:p>
          </p:txBody>
        </p:sp>
        <p:sp>
          <p:nvSpPr>
            <p:cNvPr id="48" name="Rectangle 47"/>
            <p:cNvSpPr/>
            <p:nvPr/>
          </p:nvSpPr>
          <p:spPr bwMode="auto">
            <a:xfrm>
              <a:off x="6172200" y="6172200"/>
              <a:ext cx="609600" cy="457200"/>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r>
                <a:rPr lang="en-US" sz="1600" dirty="0">
                  <a:latin typeface="Times New Roman" pitchFamily="18" charset="0"/>
                  <a:ea typeface="+mn-ea"/>
                  <a:cs typeface="Arial" charset="0"/>
                </a:rPr>
                <a:t>servers</a:t>
              </a:r>
            </a:p>
          </p:txBody>
        </p:sp>
        <p:cxnSp>
          <p:nvCxnSpPr>
            <p:cNvPr id="109587" name="Straight Arrow Connector 49"/>
            <p:cNvCxnSpPr>
              <a:cxnSpLocks noChangeShapeType="1"/>
              <a:stCxn id="43" idx="6"/>
              <a:endCxn id="46" idx="1"/>
            </p:cNvCxnSpPr>
            <p:nvPr/>
          </p:nvCxnSpPr>
          <p:spPr bwMode="auto">
            <a:xfrm flipV="1">
              <a:off x="5486400" y="6019800"/>
              <a:ext cx="304800" cy="38100"/>
            </a:xfrm>
            <a:prstGeom prst="straightConnector1">
              <a:avLst/>
            </a:prstGeom>
            <a:noFill/>
            <a:ln w="9525">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109588" name="Straight Arrow Connector 51"/>
            <p:cNvCxnSpPr>
              <a:cxnSpLocks noChangeShapeType="1"/>
              <a:stCxn id="43" idx="6"/>
              <a:endCxn id="47" idx="1"/>
            </p:cNvCxnSpPr>
            <p:nvPr/>
          </p:nvCxnSpPr>
          <p:spPr bwMode="auto">
            <a:xfrm>
              <a:off x="5486400" y="6057900"/>
              <a:ext cx="457200" cy="190500"/>
            </a:xfrm>
            <a:prstGeom prst="straightConnector1">
              <a:avLst/>
            </a:prstGeom>
            <a:noFill/>
            <a:ln w="9525">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109589" name="Straight Arrow Connector 53"/>
            <p:cNvCxnSpPr>
              <a:cxnSpLocks noChangeShapeType="1"/>
              <a:stCxn id="43" idx="6"/>
              <a:endCxn id="48" idx="1"/>
            </p:cNvCxnSpPr>
            <p:nvPr/>
          </p:nvCxnSpPr>
          <p:spPr bwMode="auto">
            <a:xfrm>
              <a:off x="5486400" y="6057900"/>
              <a:ext cx="685800" cy="342900"/>
            </a:xfrm>
            <a:prstGeom prst="straightConnector1">
              <a:avLst/>
            </a:prstGeom>
            <a:noFill/>
            <a:ln w="9525">
              <a:solidFill>
                <a:schemeClr val="tx1"/>
              </a:solidFill>
              <a:round/>
              <a:headEnd/>
              <a:tailEnd type="arrow" w="med" len="med"/>
            </a:ln>
            <a:extLst>
              <a:ext uri="{909E8E84-426E-40dd-AFC4-6F175D3DCCD1}">
                <a14:hiddenFill xmlns="" xmlns:a14="http://schemas.microsoft.com/office/drawing/2010/main">
                  <a:noFill/>
                </a14:hiddenFill>
              </a:ext>
            </a:extLst>
          </p:spPr>
        </p:cxnSp>
      </p:grpSp>
      <p:grpSp>
        <p:nvGrpSpPr>
          <p:cNvPr id="2" name="Group 1"/>
          <p:cNvGrpSpPr>
            <a:grpSpLocks/>
          </p:cNvGrpSpPr>
          <p:nvPr/>
        </p:nvGrpSpPr>
        <p:grpSpPr bwMode="auto">
          <a:xfrm>
            <a:off x="990600" y="2146610"/>
            <a:ext cx="6629400" cy="1295400"/>
            <a:chOff x="990600" y="1752600"/>
            <a:chExt cx="6629400" cy="1295400"/>
          </a:xfrm>
        </p:grpSpPr>
        <p:sp>
          <p:nvSpPr>
            <p:cNvPr id="5" name="Rectangle 4"/>
            <p:cNvSpPr/>
            <p:nvPr/>
          </p:nvSpPr>
          <p:spPr bwMode="auto">
            <a:xfrm>
              <a:off x="3200400" y="1752600"/>
              <a:ext cx="1752600" cy="457200"/>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r>
                <a:rPr lang="en-US" dirty="0">
                  <a:latin typeface="Times New Roman" pitchFamily="18" charset="0"/>
                  <a:ea typeface="+mn-ea"/>
                  <a:cs typeface="Arial" charset="0"/>
                </a:rPr>
                <a:t>DNS name1</a:t>
              </a:r>
            </a:p>
          </p:txBody>
        </p:sp>
        <p:sp>
          <p:nvSpPr>
            <p:cNvPr id="6" name="Rectangle 5"/>
            <p:cNvSpPr/>
            <p:nvPr/>
          </p:nvSpPr>
          <p:spPr bwMode="auto">
            <a:xfrm>
              <a:off x="990600" y="2514600"/>
              <a:ext cx="762000" cy="457200"/>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r>
                <a:rPr lang="en-US" dirty="0">
                  <a:latin typeface="Times New Roman" pitchFamily="18" charset="0"/>
                  <a:ea typeface="+mn-ea"/>
                  <a:cs typeface="Arial" charset="0"/>
                </a:rPr>
                <a:t>IP1</a:t>
              </a:r>
            </a:p>
          </p:txBody>
        </p:sp>
        <p:sp>
          <p:nvSpPr>
            <p:cNvPr id="9" name="Rectangle 8"/>
            <p:cNvSpPr/>
            <p:nvPr/>
          </p:nvSpPr>
          <p:spPr bwMode="auto">
            <a:xfrm>
              <a:off x="4343400" y="2590800"/>
              <a:ext cx="762000" cy="457200"/>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r>
                <a:rPr lang="en-US" dirty="0">
                  <a:latin typeface="Times New Roman" pitchFamily="18" charset="0"/>
                  <a:ea typeface="+mn-ea"/>
                  <a:cs typeface="Arial" charset="0"/>
                </a:rPr>
                <a:t>IP2</a:t>
              </a:r>
            </a:p>
          </p:txBody>
        </p:sp>
        <p:sp>
          <p:nvSpPr>
            <p:cNvPr id="10" name="Rectangle 9"/>
            <p:cNvSpPr/>
            <p:nvPr/>
          </p:nvSpPr>
          <p:spPr bwMode="auto">
            <a:xfrm>
              <a:off x="6858000" y="2590800"/>
              <a:ext cx="762000" cy="457200"/>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r>
                <a:rPr lang="en-US" dirty="0" err="1">
                  <a:latin typeface="Times New Roman" pitchFamily="18" charset="0"/>
                  <a:ea typeface="+mn-ea"/>
                  <a:cs typeface="Arial" charset="0"/>
                </a:rPr>
                <a:t>IPn</a:t>
              </a:r>
              <a:endParaRPr lang="en-US" dirty="0">
                <a:latin typeface="Times New Roman" pitchFamily="18" charset="0"/>
                <a:ea typeface="+mn-ea"/>
                <a:cs typeface="Arial" charset="0"/>
              </a:endParaRPr>
            </a:p>
          </p:txBody>
        </p:sp>
        <p:cxnSp>
          <p:nvCxnSpPr>
            <p:cNvPr id="109578" name="Straight Connector 18"/>
            <p:cNvCxnSpPr>
              <a:cxnSpLocks noChangeShapeType="1"/>
              <a:endCxn id="6" idx="0"/>
            </p:cNvCxnSpPr>
            <p:nvPr/>
          </p:nvCxnSpPr>
          <p:spPr bwMode="auto">
            <a:xfrm flipH="1">
              <a:off x="1371600" y="2209800"/>
              <a:ext cx="2819400" cy="3048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109579" name="Straight Connector 20"/>
            <p:cNvCxnSpPr>
              <a:cxnSpLocks noChangeShapeType="1"/>
              <a:endCxn id="9" idx="0"/>
            </p:cNvCxnSpPr>
            <p:nvPr/>
          </p:nvCxnSpPr>
          <p:spPr bwMode="auto">
            <a:xfrm>
              <a:off x="4191000" y="2209800"/>
              <a:ext cx="533400" cy="3810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109580" name="Straight Connector 22"/>
            <p:cNvCxnSpPr>
              <a:cxnSpLocks noChangeShapeType="1"/>
              <a:endCxn id="10" idx="0"/>
            </p:cNvCxnSpPr>
            <p:nvPr/>
          </p:nvCxnSpPr>
          <p:spPr bwMode="auto">
            <a:xfrm>
              <a:off x="4191000" y="2209800"/>
              <a:ext cx="3048000" cy="3810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sp>
          <p:nvSpPr>
            <p:cNvPr id="44" name="Rectangle 43"/>
            <p:cNvSpPr/>
            <p:nvPr/>
          </p:nvSpPr>
          <p:spPr bwMode="auto">
            <a:xfrm>
              <a:off x="5715000" y="1752600"/>
              <a:ext cx="1752600" cy="457200"/>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r>
                <a:rPr lang="en-US" dirty="0">
                  <a:latin typeface="Times New Roman" pitchFamily="18" charset="0"/>
                  <a:ea typeface="+mn-ea"/>
                  <a:cs typeface="Arial" charset="0"/>
                </a:rPr>
                <a:t>DNS name2</a:t>
              </a:r>
            </a:p>
          </p:txBody>
        </p:sp>
      </p:grpSp>
      <p:cxnSp>
        <p:nvCxnSpPr>
          <p:cNvPr id="50" name="Straight Connector 18"/>
          <p:cNvCxnSpPr>
            <a:cxnSpLocks noChangeShapeType="1"/>
            <a:endCxn id="5" idx="0"/>
          </p:cNvCxnSpPr>
          <p:nvPr/>
        </p:nvCxnSpPr>
        <p:spPr bwMode="auto">
          <a:xfrm flipH="1">
            <a:off x="4076700" y="1953787"/>
            <a:ext cx="1104900" cy="192823"/>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51" name="Straight Connector 18"/>
          <p:cNvCxnSpPr>
            <a:cxnSpLocks noChangeShapeType="1"/>
            <a:endCxn id="44" idx="0"/>
          </p:cNvCxnSpPr>
          <p:nvPr/>
        </p:nvCxnSpPr>
        <p:spPr bwMode="auto">
          <a:xfrm>
            <a:off x="5448300" y="1935899"/>
            <a:ext cx="1143000" cy="21071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sp>
        <p:nvSpPr>
          <p:cNvPr id="49" name="Rectangle 48"/>
          <p:cNvSpPr/>
          <p:nvPr/>
        </p:nvSpPr>
        <p:spPr bwMode="auto">
          <a:xfrm>
            <a:off x="4572000" y="1524000"/>
            <a:ext cx="1752600" cy="457200"/>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r>
              <a:rPr lang="en-US" dirty="0" smtClean="0">
                <a:latin typeface="Times New Roman" pitchFamily="18" charset="0"/>
                <a:ea typeface="+mn-ea"/>
                <a:cs typeface="Arial" charset="0"/>
              </a:rPr>
              <a:t>App</a:t>
            </a:r>
            <a:endParaRPr lang="en-US" dirty="0">
              <a:latin typeface="Times New Roman" pitchFamily="18" charset="0"/>
              <a:ea typeface="+mn-ea"/>
              <a:cs typeface="Arial" charset="0"/>
            </a:endParaRPr>
          </a:p>
        </p:txBody>
      </p:sp>
      <p:sp>
        <p:nvSpPr>
          <p:cNvPr id="3" name="Rectangle 2"/>
          <p:cNvSpPr/>
          <p:nvPr/>
        </p:nvSpPr>
        <p:spPr>
          <a:xfrm>
            <a:off x="7740501" y="2375210"/>
            <a:ext cx="1394934" cy="707886"/>
          </a:xfrm>
          <a:prstGeom prst="rect">
            <a:avLst/>
          </a:prstGeom>
          <a:ln>
            <a:solidFill>
              <a:schemeClr val="tx1"/>
            </a:solidFill>
          </a:ln>
        </p:spPr>
        <p:txBody>
          <a:bodyPr wrap="none">
            <a:spAutoFit/>
          </a:bodyPr>
          <a:lstStyle/>
          <a:p>
            <a:r>
              <a:rPr lang="en-US" altLang="x-none" sz="2000" dirty="0" smtClean="0"/>
              <a:t>- </a:t>
            </a:r>
            <a:r>
              <a:rPr lang="en-US" altLang="x-none" sz="2000" dirty="0" err="1" smtClean="0"/>
              <a:t>cname</a:t>
            </a:r>
            <a:endParaRPr lang="en-US" altLang="x-none" sz="2000" dirty="0" smtClean="0"/>
          </a:p>
          <a:p>
            <a:r>
              <a:rPr lang="en-US" sz="2000" dirty="0" smtClean="0"/>
              <a:t>- hierarchy</a:t>
            </a:r>
            <a:endParaRPr lang="en-US" sz="2000" dirty="0"/>
          </a:p>
        </p:txBody>
      </p:sp>
      <p:sp>
        <p:nvSpPr>
          <p:cNvPr id="42" name="Rectangle 41"/>
          <p:cNvSpPr/>
          <p:nvPr/>
        </p:nvSpPr>
        <p:spPr>
          <a:xfrm>
            <a:off x="7086600" y="3934671"/>
            <a:ext cx="2036135" cy="1323439"/>
          </a:xfrm>
          <a:prstGeom prst="rect">
            <a:avLst/>
          </a:prstGeom>
          <a:ln>
            <a:solidFill>
              <a:schemeClr val="tx1"/>
            </a:solidFill>
          </a:ln>
        </p:spPr>
        <p:txBody>
          <a:bodyPr wrap="none">
            <a:spAutoFit/>
          </a:bodyPr>
          <a:lstStyle/>
          <a:p>
            <a:r>
              <a:rPr lang="en-US" altLang="x-none" sz="2000" smtClean="0"/>
              <a:t>Smart switch/LB</a:t>
            </a:r>
            <a:br>
              <a:rPr lang="en-US" altLang="x-none" sz="2000" smtClean="0"/>
            </a:br>
            <a:r>
              <a:rPr lang="en-US" altLang="x-none" sz="2000" smtClean="0"/>
              <a:t>- </a:t>
            </a:r>
            <a:r>
              <a:rPr lang="en-US" altLang="x-none" sz="2000" dirty="0" smtClean="0"/>
              <a:t>NAT rewrite</a:t>
            </a:r>
            <a:br>
              <a:rPr lang="en-US" altLang="x-none" sz="2000" dirty="0" smtClean="0"/>
            </a:br>
            <a:r>
              <a:rPr lang="en-US" altLang="x-none" sz="2000" dirty="0" smtClean="0"/>
              <a:t>- Direct reply</a:t>
            </a:r>
            <a:br>
              <a:rPr lang="en-US" altLang="x-none" sz="2000" dirty="0" smtClean="0"/>
            </a:br>
            <a:r>
              <a:rPr lang="en-US" altLang="x-none" sz="2000" dirty="0" smtClean="0"/>
              <a:t>- NLB</a:t>
            </a:r>
          </a:p>
        </p:txBody>
      </p:sp>
      <p:sp>
        <p:nvSpPr>
          <p:cNvPr id="45" name="Rectangle 44"/>
          <p:cNvSpPr/>
          <p:nvPr/>
        </p:nvSpPr>
        <p:spPr>
          <a:xfrm>
            <a:off x="7086600" y="5371090"/>
            <a:ext cx="2036135" cy="1323439"/>
          </a:xfrm>
          <a:prstGeom prst="rect">
            <a:avLst/>
          </a:prstGeom>
          <a:ln>
            <a:solidFill>
              <a:schemeClr val="tx1"/>
            </a:solidFill>
          </a:ln>
        </p:spPr>
        <p:txBody>
          <a:bodyPr wrap="square">
            <a:spAutoFit/>
          </a:bodyPr>
          <a:lstStyle/>
          <a:p>
            <a:r>
              <a:rPr lang="en-US" altLang="x-none" sz="2000" dirty="0" smtClean="0"/>
              <a:t>Proxy as a </a:t>
            </a:r>
            <a:br>
              <a:rPr lang="en-US" altLang="x-none" sz="2000" dirty="0" smtClean="0"/>
            </a:br>
            <a:r>
              <a:rPr lang="en-US" altLang="x-none" sz="2000" dirty="0" smtClean="0"/>
              <a:t>mechanism for</a:t>
            </a:r>
            <a:br>
              <a:rPr lang="en-US" altLang="x-none" sz="2000" dirty="0" smtClean="0"/>
            </a:br>
            <a:r>
              <a:rPr lang="en-US" altLang="x-none" sz="2000" dirty="0" smtClean="0"/>
              <a:t>replica content</a:t>
            </a:r>
            <a:br>
              <a:rPr lang="en-US" altLang="x-none" sz="2000" dirty="0" smtClean="0"/>
            </a:br>
            <a:r>
              <a:rPr lang="en-US" altLang="x-none" sz="2000" dirty="0" smtClean="0"/>
              <a:t>consistency</a:t>
            </a:r>
          </a:p>
        </p:txBody>
      </p:sp>
    </p:spTree>
    <p:extLst>
      <p:ext uri="{BB962C8B-B14F-4D97-AF65-F5344CB8AC3E}">
        <p14:creationId xmlns:p14="http://schemas.microsoft.com/office/powerpoint/2010/main" val="141276439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6810E73-B9A7-4B41-8672-5D6A12724A10}" type="slidenum">
              <a:rPr lang="en-US" altLang="x-none" sz="1400">
                <a:solidFill>
                  <a:srgbClr val="000000"/>
                </a:solidFill>
                <a:latin typeface="Times New Roman" charset="0"/>
              </a:rPr>
              <a:pPr eaLnBrk="1" hangingPunct="1"/>
              <a:t>40</a:t>
            </a:fld>
            <a:endParaRPr lang="en-US" altLang="x-none" sz="1400">
              <a:solidFill>
                <a:srgbClr val="000000"/>
              </a:solidFill>
              <a:latin typeface="Times New Roman" charset="0"/>
            </a:endParaRPr>
          </a:p>
        </p:txBody>
      </p:sp>
      <p:sp>
        <p:nvSpPr>
          <p:cNvPr id="323586" name="Rectangle 2"/>
          <p:cNvSpPr>
            <a:spLocks noGrp="1" noChangeArrowheads="1"/>
          </p:cNvSpPr>
          <p:nvPr>
            <p:ph type="title"/>
          </p:nvPr>
        </p:nvSpPr>
        <p:spPr/>
        <p:txBody>
          <a:bodyPr/>
          <a:lstStyle/>
          <a:p>
            <a:r>
              <a:rPr lang="en-US" altLang="x-none" dirty="0">
                <a:ea typeface="ＭＳ Ｐゴシック" charset="-128"/>
              </a:rPr>
              <a:t>Freenet: </a:t>
            </a:r>
            <a:r>
              <a:rPr lang="en-US" altLang="x-none" dirty="0" smtClean="0">
                <a:ea typeface="ＭＳ Ｐゴシック" charset="-128"/>
              </a:rPr>
              <a:t>Summary</a:t>
            </a:r>
            <a:endParaRPr lang="en-US" altLang="x-none" dirty="0">
              <a:ea typeface="ＭＳ Ｐゴシック" charset="-128"/>
            </a:endParaRPr>
          </a:p>
        </p:txBody>
      </p:sp>
      <p:sp>
        <p:nvSpPr>
          <p:cNvPr id="34820" name="Rectangle 3"/>
          <p:cNvSpPr>
            <a:spLocks noGrp="1" noChangeArrowheads="1"/>
          </p:cNvSpPr>
          <p:nvPr>
            <p:ph type="body" idx="1"/>
          </p:nvPr>
        </p:nvSpPr>
        <p:spPr/>
        <p:txBody>
          <a:bodyPr/>
          <a:lstStyle/>
          <a:p>
            <a:r>
              <a:rPr lang="en-US" altLang="x-none" dirty="0" smtClean="0">
                <a:ea typeface="ＭＳ Ｐゴシック" charset="-128"/>
              </a:rPr>
              <a:t>Advantages</a:t>
            </a:r>
          </a:p>
          <a:p>
            <a:pPr lvl="1"/>
            <a:r>
              <a:rPr lang="en-US" altLang="x-none" dirty="0" smtClean="0">
                <a:ea typeface="ＭＳ Ｐゴシック" charset="-128"/>
              </a:rPr>
              <a:t>Many interesting design features</a:t>
            </a:r>
          </a:p>
          <a:p>
            <a:pPr lvl="1"/>
            <a:endParaRPr lang="en-US" altLang="x-none" dirty="0">
              <a:ea typeface="ＭＳ Ｐゴシック" charset="-128"/>
            </a:endParaRPr>
          </a:p>
          <a:p>
            <a:r>
              <a:rPr lang="en-US" altLang="x-none" dirty="0" smtClean="0">
                <a:ea typeface="ＭＳ Ｐゴシック" charset="-128"/>
              </a:rPr>
              <a:t>Issues</a:t>
            </a:r>
          </a:p>
          <a:p>
            <a:pPr lvl="1"/>
            <a:r>
              <a:rPr lang="en-US" altLang="x-none" dirty="0" smtClean="0">
                <a:ea typeface="ＭＳ Ｐゴシック" charset="-128"/>
              </a:rPr>
              <a:t>Does </a:t>
            </a:r>
            <a:r>
              <a:rPr lang="en-US" altLang="x-none" dirty="0">
                <a:solidFill>
                  <a:srgbClr val="FF0000"/>
                </a:solidFill>
                <a:ea typeface="ＭＳ Ｐゴシック" charset="-128"/>
              </a:rPr>
              <a:t>not</a:t>
            </a:r>
            <a:r>
              <a:rPr lang="en-US" altLang="x-none" dirty="0">
                <a:ea typeface="ＭＳ Ｐゴシック" charset="-128"/>
              </a:rPr>
              <a:t> always guarantee that a file is found, even if the file is in the </a:t>
            </a:r>
            <a:r>
              <a:rPr lang="en-US" altLang="x-none" dirty="0" smtClean="0">
                <a:ea typeface="ＭＳ Ｐゴシック" charset="-128"/>
              </a:rPr>
              <a:t>network</a:t>
            </a:r>
            <a:endParaRPr lang="en-US" altLang="zh-CN" dirty="0">
              <a:ea typeface="宋体" charset="-122"/>
            </a:endParaRPr>
          </a:p>
          <a:p>
            <a:pPr lvl="1"/>
            <a:r>
              <a:rPr lang="en-US" altLang="zh-CN" dirty="0">
                <a:ea typeface="宋体" charset="-122"/>
              </a:rPr>
              <a:t>Good average-case performance, but a potentially </a:t>
            </a:r>
            <a:r>
              <a:rPr lang="en-US" altLang="zh-CN" dirty="0">
                <a:solidFill>
                  <a:srgbClr val="FF0000"/>
                </a:solidFill>
                <a:ea typeface="宋体" charset="-122"/>
              </a:rPr>
              <a:t>long search path</a:t>
            </a:r>
            <a:r>
              <a:rPr lang="en-US" altLang="zh-CN" dirty="0">
                <a:ea typeface="宋体" charset="-122"/>
              </a:rPr>
              <a:t> in a large </a:t>
            </a:r>
            <a:r>
              <a:rPr lang="en-US" altLang="zh-CN" dirty="0" smtClean="0">
                <a:ea typeface="宋体" charset="-122"/>
              </a:rPr>
              <a:t>network</a:t>
            </a:r>
            <a:endParaRPr lang="en-US" altLang="zh-CN" dirty="0">
              <a:ea typeface="宋体" charset="-122"/>
            </a:endParaRPr>
          </a:p>
        </p:txBody>
      </p:sp>
    </p:spTree>
    <p:extLst>
      <p:ext uri="{BB962C8B-B14F-4D97-AF65-F5344CB8AC3E}">
        <p14:creationId xmlns:p14="http://schemas.microsoft.com/office/powerpoint/2010/main" val="17957328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2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820">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82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0"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E88EFC8-6CAA-4346-9A0E-775C83DADD55}" type="slidenum">
              <a:rPr lang="en-US" altLang="x-none" sz="1400">
                <a:solidFill>
                  <a:srgbClr val="000000"/>
                </a:solidFill>
                <a:latin typeface="Times New Roman" charset="0"/>
              </a:rPr>
              <a:pPr eaLnBrk="1" hangingPunct="1"/>
              <a:t>41</a:t>
            </a:fld>
            <a:endParaRPr lang="en-US" altLang="x-none" sz="1400">
              <a:solidFill>
                <a:srgbClr val="000000"/>
              </a:solidFill>
              <a:latin typeface="Times New Roman" charset="0"/>
            </a:endParaRPr>
          </a:p>
        </p:txBody>
      </p:sp>
      <p:sp>
        <p:nvSpPr>
          <p:cNvPr id="313346" name="Rectangle 2"/>
          <p:cNvSpPr>
            <a:spLocks noGrp="1" noChangeArrowheads="1"/>
          </p:cNvSpPr>
          <p:nvPr>
            <p:ph type="title"/>
          </p:nvPr>
        </p:nvSpPr>
        <p:spPr>
          <a:xfrm>
            <a:off x="533400" y="228600"/>
            <a:ext cx="8342313" cy="1143000"/>
          </a:xfrm>
        </p:spPr>
        <p:txBody>
          <a:bodyPr/>
          <a:lstStyle/>
          <a:p>
            <a:r>
              <a:rPr lang="en-US" altLang="ja-JP" sz="2800" dirty="0" smtClean="0">
                <a:ea typeface="ＭＳ Ｐゴシック" charset="-128"/>
              </a:rPr>
              <a:t>Analysis: Effective, Distributed Routing Search</a:t>
            </a:r>
            <a:endParaRPr lang="en-US" altLang="x-none" sz="2800" dirty="0">
              <a:ea typeface="ＭＳ Ｐゴシック" charset="-128"/>
            </a:endParaRPr>
          </a:p>
        </p:txBody>
      </p:sp>
      <p:sp>
        <p:nvSpPr>
          <p:cNvPr id="313347" name="Rectangle 3"/>
          <p:cNvSpPr>
            <a:spLocks noGrp="1" noChangeArrowheads="1"/>
          </p:cNvSpPr>
          <p:nvPr>
            <p:ph type="body" idx="1"/>
          </p:nvPr>
        </p:nvSpPr>
        <p:spPr>
          <a:xfrm>
            <a:off x="533399" y="1528763"/>
            <a:ext cx="8499475" cy="4648200"/>
          </a:xfrm>
        </p:spPr>
        <p:txBody>
          <a:bodyPr/>
          <a:lstStyle/>
          <a:p>
            <a:r>
              <a:rPr lang="en-US" altLang="x-none" sz="2400" dirty="0">
                <a:ea typeface="ＭＳ Ｐゴシック" charset="-128"/>
              </a:rPr>
              <a:t>Question: </a:t>
            </a:r>
            <a:r>
              <a:rPr lang="en-US" altLang="x-none" sz="2400" dirty="0">
                <a:solidFill>
                  <a:srgbClr val="FF0000"/>
                </a:solidFill>
                <a:ea typeface="ＭＳ Ｐゴシック" charset="-128"/>
              </a:rPr>
              <a:t>what kind of long distance links </a:t>
            </a:r>
            <a:r>
              <a:rPr lang="en-US" altLang="x-none" sz="2400" dirty="0">
                <a:ea typeface="ＭＳ Ｐゴシック" charset="-128"/>
              </a:rPr>
              <a:t>to maintain so that </a:t>
            </a:r>
            <a:r>
              <a:rPr lang="en-US" altLang="x-none" sz="2400" dirty="0" smtClean="0">
                <a:solidFill>
                  <a:srgbClr val="FF0000"/>
                </a:solidFill>
                <a:ea typeface="ＭＳ Ｐゴシック" charset="-128"/>
              </a:rPr>
              <a:t>distributed content routing</a:t>
            </a:r>
            <a:r>
              <a:rPr lang="en-US" altLang="x-none" sz="2400" dirty="0" smtClean="0">
                <a:ea typeface="ＭＳ Ｐゴシック" charset="-128"/>
              </a:rPr>
              <a:t> search is </a:t>
            </a:r>
            <a:r>
              <a:rPr lang="en-US" altLang="x-none" sz="2400" dirty="0">
                <a:ea typeface="ＭＳ Ｐゴシック" charset="-128"/>
              </a:rPr>
              <a:t>effective?</a:t>
            </a:r>
          </a:p>
          <a:p>
            <a:r>
              <a:rPr lang="en-US" altLang="x-none" sz="2400" dirty="0">
                <a:ea typeface="ＭＳ Ｐゴシック" charset="-128"/>
              </a:rPr>
              <a:t>Assume that each node has </a:t>
            </a:r>
          </a:p>
          <a:p>
            <a:pPr lvl="1"/>
            <a:r>
              <a:rPr lang="en-US" altLang="x-none" sz="1800" dirty="0">
                <a:ea typeface="ＭＳ Ｐゴシック" charset="-128"/>
              </a:rPr>
              <a:t>a fixed # (say p distance away) local links</a:t>
            </a:r>
          </a:p>
          <a:p>
            <a:pPr lvl="1"/>
            <a:r>
              <a:rPr lang="en-US" altLang="x-none" sz="2000" dirty="0">
                <a:ea typeface="ＭＳ Ｐゴシック" charset="-128"/>
              </a:rPr>
              <a:t>a small # (say a total of q) long-distance links </a:t>
            </a:r>
            <a:r>
              <a:rPr lang="en-US" altLang="x-none" sz="2000" dirty="0" err="1">
                <a:ea typeface="ＭＳ Ｐゴシック" charset="-128"/>
              </a:rPr>
              <a:t>s.t.</a:t>
            </a:r>
            <a:r>
              <a:rPr lang="en-US" altLang="x-none" sz="2000" dirty="0">
                <a:ea typeface="ＭＳ Ｐゴシック" charset="-128"/>
              </a:rPr>
              <a:t> the probability of a link between nodes x and y is some (</a:t>
            </a:r>
            <a:r>
              <a:rPr lang="en-US" altLang="x-none" sz="2000" dirty="0">
                <a:ea typeface="ＭＳ Ｐゴシック" charset="-128"/>
                <a:sym typeface="Symbol" charset="2"/>
              </a:rPr>
              <a:t></a:t>
            </a:r>
            <a:r>
              <a:rPr lang="en-US" altLang="x-none" sz="2000" dirty="0">
                <a:ea typeface="ＭＳ Ｐゴシック" charset="-128"/>
              </a:rPr>
              <a:t>) inverse-power of the distance d(x, y) of x and y</a:t>
            </a:r>
          </a:p>
          <a:p>
            <a:pPr lvl="1"/>
            <a:endParaRPr lang="en-US" altLang="x-none" sz="2000" dirty="0">
              <a:ea typeface="ＭＳ Ｐゴシック" charset="-128"/>
            </a:endParaRPr>
          </a:p>
          <a:p>
            <a:pPr lvl="1"/>
            <a:endParaRPr lang="en-US" altLang="x-none" sz="2000" dirty="0">
              <a:ea typeface="ＭＳ Ｐゴシック" charset="-128"/>
            </a:endParaRPr>
          </a:p>
          <a:p>
            <a:pPr lvl="1"/>
            <a:endParaRPr lang="en-US" altLang="x-none" sz="2000" dirty="0">
              <a:ea typeface="ＭＳ Ｐゴシック" charset="-128"/>
            </a:endParaRPr>
          </a:p>
          <a:p>
            <a:pPr lvl="1"/>
            <a:endParaRPr lang="en-US" altLang="x-none" sz="2000" dirty="0">
              <a:ea typeface="ＭＳ Ｐゴシック" charset="-128"/>
            </a:endParaRPr>
          </a:p>
          <a:p>
            <a:pPr lvl="1"/>
            <a:r>
              <a:rPr lang="en-US" altLang="x-none" sz="2000" dirty="0">
                <a:ea typeface="ＭＳ Ｐゴシック" charset="-128"/>
              </a:rPr>
              <a:t>Different alpha</a:t>
            </a:r>
            <a:r>
              <a:rPr lang="en-US" altLang="en-US" sz="2000" dirty="0">
                <a:ea typeface="ＭＳ Ｐゴシック" charset="-128"/>
              </a:rPr>
              <a:t>’</a:t>
            </a:r>
            <a:r>
              <a:rPr lang="en-US" altLang="x-none" sz="2000" dirty="0">
                <a:ea typeface="ＭＳ Ｐゴシック" charset="-128"/>
              </a:rPr>
              <a:t>s give diff</a:t>
            </a:r>
            <a:br>
              <a:rPr lang="en-US" altLang="x-none" sz="2000" dirty="0">
                <a:ea typeface="ＭＳ Ｐゴシック" charset="-128"/>
              </a:rPr>
            </a:br>
            <a:r>
              <a:rPr lang="en-US" altLang="x-none" sz="2000" dirty="0">
                <a:ea typeface="ＭＳ Ｐゴシック" charset="-128"/>
              </a:rPr>
              <a:t>types of links.</a:t>
            </a:r>
          </a:p>
          <a:p>
            <a:pPr lvl="1"/>
            <a:r>
              <a:rPr lang="en-US" altLang="x-none" sz="2000" dirty="0" smtClean="0">
                <a:ea typeface="ＭＳ Ｐゴシック" charset="-128"/>
              </a:rPr>
              <a:t>Objective: </a:t>
            </a:r>
            <a:r>
              <a:rPr lang="en-US" altLang="x-none" sz="2000" dirty="0">
                <a:ea typeface="ＭＳ Ｐゴシック" charset="-128"/>
              </a:rPr>
              <a:t>what is </a:t>
            </a:r>
            <a:r>
              <a:rPr lang="en-US" altLang="x-none" sz="2000" dirty="0" smtClean="0">
                <a:ea typeface="ＭＳ Ｐゴシック" charset="-128"/>
              </a:rPr>
              <a:t/>
            </a:r>
            <a:br>
              <a:rPr lang="en-US" altLang="x-none" sz="2000" dirty="0" smtClean="0">
                <a:ea typeface="ＭＳ Ｐゴシック" charset="-128"/>
              </a:rPr>
            </a:br>
            <a:r>
              <a:rPr lang="en-US" altLang="x-none" sz="2000" dirty="0" smtClean="0">
                <a:ea typeface="ＭＳ Ｐゴシック" charset="-128"/>
              </a:rPr>
              <a:t>a </a:t>
            </a:r>
            <a:r>
              <a:rPr lang="en-US" altLang="x-none" sz="2000" dirty="0">
                <a:ea typeface="ＭＳ Ｐゴシック" charset="-128"/>
              </a:rPr>
              <a:t>good alpha? </a:t>
            </a:r>
          </a:p>
        </p:txBody>
      </p:sp>
      <p:pic>
        <p:nvPicPr>
          <p:cNvPr id="3133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135438"/>
            <a:ext cx="3505200" cy="257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3349"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4419600"/>
            <a:ext cx="189230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249458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B82F94B-A297-4A49-BDE0-1416CAAAE881}" type="slidenum">
              <a:rPr lang="en-US" altLang="x-none" sz="1400">
                <a:solidFill>
                  <a:srgbClr val="000000"/>
                </a:solidFill>
                <a:latin typeface="Times New Roman" charset="0"/>
              </a:rPr>
              <a:pPr eaLnBrk="1" hangingPunct="1"/>
              <a:t>42</a:t>
            </a:fld>
            <a:endParaRPr lang="en-US" altLang="x-none" sz="1400">
              <a:solidFill>
                <a:srgbClr val="000000"/>
              </a:solidFill>
              <a:latin typeface="Times New Roman" charset="0"/>
            </a:endParaRPr>
          </a:p>
        </p:txBody>
      </p:sp>
      <p:sp>
        <p:nvSpPr>
          <p:cNvPr id="315394" name="Rectangle 2"/>
          <p:cNvSpPr>
            <a:spLocks noGrp="1" noChangeArrowheads="1"/>
          </p:cNvSpPr>
          <p:nvPr>
            <p:ph type="title"/>
          </p:nvPr>
        </p:nvSpPr>
        <p:spPr>
          <a:xfrm>
            <a:off x="533400" y="228600"/>
            <a:ext cx="8342313" cy="1143000"/>
          </a:xfrm>
        </p:spPr>
        <p:txBody>
          <a:bodyPr/>
          <a:lstStyle/>
          <a:p>
            <a:r>
              <a:rPr lang="en-US" altLang="x-none" sz="2800">
                <a:ea typeface="ＭＳ Ｐゴシック" charset="-128"/>
              </a:rPr>
              <a:t>What Should the Long-Distance Links Look?</a:t>
            </a:r>
          </a:p>
        </p:txBody>
      </p:sp>
      <p:sp>
        <p:nvSpPr>
          <p:cNvPr id="315395" name="Rectangle 3"/>
          <p:cNvSpPr>
            <a:spLocks noGrp="1" noChangeArrowheads="1"/>
          </p:cNvSpPr>
          <p:nvPr>
            <p:ph type="body" idx="1"/>
          </p:nvPr>
        </p:nvSpPr>
        <p:spPr>
          <a:xfrm>
            <a:off x="533400" y="1528763"/>
            <a:ext cx="8027988" cy="4648200"/>
          </a:xfrm>
        </p:spPr>
        <p:txBody>
          <a:bodyPr/>
          <a:lstStyle/>
          <a:p>
            <a:r>
              <a:rPr lang="en-US" altLang="x-none" sz="2400">
                <a:ea typeface="ＭＳ Ｐゴシック" charset="-128"/>
              </a:rPr>
              <a:t>Consider the simple case of one dimensional space.</a:t>
            </a:r>
          </a:p>
          <a:p>
            <a:endParaRPr lang="en-US" altLang="x-none" sz="2400">
              <a:ea typeface="ＭＳ Ｐゴシック" charset="-128"/>
            </a:endParaRPr>
          </a:p>
          <a:p>
            <a:endParaRPr lang="en-US" altLang="x-none" sz="2400">
              <a:ea typeface="ＭＳ Ｐゴシック" charset="-128"/>
            </a:endParaRPr>
          </a:p>
          <a:p>
            <a:endParaRPr lang="en-US" altLang="x-none" sz="2400">
              <a:ea typeface="ＭＳ Ｐゴシック" charset="-128"/>
            </a:endParaRPr>
          </a:p>
          <a:p>
            <a:endParaRPr lang="en-US" altLang="x-none" sz="2400">
              <a:ea typeface="ＭＳ Ｐゴシック" charset="-128"/>
            </a:endParaRPr>
          </a:p>
          <a:p>
            <a:endParaRPr lang="en-US" altLang="x-none" sz="2400">
              <a:ea typeface="ＭＳ Ｐゴシック" charset="-128"/>
            </a:endParaRPr>
          </a:p>
          <a:p>
            <a:endParaRPr lang="en-US" altLang="x-none" sz="2400">
              <a:ea typeface="ＭＳ Ｐゴシック" charset="-128"/>
            </a:endParaRPr>
          </a:p>
          <a:p>
            <a:r>
              <a:rPr lang="en-US" altLang="x-none" sz="2400">
                <a:ea typeface="ＭＳ Ｐゴシック" charset="-128"/>
              </a:rPr>
              <a:t>Which alpha leads to best performing distributed search alg?</a:t>
            </a:r>
          </a:p>
        </p:txBody>
      </p:sp>
      <p:grpSp>
        <p:nvGrpSpPr>
          <p:cNvPr id="315396" name="Group 3"/>
          <p:cNvGrpSpPr>
            <a:grpSpLocks/>
          </p:cNvGrpSpPr>
          <p:nvPr/>
        </p:nvGrpSpPr>
        <p:grpSpPr bwMode="auto">
          <a:xfrm>
            <a:off x="838200" y="2362200"/>
            <a:ext cx="7696200" cy="1736725"/>
            <a:chOff x="838200" y="2438400"/>
            <a:chExt cx="6477000" cy="1434922"/>
          </a:xfrm>
        </p:grpSpPr>
        <p:sp>
          <p:nvSpPr>
            <p:cNvPr id="315401" name="Oval 8"/>
            <p:cNvSpPr>
              <a:spLocks noChangeArrowheads="1"/>
            </p:cNvSpPr>
            <p:nvPr/>
          </p:nvSpPr>
          <p:spPr bwMode="auto">
            <a:xfrm>
              <a:off x="838200" y="2438400"/>
              <a:ext cx="620617" cy="649188"/>
            </a:xfrm>
            <a:prstGeom prst="ellipse">
              <a:avLst/>
            </a:prstGeom>
            <a:solidFill>
              <a:srgbClr val="CCFFFF"/>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b="1">
                  <a:solidFill>
                    <a:srgbClr val="000000"/>
                  </a:solidFill>
                </a:rPr>
                <a:t> 0</a:t>
              </a:r>
            </a:p>
          </p:txBody>
        </p:sp>
        <p:sp>
          <p:nvSpPr>
            <p:cNvPr id="315402" name="Freeform 12"/>
            <p:cNvSpPr>
              <a:spLocks/>
            </p:cNvSpPr>
            <p:nvPr/>
          </p:nvSpPr>
          <p:spPr bwMode="auto">
            <a:xfrm flipV="1">
              <a:off x="1219200" y="3048000"/>
              <a:ext cx="914400" cy="228600"/>
            </a:xfrm>
            <a:custGeom>
              <a:avLst/>
              <a:gdLst>
                <a:gd name="T0" fmla="*/ 0 w 1001"/>
                <a:gd name="T1" fmla="*/ 2147483647 h 173"/>
                <a:gd name="T2" fmla="*/ 2147483647 w 1001"/>
                <a:gd name="T3" fmla="*/ 2147483647 h 173"/>
                <a:gd name="T4" fmla="*/ 2147483647 w 1001"/>
                <a:gd name="T5" fmla="*/ 2147483647 h 173"/>
                <a:gd name="T6" fmla="*/ 0 60000 65536"/>
                <a:gd name="T7" fmla="*/ 0 60000 65536"/>
                <a:gd name="T8" fmla="*/ 0 60000 65536"/>
                <a:gd name="T9" fmla="*/ 0 w 1001"/>
                <a:gd name="T10" fmla="*/ 0 h 173"/>
                <a:gd name="T11" fmla="*/ 1001 w 1001"/>
                <a:gd name="T12" fmla="*/ 173 h 173"/>
              </a:gdLst>
              <a:ahLst/>
              <a:cxnLst>
                <a:cxn ang="T6">
                  <a:pos x="T0" y="T1"/>
                </a:cxn>
                <a:cxn ang="T7">
                  <a:pos x="T2" y="T3"/>
                </a:cxn>
                <a:cxn ang="T8">
                  <a:pos x="T4" y="T5"/>
                </a:cxn>
              </a:cxnLst>
              <a:rect l="T9" t="T10" r="T11" b="T12"/>
              <a:pathLst>
                <a:path w="1001" h="173">
                  <a:moveTo>
                    <a:pt x="0" y="154"/>
                  </a:moveTo>
                  <a:cubicBezTo>
                    <a:pt x="143" y="77"/>
                    <a:pt x="286" y="0"/>
                    <a:pt x="453" y="3"/>
                  </a:cubicBezTo>
                  <a:cubicBezTo>
                    <a:pt x="620" y="6"/>
                    <a:pt x="810" y="89"/>
                    <a:pt x="1001" y="173"/>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15403" name="Oval 13"/>
            <p:cNvSpPr>
              <a:spLocks noChangeArrowheads="1"/>
            </p:cNvSpPr>
            <p:nvPr/>
          </p:nvSpPr>
          <p:spPr bwMode="auto">
            <a:xfrm>
              <a:off x="1981200" y="2438400"/>
              <a:ext cx="620617" cy="649188"/>
            </a:xfrm>
            <a:prstGeom prst="ellipse">
              <a:avLst/>
            </a:prstGeom>
            <a:solidFill>
              <a:srgbClr val="CCFFFF"/>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b="1">
                  <a:solidFill>
                    <a:srgbClr val="000000"/>
                  </a:solidFill>
                </a:rPr>
                <a:t> 1</a:t>
              </a:r>
            </a:p>
          </p:txBody>
        </p:sp>
        <p:sp>
          <p:nvSpPr>
            <p:cNvPr id="315404" name="Oval 14"/>
            <p:cNvSpPr>
              <a:spLocks noChangeArrowheads="1"/>
            </p:cNvSpPr>
            <p:nvPr/>
          </p:nvSpPr>
          <p:spPr bwMode="auto">
            <a:xfrm>
              <a:off x="3200400" y="2438400"/>
              <a:ext cx="620617" cy="649188"/>
            </a:xfrm>
            <a:prstGeom prst="ellipse">
              <a:avLst/>
            </a:prstGeom>
            <a:solidFill>
              <a:srgbClr val="CCFFFF"/>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b="1">
                  <a:solidFill>
                    <a:srgbClr val="000000"/>
                  </a:solidFill>
                </a:rPr>
                <a:t> 2</a:t>
              </a:r>
            </a:p>
          </p:txBody>
        </p:sp>
        <p:sp>
          <p:nvSpPr>
            <p:cNvPr id="315405" name="Freeform 12"/>
            <p:cNvSpPr>
              <a:spLocks/>
            </p:cNvSpPr>
            <p:nvPr/>
          </p:nvSpPr>
          <p:spPr bwMode="auto">
            <a:xfrm flipV="1">
              <a:off x="1219200" y="3048000"/>
              <a:ext cx="2133600" cy="381000"/>
            </a:xfrm>
            <a:custGeom>
              <a:avLst/>
              <a:gdLst>
                <a:gd name="T0" fmla="*/ 0 w 1001"/>
                <a:gd name="T1" fmla="*/ 2147483647 h 173"/>
                <a:gd name="T2" fmla="*/ 2147483647 w 1001"/>
                <a:gd name="T3" fmla="*/ 2147483647 h 173"/>
                <a:gd name="T4" fmla="*/ 2147483647 w 1001"/>
                <a:gd name="T5" fmla="*/ 2147483647 h 173"/>
                <a:gd name="T6" fmla="*/ 0 60000 65536"/>
                <a:gd name="T7" fmla="*/ 0 60000 65536"/>
                <a:gd name="T8" fmla="*/ 0 60000 65536"/>
                <a:gd name="T9" fmla="*/ 0 w 1001"/>
                <a:gd name="T10" fmla="*/ 0 h 173"/>
                <a:gd name="T11" fmla="*/ 1001 w 1001"/>
                <a:gd name="T12" fmla="*/ 173 h 173"/>
              </a:gdLst>
              <a:ahLst/>
              <a:cxnLst>
                <a:cxn ang="T6">
                  <a:pos x="T0" y="T1"/>
                </a:cxn>
                <a:cxn ang="T7">
                  <a:pos x="T2" y="T3"/>
                </a:cxn>
                <a:cxn ang="T8">
                  <a:pos x="T4" y="T5"/>
                </a:cxn>
              </a:cxnLst>
              <a:rect l="T9" t="T10" r="T11" b="T12"/>
              <a:pathLst>
                <a:path w="1001" h="173">
                  <a:moveTo>
                    <a:pt x="0" y="154"/>
                  </a:moveTo>
                  <a:cubicBezTo>
                    <a:pt x="143" y="77"/>
                    <a:pt x="286" y="0"/>
                    <a:pt x="453" y="3"/>
                  </a:cubicBezTo>
                  <a:cubicBezTo>
                    <a:pt x="620" y="6"/>
                    <a:pt x="810" y="89"/>
                    <a:pt x="1001" y="173"/>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15406" name="Oval 16"/>
            <p:cNvSpPr>
              <a:spLocks noChangeArrowheads="1"/>
            </p:cNvSpPr>
            <p:nvPr/>
          </p:nvSpPr>
          <p:spPr bwMode="auto">
            <a:xfrm>
              <a:off x="6670914" y="2438400"/>
              <a:ext cx="644286" cy="649188"/>
            </a:xfrm>
            <a:prstGeom prst="ellipse">
              <a:avLst/>
            </a:prstGeom>
            <a:solidFill>
              <a:srgbClr val="CCFFFF"/>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b="1">
                  <a:solidFill>
                    <a:srgbClr val="000000"/>
                  </a:solidFill>
                </a:rPr>
                <a:t> n</a:t>
              </a:r>
            </a:p>
          </p:txBody>
        </p:sp>
        <p:sp>
          <p:nvSpPr>
            <p:cNvPr id="315407" name="Oval 17"/>
            <p:cNvSpPr>
              <a:spLocks noChangeArrowheads="1"/>
            </p:cNvSpPr>
            <p:nvPr/>
          </p:nvSpPr>
          <p:spPr bwMode="auto">
            <a:xfrm>
              <a:off x="4343400" y="2438400"/>
              <a:ext cx="620617" cy="649188"/>
            </a:xfrm>
            <a:prstGeom prst="ellipse">
              <a:avLst/>
            </a:prstGeom>
            <a:solidFill>
              <a:srgbClr val="CCFFFF"/>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b="1">
                  <a:solidFill>
                    <a:srgbClr val="000000"/>
                  </a:solidFill>
                </a:rPr>
                <a:t> 2</a:t>
              </a:r>
            </a:p>
          </p:txBody>
        </p:sp>
        <p:sp>
          <p:nvSpPr>
            <p:cNvPr id="315408" name="Freeform 12"/>
            <p:cNvSpPr>
              <a:spLocks/>
            </p:cNvSpPr>
            <p:nvPr/>
          </p:nvSpPr>
          <p:spPr bwMode="auto">
            <a:xfrm flipV="1">
              <a:off x="1371600" y="3088500"/>
              <a:ext cx="3271769" cy="486500"/>
            </a:xfrm>
            <a:custGeom>
              <a:avLst/>
              <a:gdLst>
                <a:gd name="T0" fmla="*/ 0 w 10223"/>
                <a:gd name="T1" fmla="*/ 2147483647 h 12769"/>
                <a:gd name="T2" fmla="*/ 2147483647 w 10223"/>
                <a:gd name="T3" fmla="*/ 2147483647 h 12769"/>
                <a:gd name="T4" fmla="*/ 2147483647 w 10223"/>
                <a:gd name="T5" fmla="*/ 2147483647 h 12769"/>
                <a:gd name="T6" fmla="*/ 0 60000 65536"/>
                <a:gd name="T7" fmla="*/ 0 60000 65536"/>
                <a:gd name="T8" fmla="*/ 0 60000 65536"/>
              </a:gdLst>
              <a:ahLst/>
              <a:cxnLst>
                <a:cxn ang="T6">
                  <a:pos x="T0" y="T1"/>
                </a:cxn>
                <a:cxn ang="T7">
                  <a:pos x="T2" y="T3"/>
                </a:cxn>
                <a:cxn ang="T8">
                  <a:pos x="T4" y="T5"/>
                </a:cxn>
              </a:cxnLst>
              <a:rect l="0" t="0" r="r" b="b"/>
              <a:pathLst>
                <a:path w="10223" h="12769">
                  <a:moveTo>
                    <a:pt x="0" y="8734"/>
                  </a:moveTo>
                  <a:cubicBezTo>
                    <a:pt x="1429" y="4283"/>
                    <a:pt x="2857" y="-168"/>
                    <a:pt x="4525" y="5"/>
                  </a:cubicBezTo>
                  <a:cubicBezTo>
                    <a:pt x="6194" y="179"/>
                    <a:pt x="8315" y="7914"/>
                    <a:pt x="10223" y="12769"/>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15409" name="Freeform 12"/>
            <p:cNvSpPr>
              <a:spLocks/>
            </p:cNvSpPr>
            <p:nvPr/>
          </p:nvSpPr>
          <p:spPr bwMode="auto">
            <a:xfrm flipV="1">
              <a:off x="1195593" y="3095930"/>
              <a:ext cx="5738607" cy="777392"/>
            </a:xfrm>
            <a:custGeom>
              <a:avLst/>
              <a:gdLst>
                <a:gd name="T0" fmla="*/ 0 w 10177"/>
                <a:gd name="T1" fmla="*/ 2147483647 h 10202"/>
                <a:gd name="T2" fmla="*/ 2147483647 w 10177"/>
                <a:gd name="T3" fmla="*/ 2147483647 h 10202"/>
                <a:gd name="T4" fmla="*/ 2147483647 w 10177"/>
                <a:gd name="T5" fmla="*/ 2147483647 h 10202"/>
                <a:gd name="T6" fmla="*/ 0 60000 65536"/>
                <a:gd name="T7" fmla="*/ 0 60000 65536"/>
                <a:gd name="T8" fmla="*/ 0 60000 65536"/>
              </a:gdLst>
              <a:ahLst/>
              <a:cxnLst>
                <a:cxn ang="T6">
                  <a:pos x="T0" y="T1"/>
                </a:cxn>
                <a:cxn ang="T7">
                  <a:pos x="T2" y="T3"/>
                </a:cxn>
                <a:cxn ang="T8">
                  <a:pos x="T4" y="T5"/>
                </a:cxn>
              </a:cxnLst>
              <a:rect l="0" t="0" r="r" b="b"/>
              <a:pathLst>
                <a:path w="10177" h="10202">
                  <a:moveTo>
                    <a:pt x="0" y="10202"/>
                  </a:moveTo>
                  <a:cubicBezTo>
                    <a:pt x="1429" y="5751"/>
                    <a:pt x="3034" y="-169"/>
                    <a:pt x="4702" y="4"/>
                  </a:cubicBezTo>
                  <a:cubicBezTo>
                    <a:pt x="6371" y="178"/>
                    <a:pt x="8269" y="4976"/>
                    <a:pt x="10177" y="9831"/>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grpSp>
      <p:graphicFrame>
        <p:nvGraphicFramePr>
          <p:cNvPr id="315397" name="Object 22"/>
          <p:cNvGraphicFramePr>
            <a:graphicFrameLocks noChangeAspect="1"/>
          </p:cNvGraphicFramePr>
          <p:nvPr/>
        </p:nvGraphicFramePr>
        <p:xfrm>
          <a:off x="1457325" y="2514600"/>
          <a:ext cx="854075" cy="838200"/>
        </p:xfrm>
        <a:graphic>
          <a:graphicData uri="http://schemas.openxmlformats.org/presentationml/2006/ole">
            <mc:AlternateContent xmlns:mc="http://schemas.openxmlformats.org/markup-compatibility/2006">
              <mc:Choice xmlns:v="urn:schemas-microsoft-com:vml" Requires="v">
                <p:oleObj spid="_x0000_s1179" name="Equation" r:id="rId4" imgW="241300" imgH="393700" progId="Equation.3">
                  <p:embed/>
                </p:oleObj>
              </mc:Choice>
              <mc:Fallback>
                <p:oleObj name="Equation" r:id="rId4" imgW="241300" imgH="3937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7325" y="2514600"/>
                        <a:ext cx="8540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5398" name="Object 23"/>
          <p:cNvGraphicFramePr>
            <a:graphicFrameLocks noChangeAspect="1"/>
          </p:cNvGraphicFramePr>
          <p:nvPr/>
        </p:nvGraphicFramePr>
        <p:xfrm>
          <a:off x="2752725" y="2667000"/>
          <a:ext cx="854075" cy="838200"/>
        </p:xfrm>
        <a:graphic>
          <a:graphicData uri="http://schemas.openxmlformats.org/presentationml/2006/ole">
            <mc:AlternateContent xmlns:mc="http://schemas.openxmlformats.org/markup-compatibility/2006">
              <mc:Choice xmlns:v="urn:schemas-microsoft-com:vml" Requires="v">
                <p:oleObj spid="_x0000_s1180" name="Equation" r:id="rId6" imgW="241300" imgH="393700" progId="Equation.3">
                  <p:embed/>
                </p:oleObj>
              </mc:Choice>
              <mc:Fallback>
                <p:oleObj name="Equation" r:id="rId6" imgW="241300" imgH="3937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52725" y="2667000"/>
                        <a:ext cx="8540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5399" name="Object 24"/>
          <p:cNvGraphicFramePr>
            <a:graphicFrameLocks noChangeAspect="1"/>
          </p:cNvGraphicFramePr>
          <p:nvPr/>
        </p:nvGraphicFramePr>
        <p:xfrm>
          <a:off x="4016375" y="2971800"/>
          <a:ext cx="854075" cy="838200"/>
        </p:xfrm>
        <a:graphic>
          <a:graphicData uri="http://schemas.openxmlformats.org/presentationml/2006/ole">
            <mc:AlternateContent xmlns:mc="http://schemas.openxmlformats.org/markup-compatibility/2006">
              <mc:Choice xmlns:v="urn:schemas-microsoft-com:vml" Requires="v">
                <p:oleObj spid="_x0000_s1181" name="Equation" r:id="rId8" imgW="241300" imgH="393700" progId="Equation.3">
                  <p:embed/>
                </p:oleObj>
              </mc:Choice>
              <mc:Fallback>
                <p:oleObj name="Equation" r:id="rId8" imgW="241300" imgH="3937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16375" y="2971800"/>
                        <a:ext cx="8540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5400" name="Object 25"/>
          <p:cNvGraphicFramePr>
            <a:graphicFrameLocks noChangeAspect="1"/>
          </p:cNvGraphicFramePr>
          <p:nvPr/>
        </p:nvGraphicFramePr>
        <p:xfrm>
          <a:off x="6203950" y="2895600"/>
          <a:ext cx="852488" cy="838200"/>
        </p:xfrm>
        <a:graphic>
          <a:graphicData uri="http://schemas.openxmlformats.org/presentationml/2006/ole">
            <mc:AlternateContent xmlns:mc="http://schemas.openxmlformats.org/markup-compatibility/2006">
              <mc:Choice xmlns:v="urn:schemas-microsoft-com:vml" Requires="v">
                <p:oleObj spid="_x0000_s1182" name="Equation" r:id="rId10" imgW="241300" imgH="393700" progId="Equation.3">
                  <p:embed/>
                </p:oleObj>
              </mc:Choice>
              <mc:Fallback>
                <p:oleObj name="Equation" r:id="rId10" imgW="241300" imgH="3937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03950" y="2895600"/>
                        <a:ext cx="85248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1367829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AE4A1D4-45D8-0A43-B237-8A296CBC8820}" type="slidenum">
              <a:rPr lang="en-US" altLang="x-none" sz="1400">
                <a:solidFill>
                  <a:srgbClr val="000000"/>
                </a:solidFill>
                <a:latin typeface="Times New Roman" charset="0"/>
              </a:rPr>
              <a:pPr eaLnBrk="1" hangingPunct="1"/>
              <a:t>43</a:t>
            </a:fld>
            <a:endParaRPr lang="en-US" altLang="x-none" sz="1400">
              <a:solidFill>
                <a:srgbClr val="000000"/>
              </a:solidFill>
              <a:latin typeface="Times New Roman" charset="0"/>
            </a:endParaRPr>
          </a:p>
        </p:txBody>
      </p:sp>
      <p:sp>
        <p:nvSpPr>
          <p:cNvPr id="317442" name="Rectangle 2"/>
          <p:cNvSpPr>
            <a:spLocks noGrp="1" noChangeArrowheads="1"/>
          </p:cNvSpPr>
          <p:nvPr>
            <p:ph type="title"/>
          </p:nvPr>
        </p:nvSpPr>
        <p:spPr>
          <a:xfrm>
            <a:off x="533400" y="228600"/>
            <a:ext cx="8342313" cy="1143000"/>
          </a:xfrm>
        </p:spPr>
        <p:txBody>
          <a:bodyPr/>
          <a:lstStyle/>
          <a:p>
            <a:r>
              <a:rPr lang="en-US" altLang="x-none" sz="2800">
                <a:ea typeface="ＭＳ Ｐゴシック" charset="-128"/>
              </a:rPr>
              <a:t>What Should the Long-Distance Links Look?</a:t>
            </a:r>
          </a:p>
        </p:txBody>
      </p:sp>
      <p:sp>
        <p:nvSpPr>
          <p:cNvPr id="317443" name="Rectangle 3"/>
          <p:cNvSpPr>
            <a:spLocks noGrp="1" noChangeArrowheads="1"/>
          </p:cNvSpPr>
          <p:nvPr>
            <p:ph type="body" idx="1"/>
          </p:nvPr>
        </p:nvSpPr>
        <p:spPr>
          <a:xfrm>
            <a:off x="533400" y="1528763"/>
            <a:ext cx="8027988" cy="4648200"/>
          </a:xfrm>
        </p:spPr>
        <p:txBody>
          <a:bodyPr/>
          <a:lstStyle/>
          <a:p>
            <a:r>
              <a:rPr lang="en-US" altLang="x-none" sz="3200">
                <a:ea typeface="ＭＳ Ｐゴシック" charset="-128"/>
              </a:rPr>
              <a:t>For 1-d space, for any distributed algorithm, the expected # of search steps, for different </a:t>
            </a:r>
            <a:r>
              <a:rPr lang="en-US" altLang="x-none" sz="3200">
                <a:latin typeface="Courier New" charset="0"/>
                <a:ea typeface="ＭＳ Ｐゴシック" charset="-128"/>
              </a:rPr>
              <a:t>α</a:t>
            </a:r>
            <a:r>
              <a:rPr lang="en-US" altLang="en-US" sz="3200">
                <a:ea typeface="ＭＳ Ｐゴシック" charset="-128"/>
              </a:rPr>
              <a:t>’</a:t>
            </a:r>
            <a:r>
              <a:rPr lang="en-US" altLang="x-none" sz="3200">
                <a:ea typeface="ＭＳ Ｐゴシック" charset="-128"/>
              </a:rPr>
              <a:t>s:</a:t>
            </a:r>
          </a:p>
          <a:p>
            <a:pPr lvl="1"/>
            <a:r>
              <a:rPr lang="en-US" altLang="x-none" sz="2800">
                <a:latin typeface="Courier New" charset="0"/>
                <a:ea typeface="ＭＳ Ｐゴシック" charset="-128"/>
              </a:rPr>
              <a:t>0 ≤α &lt; 1 : ≥ k</a:t>
            </a:r>
            <a:r>
              <a:rPr lang="en-US" altLang="x-none" sz="2800" baseline="-25000">
                <a:latin typeface="Courier New" charset="0"/>
                <a:ea typeface="ＭＳ Ｐゴシック" charset="-128"/>
              </a:rPr>
              <a:t>1</a:t>
            </a:r>
            <a:r>
              <a:rPr lang="en-US" altLang="x-none" sz="2800">
                <a:latin typeface="Courier New" charset="0"/>
                <a:ea typeface="ＭＳ Ｐゴシック" charset="-128"/>
              </a:rPr>
              <a:t>n</a:t>
            </a:r>
            <a:r>
              <a:rPr lang="en-US" altLang="x-none" sz="2800" baseline="30000">
                <a:latin typeface="Courier New" charset="0"/>
                <a:ea typeface="ＭＳ Ｐゴシック" charset="-128"/>
              </a:rPr>
              <a:t>(1-α)/2</a:t>
            </a:r>
          </a:p>
          <a:p>
            <a:pPr lvl="1"/>
            <a:r>
              <a:rPr lang="en-US" altLang="x-none" sz="2800">
                <a:latin typeface="Courier New" charset="0"/>
                <a:ea typeface="ＭＳ Ｐゴシック" charset="-128"/>
              </a:rPr>
              <a:t>α &gt; 1    : ≥ k</a:t>
            </a:r>
            <a:r>
              <a:rPr lang="en-US" altLang="x-none" sz="2800" baseline="-25000">
                <a:latin typeface="Courier New" charset="0"/>
                <a:ea typeface="ＭＳ Ｐゴシック" charset="-128"/>
              </a:rPr>
              <a:t>1</a:t>
            </a:r>
            <a:r>
              <a:rPr lang="en-US" altLang="x-none" sz="2800">
                <a:latin typeface="Courier New" charset="0"/>
                <a:ea typeface="ＭＳ Ｐゴシック" charset="-128"/>
              </a:rPr>
              <a:t>n</a:t>
            </a:r>
            <a:r>
              <a:rPr lang="en-US" altLang="x-none" sz="2800" baseline="30000">
                <a:latin typeface="Courier New" charset="0"/>
                <a:ea typeface="ＭＳ Ｐゴシック" charset="-128"/>
              </a:rPr>
              <a:t>(α-1)/α</a:t>
            </a:r>
          </a:p>
          <a:p>
            <a:pPr lvl="1"/>
            <a:r>
              <a:rPr lang="en-US" altLang="x-none" sz="2800">
                <a:latin typeface="Courier New" charset="0"/>
                <a:ea typeface="ＭＳ Ｐゴシック" charset="-128"/>
              </a:rPr>
              <a:t>α = 1    : O(log</a:t>
            </a:r>
            <a:r>
              <a:rPr lang="en-US" altLang="x-none" sz="2800" baseline="30000">
                <a:latin typeface="Courier New" charset="0"/>
                <a:ea typeface="ＭＳ Ｐゴシック" charset="-128"/>
              </a:rPr>
              <a:t>2</a:t>
            </a:r>
            <a:r>
              <a:rPr lang="en-US" altLang="x-none" sz="2800">
                <a:latin typeface="Courier New" charset="0"/>
                <a:ea typeface="ＭＳ Ｐゴシック" charset="-128"/>
              </a:rPr>
              <a:t>n) greedy search</a:t>
            </a:r>
            <a:endParaRPr lang="en-US" altLang="x-none" sz="3200">
              <a:latin typeface="Courier New" charset="0"/>
              <a:ea typeface="ＭＳ Ｐゴシック" charset="-128"/>
            </a:endParaRPr>
          </a:p>
        </p:txBody>
      </p:sp>
    </p:spTree>
    <p:extLst>
      <p:ext uri="{BB962C8B-B14F-4D97-AF65-F5344CB8AC3E}">
        <p14:creationId xmlns:p14="http://schemas.microsoft.com/office/powerpoint/2010/main" val="189069866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8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D4B1B7E-B310-5043-BA8B-6DB79E1BDE69}" type="slidenum">
              <a:rPr lang="en-US" altLang="x-none" sz="1400">
                <a:solidFill>
                  <a:srgbClr val="000000"/>
                </a:solidFill>
                <a:latin typeface="Times New Roman" charset="0"/>
              </a:rPr>
              <a:pPr eaLnBrk="1" hangingPunct="1"/>
              <a:t>44</a:t>
            </a:fld>
            <a:endParaRPr lang="en-US" altLang="x-none" sz="1400">
              <a:solidFill>
                <a:srgbClr val="000000"/>
              </a:solidFill>
              <a:latin typeface="Times New Roman" charset="0"/>
            </a:endParaRPr>
          </a:p>
        </p:txBody>
      </p:sp>
      <p:sp>
        <p:nvSpPr>
          <p:cNvPr id="319490" name="Rectangle 2"/>
          <p:cNvSpPr>
            <a:spLocks noGrp="1" noChangeArrowheads="1"/>
          </p:cNvSpPr>
          <p:nvPr>
            <p:ph type="title"/>
          </p:nvPr>
        </p:nvSpPr>
        <p:spPr/>
        <p:txBody>
          <a:bodyPr/>
          <a:lstStyle/>
          <a:p>
            <a:r>
              <a:rPr lang="en-US" altLang="x-none" sz="3200" dirty="0" smtClean="0">
                <a:ea typeface="ＭＳ Ｐゴシック" charset="-128"/>
              </a:rPr>
              <a:t>Effective, Distributed Routing Search Guideline</a:t>
            </a:r>
            <a:endParaRPr lang="en-US" altLang="x-none" sz="3200" dirty="0">
              <a:ea typeface="ＭＳ Ｐゴシック" charset="-128"/>
            </a:endParaRPr>
          </a:p>
        </p:txBody>
      </p:sp>
      <p:pic>
        <p:nvPicPr>
          <p:cNvPr id="319491" name="Picture 3"/>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1762125" y="3962400"/>
            <a:ext cx="6153150" cy="2419350"/>
          </a:xfrm>
          <a:noFill/>
        </p:spPr>
      </p:pic>
      <p:sp>
        <p:nvSpPr>
          <p:cNvPr id="80900" name="Rectangle 4"/>
          <p:cNvSpPr>
            <a:spLocks noChangeArrowheads="1"/>
          </p:cNvSpPr>
          <p:nvPr/>
        </p:nvSpPr>
        <p:spPr bwMode="auto">
          <a:xfrm>
            <a:off x="533400" y="1600200"/>
            <a:ext cx="8027988"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spcBef>
                <a:spcPct val="20000"/>
              </a:spcBef>
              <a:buClr>
                <a:srgbClr val="3333CC"/>
              </a:buClr>
              <a:buSzPct val="85000"/>
              <a:buFont typeface="ZapfDingbats" charset="0"/>
              <a:buChar char="r"/>
            </a:pPr>
            <a:r>
              <a:rPr lang="en-US" altLang="x-none" dirty="0">
                <a:solidFill>
                  <a:srgbClr val="000000"/>
                </a:solidFill>
              </a:rPr>
              <a:t>In the general case, </a:t>
            </a:r>
            <a:r>
              <a:rPr lang="en-US" altLang="x-none" dirty="0">
                <a:solidFill>
                  <a:srgbClr val="000000"/>
                </a:solidFill>
                <a:latin typeface="Courier New" charset="0"/>
              </a:rPr>
              <a:t>α </a:t>
            </a:r>
            <a:r>
              <a:rPr lang="en-US" altLang="x-none" dirty="0">
                <a:solidFill>
                  <a:srgbClr val="000000"/>
                </a:solidFill>
              </a:rPr>
              <a:t>should be the dimension</a:t>
            </a:r>
          </a:p>
          <a:p>
            <a:pPr marL="800100" lvl="1" indent="-342900" eaLnBrk="1" hangingPunct="1">
              <a:spcBef>
                <a:spcPct val="20000"/>
              </a:spcBef>
              <a:buClr>
                <a:srgbClr val="3333CC"/>
              </a:buClr>
              <a:buSzPct val="85000"/>
              <a:buFont typeface="Courier New" charset="0"/>
              <a:buChar char="o"/>
            </a:pPr>
            <a:r>
              <a:rPr lang="en-US" altLang="x-none" dirty="0" smtClean="0">
                <a:solidFill>
                  <a:srgbClr val="000000"/>
                </a:solidFill>
              </a:rPr>
              <a:t>Implication: </a:t>
            </a:r>
            <a:r>
              <a:rPr lang="en-US" altLang="x-none" dirty="0">
                <a:solidFill>
                  <a:srgbClr val="000000"/>
                </a:solidFill>
              </a:rPr>
              <a:t>a guideline on long-distance links: roughly the same number of nodes in each region A1, A2, A4, A8, where A1 is the set of nodes who are one lattice step away, A2 is those two steps away, A4 is four steps away…</a:t>
            </a:r>
            <a:endParaRPr lang="en-US" altLang="x-none" baseline="30000" dirty="0">
              <a:solidFill>
                <a:srgbClr val="000000"/>
              </a:solidFill>
            </a:endParaRPr>
          </a:p>
        </p:txBody>
      </p:sp>
      <p:sp>
        <p:nvSpPr>
          <p:cNvPr id="319493" name="Rectangle 5"/>
          <p:cNvSpPr>
            <a:spLocks noChangeArrowheads="1"/>
          </p:cNvSpPr>
          <p:nvPr/>
        </p:nvSpPr>
        <p:spPr bwMode="auto">
          <a:xfrm>
            <a:off x="1398588" y="6335713"/>
            <a:ext cx="6221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probability is proportional to (lattice steps)</a:t>
            </a:r>
            <a:r>
              <a:rPr lang="en-US" altLang="x-none" baseline="30000">
                <a:solidFill>
                  <a:srgbClr val="000000"/>
                </a:solidFill>
              </a:rPr>
              <a:t>-d</a:t>
            </a:r>
            <a:endParaRPr lang="en-US" altLang="x-none">
              <a:solidFill>
                <a:srgbClr val="000000"/>
              </a:solidFill>
            </a:endParaRPr>
          </a:p>
        </p:txBody>
      </p:sp>
    </p:spTree>
    <p:extLst>
      <p:ext uri="{BB962C8B-B14F-4D97-AF65-F5344CB8AC3E}">
        <p14:creationId xmlns:p14="http://schemas.microsoft.com/office/powerpoint/2010/main" val="12259447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090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C30CBDA-98F6-4141-B1BA-E91350749915}" type="slidenum">
              <a:rPr lang="en-US" altLang="x-none" sz="1400">
                <a:solidFill>
                  <a:srgbClr val="000000"/>
                </a:solidFill>
                <a:latin typeface="Times New Roman" charset="0"/>
              </a:rPr>
              <a:pPr eaLnBrk="1" hangingPunct="1"/>
              <a:t>45</a:t>
            </a:fld>
            <a:endParaRPr lang="en-US" altLang="x-none" sz="1400">
              <a:solidFill>
                <a:srgbClr val="000000"/>
              </a:solidFill>
              <a:latin typeface="Times New Roman" charset="0"/>
            </a:endParaRPr>
          </a:p>
        </p:txBody>
      </p:sp>
      <p:sp>
        <p:nvSpPr>
          <p:cNvPr id="321538" name="Rectangle 2"/>
          <p:cNvSpPr>
            <a:spLocks noGrp="1" noChangeArrowheads="1"/>
          </p:cNvSpPr>
          <p:nvPr>
            <p:ph type="title"/>
          </p:nvPr>
        </p:nvSpPr>
        <p:spPr/>
        <p:txBody>
          <a:bodyPr/>
          <a:lstStyle/>
          <a:p>
            <a:r>
              <a:rPr lang="en-US" altLang="x-none" dirty="0" smtClean="0">
                <a:ea typeface="ＭＳ Ｐゴシック" charset="-128"/>
              </a:rPr>
              <a:t>Warped World</a:t>
            </a:r>
            <a:endParaRPr lang="en-US" altLang="x-none" dirty="0">
              <a:ea typeface="ＭＳ Ｐゴシック" charset="-128"/>
            </a:endParaRPr>
          </a:p>
        </p:txBody>
      </p:sp>
      <p:sp>
        <p:nvSpPr>
          <p:cNvPr id="321540" name="Text Box 4"/>
          <p:cNvSpPr txBox="1">
            <a:spLocks noChangeArrowheads="1"/>
          </p:cNvSpPr>
          <p:nvPr/>
        </p:nvSpPr>
        <p:spPr bwMode="auto">
          <a:xfrm>
            <a:off x="357188" y="6376988"/>
            <a:ext cx="48752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800" dirty="0">
                <a:solidFill>
                  <a:srgbClr val="000000"/>
                </a:solidFill>
                <a:latin typeface="Comic Sans MS" charset="0"/>
              </a:rPr>
              <a:t>Saul Steinberg; View of World from 9</a:t>
            </a:r>
            <a:r>
              <a:rPr lang="en-US" altLang="x-none" sz="1800" baseline="30000" dirty="0">
                <a:solidFill>
                  <a:srgbClr val="000000"/>
                </a:solidFill>
                <a:latin typeface="Comic Sans MS" charset="0"/>
              </a:rPr>
              <a:t>th</a:t>
            </a:r>
            <a:r>
              <a:rPr lang="en-US" altLang="x-none" sz="1800" dirty="0">
                <a:solidFill>
                  <a:srgbClr val="000000"/>
                </a:solidFill>
                <a:latin typeface="Comic Sans MS" charset="0"/>
              </a:rPr>
              <a:t> Ave</a:t>
            </a:r>
          </a:p>
        </p:txBody>
      </p:sp>
      <p:pic>
        <p:nvPicPr>
          <p:cNvPr id="3" name="Picture 2"/>
          <p:cNvPicPr>
            <a:picLocks noChangeAspect="1"/>
          </p:cNvPicPr>
          <p:nvPr/>
        </p:nvPicPr>
        <p:blipFill>
          <a:blip r:embed="rId3"/>
          <a:stretch>
            <a:fillRect/>
          </a:stretch>
        </p:blipFill>
        <p:spPr>
          <a:xfrm>
            <a:off x="2562826" y="1490252"/>
            <a:ext cx="4341212" cy="4768084"/>
          </a:xfrm>
          <a:prstGeom prst="rect">
            <a:avLst/>
          </a:prstGeom>
        </p:spPr>
      </p:pic>
    </p:spTree>
    <p:extLst>
      <p:ext uri="{BB962C8B-B14F-4D97-AF65-F5344CB8AC3E}">
        <p14:creationId xmlns:p14="http://schemas.microsoft.com/office/powerpoint/2010/main" val="182627220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p:txBody>
          <a:bodyPr/>
          <a:lstStyle/>
          <a:p>
            <a:r>
              <a:rPr lang="en-US" altLang="x-none">
                <a:ea typeface="ＭＳ Ｐゴシック" charset="-128"/>
              </a:rPr>
              <a:t>Outline</a:t>
            </a:r>
          </a:p>
        </p:txBody>
      </p:sp>
      <p:sp>
        <p:nvSpPr>
          <p:cNvPr id="82946" name="Content Placeholder 2"/>
          <p:cNvSpPr>
            <a:spLocks noGrp="1"/>
          </p:cNvSpPr>
          <p:nvPr>
            <p:ph idx="1"/>
          </p:nvPr>
        </p:nvSpPr>
        <p:spPr/>
        <p:txBody>
          <a:bodyPr/>
          <a:lstStyle/>
          <a:p>
            <a:pPr>
              <a:buFont typeface="Wingdings" charset="2"/>
              <a:buChar char="q"/>
            </a:pPr>
            <a:r>
              <a:rPr lang="en-US" altLang="x-none" dirty="0">
                <a:ea typeface="ＭＳ Ｐゴシック" charset="-128"/>
              </a:rPr>
              <a:t>Admin and recap</a:t>
            </a:r>
          </a:p>
          <a:p>
            <a:pPr>
              <a:buFont typeface="Wingdings" charset="2"/>
              <a:buChar char="q"/>
            </a:pPr>
            <a:r>
              <a:rPr lang="en-US" altLang="x-none" dirty="0" smtClean="0">
                <a:ea typeface="ＭＳ Ｐゴシック" charset="-128"/>
              </a:rPr>
              <a:t>Application overlays (distributed network applications) to</a:t>
            </a:r>
            <a:endParaRPr lang="en-US" altLang="x-none" dirty="0">
              <a:ea typeface="ＭＳ Ｐゴシック" charset="-128"/>
            </a:endParaRPr>
          </a:p>
          <a:p>
            <a:pPr lvl="1">
              <a:buFont typeface="Courier New" charset="0"/>
              <a:buChar char="o"/>
            </a:pPr>
            <a:r>
              <a:rPr lang="en-US" altLang="x-none" dirty="0">
                <a:ea typeface="ＭＳ Ｐゴシック" charset="-128"/>
              </a:rPr>
              <a:t>scale bandwidth/resource (</a:t>
            </a:r>
            <a:r>
              <a:rPr lang="en-US" altLang="x-none" dirty="0" err="1">
                <a:ea typeface="ＭＳ Ｐゴシック" charset="-128"/>
              </a:rPr>
              <a:t>BitTorrent</a:t>
            </a:r>
            <a:r>
              <a:rPr lang="en-US" altLang="x-none" dirty="0">
                <a:ea typeface="ＭＳ Ｐゴシック" charset="-128"/>
              </a:rPr>
              <a:t>)</a:t>
            </a:r>
          </a:p>
          <a:p>
            <a:pPr lvl="1">
              <a:buFont typeface="Courier New" charset="0"/>
              <a:buChar char="o"/>
            </a:pPr>
            <a:r>
              <a:rPr lang="en-US" altLang="x-none" dirty="0" smtClean="0">
                <a:ea typeface="ＭＳ Ｐゴシック" charset="-128"/>
              </a:rPr>
              <a:t>distribute </a:t>
            </a:r>
            <a:r>
              <a:rPr lang="en-US" altLang="x-none" dirty="0">
                <a:ea typeface="ＭＳ Ｐゴシック" charset="-128"/>
              </a:rPr>
              <a:t>content lookup (Freenet, DHT)</a:t>
            </a:r>
          </a:p>
          <a:p>
            <a:pPr lvl="2">
              <a:buFont typeface="Courier New" charset="0"/>
              <a:buChar char="o"/>
            </a:pPr>
            <a:r>
              <a:rPr lang="en-US" altLang="x-none" dirty="0" smtClean="0">
                <a:latin typeface="Comic Sans MS" charset="0"/>
              </a:rPr>
              <a:t>distributed flooding</a:t>
            </a:r>
          </a:p>
          <a:p>
            <a:pPr lvl="2">
              <a:buFont typeface="Courier New" charset="0"/>
              <a:buChar char="o"/>
            </a:pPr>
            <a:r>
              <a:rPr lang="en-US" altLang="x-none" dirty="0" smtClean="0">
                <a:latin typeface="Comic Sans MS" charset="0"/>
              </a:rPr>
              <a:t>distributed routing search</a:t>
            </a:r>
          </a:p>
          <a:p>
            <a:pPr lvl="3">
              <a:buFont typeface="Courier New" charset="0"/>
              <a:buChar char="o"/>
            </a:pPr>
            <a:r>
              <a:rPr lang="en-US" altLang="x-none" dirty="0" err="1" smtClean="0">
                <a:latin typeface="Comic Sans MS" charset="0"/>
              </a:rPr>
              <a:t>freenet</a:t>
            </a:r>
            <a:endParaRPr lang="en-US" altLang="x-none" dirty="0" smtClean="0">
              <a:latin typeface="Comic Sans MS" charset="0"/>
            </a:endParaRPr>
          </a:p>
          <a:p>
            <a:pPr lvl="3">
              <a:buFont typeface="Courier New" charset="0"/>
              <a:buChar char="o"/>
            </a:pPr>
            <a:r>
              <a:rPr lang="en-US" altLang="x-none" dirty="0" smtClean="0">
                <a:latin typeface="Comic Sans MS" charset="0"/>
              </a:rPr>
              <a:t>effective, distributed routing search guideline</a:t>
            </a:r>
          </a:p>
          <a:p>
            <a:pPr lvl="3">
              <a:buFont typeface="Courier New" charset="0"/>
              <a:buChar char="o"/>
            </a:pPr>
            <a:r>
              <a:rPr lang="en-US" altLang="x-none" dirty="0">
                <a:latin typeface="Comic Sans MS" charset="0"/>
              </a:rPr>
              <a:t>d</a:t>
            </a:r>
            <a:r>
              <a:rPr lang="en-US" altLang="x-none" dirty="0" smtClean="0">
                <a:latin typeface="Comic Sans MS" charset="0"/>
              </a:rPr>
              <a:t>istributed hash table (DHT)</a:t>
            </a:r>
            <a:endParaRPr lang="en-US" altLang="x-none" dirty="0">
              <a:latin typeface="Comic Sans MS" charset="0"/>
            </a:endParaRPr>
          </a:p>
        </p:txBody>
      </p:sp>
      <p:sp>
        <p:nvSpPr>
          <p:cNvPr id="82947" name="Slide Number Placeholder 3"/>
          <p:cNvSpPr>
            <a:spLocks noGrp="1"/>
          </p:cNvSpPr>
          <p:nvPr>
            <p:ph type="sldNum" sz="quarter" idx="4294967295"/>
          </p:nvPr>
        </p:nvSpPr>
        <p:spPr>
          <a:xfrm>
            <a:off x="5187950" y="6386513"/>
            <a:ext cx="3956050" cy="4556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D84E7CC-9B5C-CA41-B941-367D7F84C09E}" type="slidenum">
              <a:rPr lang="en-US" altLang="x-none" sz="1400">
                <a:solidFill>
                  <a:srgbClr val="000000"/>
                </a:solidFill>
                <a:latin typeface="Comic Sans MS" charset="0"/>
              </a:rPr>
              <a:pPr eaLnBrk="1" hangingPunct="1"/>
              <a:t>46</a:t>
            </a:fld>
            <a:endParaRPr lang="en-US" altLang="x-none" sz="1400">
              <a:solidFill>
                <a:srgbClr val="000000"/>
              </a:solidFill>
              <a:latin typeface="Comic Sans MS" charset="0"/>
            </a:endParaRPr>
          </a:p>
        </p:txBody>
      </p:sp>
    </p:spTree>
    <p:extLst>
      <p:ext uri="{BB962C8B-B14F-4D97-AF65-F5344CB8AC3E}">
        <p14:creationId xmlns:p14="http://schemas.microsoft.com/office/powerpoint/2010/main" val="118025942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4EBC37F-6CD7-F149-9CBA-202540CD4F12}" type="slidenum">
              <a:rPr lang="en-US" altLang="x-none" sz="1400">
                <a:solidFill>
                  <a:srgbClr val="000000"/>
                </a:solidFill>
                <a:latin typeface="Times New Roman" charset="0"/>
              </a:rPr>
              <a:pPr eaLnBrk="1" hangingPunct="1"/>
              <a:t>47</a:t>
            </a:fld>
            <a:endParaRPr lang="en-US" altLang="x-none" sz="1400">
              <a:solidFill>
                <a:srgbClr val="000000"/>
              </a:solidFill>
              <a:latin typeface="Times New Roman" charset="0"/>
            </a:endParaRPr>
          </a:p>
        </p:txBody>
      </p:sp>
      <p:sp>
        <p:nvSpPr>
          <p:cNvPr id="325634" name="Rectangle 2"/>
          <p:cNvSpPr>
            <a:spLocks noGrp="1" noChangeArrowheads="1"/>
          </p:cNvSpPr>
          <p:nvPr>
            <p:ph type="title"/>
          </p:nvPr>
        </p:nvSpPr>
        <p:spPr/>
        <p:txBody>
          <a:bodyPr/>
          <a:lstStyle/>
          <a:p>
            <a:r>
              <a:rPr lang="en-US" altLang="x-none">
                <a:ea typeface="ＭＳ Ｐゴシック" charset="-128"/>
              </a:rPr>
              <a:t>DHT: Overview</a:t>
            </a:r>
          </a:p>
        </p:txBody>
      </p:sp>
      <p:sp>
        <p:nvSpPr>
          <p:cNvPr id="76804" name="Text Box 3"/>
          <p:cNvSpPr txBox="1">
            <a:spLocks noChangeArrowheads="1"/>
          </p:cNvSpPr>
          <p:nvPr/>
        </p:nvSpPr>
        <p:spPr bwMode="auto">
          <a:xfrm>
            <a:off x="1295400" y="4997450"/>
            <a:ext cx="6019800" cy="396875"/>
          </a:xfrm>
          <a:prstGeom prst="rect">
            <a:avLst/>
          </a:prstGeom>
          <a:solidFill>
            <a:schemeClr val="accent6">
              <a:lumMod val="20000"/>
              <a:lumOff val="80000"/>
            </a:schemeClr>
          </a:solidFill>
          <a:ln w="9525">
            <a:noFill/>
            <a:miter lim="800000"/>
            <a:headEnd/>
            <a:tailEnd/>
          </a:ln>
        </p:spPr>
        <p:txBody>
          <a:bodyPr>
            <a:spAutoFit/>
          </a:bodyPr>
          <a:lstStyle/>
          <a:p>
            <a:pPr>
              <a:spcBef>
                <a:spcPct val="50000"/>
              </a:spcBef>
              <a:defRPr/>
            </a:pPr>
            <a:r>
              <a:rPr lang="en-US" sz="2000" b="1" i="1">
                <a:solidFill>
                  <a:srgbClr val="000000"/>
                </a:solidFill>
                <a:latin typeface="Tahoma" pitchFamily="34" charset="0"/>
                <a:ea typeface="ＭＳ Ｐゴシック" charset="0"/>
                <a:cs typeface="ＭＳ Ｐゴシック" charset="0"/>
              </a:rPr>
              <a:t>DHT</a:t>
            </a:r>
          </a:p>
        </p:txBody>
      </p:sp>
      <p:sp>
        <p:nvSpPr>
          <p:cNvPr id="76805" name="Text Box 4"/>
          <p:cNvSpPr txBox="1">
            <a:spLocks noChangeArrowheads="1"/>
          </p:cNvSpPr>
          <p:nvPr/>
        </p:nvSpPr>
        <p:spPr bwMode="auto">
          <a:xfrm>
            <a:off x="1295400" y="4210050"/>
            <a:ext cx="6019800" cy="396875"/>
          </a:xfrm>
          <a:prstGeom prst="rect">
            <a:avLst/>
          </a:prstGeom>
          <a:solidFill>
            <a:schemeClr val="accent6">
              <a:lumMod val="40000"/>
              <a:lumOff val="60000"/>
            </a:schemeClr>
          </a:solidFill>
          <a:ln w="9525">
            <a:noFill/>
            <a:miter lim="800000"/>
            <a:headEnd/>
            <a:tailEnd/>
          </a:ln>
        </p:spPr>
        <p:txBody>
          <a:bodyPr>
            <a:spAutoFit/>
          </a:bodyPr>
          <a:lstStyle/>
          <a:p>
            <a:pPr>
              <a:spcBef>
                <a:spcPct val="50000"/>
              </a:spcBef>
              <a:defRPr/>
            </a:pPr>
            <a:r>
              <a:rPr lang="en-US" sz="2000" b="1" dirty="0">
                <a:solidFill>
                  <a:srgbClr val="000000"/>
                </a:solidFill>
                <a:latin typeface="Tahoma" pitchFamily="34" charset="0"/>
                <a:ea typeface="ＭＳ Ｐゴシック" charset="0"/>
                <a:cs typeface="ＭＳ Ｐゴシック" charset="0"/>
              </a:rPr>
              <a:t>Distributed application</a:t>
            </a:r>
          </a:p>
        </p:txBody>
      </p:sp>
      <p:sp>
        <p:nvSpPr>
          <p:cNvPr id="325637" name="Line 5"/>
          <p:cNvSpPr>
            <a:spLocks noChangeShapeType="1"/>
          </p:cNvSpPr>
          <p:nvPr/>
        </p:nvSpPr>
        <p:spPr bwMode="auto">
          <a:xfrm>
            <a:off x="6019800" y="4616450"/>
            <a:ext cx="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325638" name="Text Box 6"/>
          <p:cNvSpPr txBox="1">
            <a:spLocks noChangeArrowheads="1"/>
          </p:cNvSpPr>
          <p:nvPr/>
        </p:nvSpPr>
        <p:spPr bwMode="auto">
          <a:xfrm>
            <a:off x="4587875" y="4616450"/>
            <a:ext cx="1211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a:solidFill>
                  <a:srgbClr val="000000"/>
                </a:solidFill>
                <a:latin typeface="Tahoma" charset="0"/>
              </a:rPr>
              <a:t>get (key)</a:t>
            </a:r>
          </a:p>
        </p:txBody>
      </p:sp>
      <p:grpSp>
        <p:nvGrpSpPr>
          <p:cNvPr id="325639" name="Group 7"/>
          <p:cNvGrpSpPr>
            <a:grpSpLocks/>
          </p:cNvGrpSpPr>
          <p:nvPr/>
        </p:nvGrpSpPr>
        <p:grpSpPr bwMode="auto">
          <a:xfrm>
            <a:off x="1600200" y="5670550"/>
            <a:ext cx="5638800" cy="476250"/>
            <a:chOff x="1200" y="2292"/>
            <a:chExt cx="3552" cy="300"/>
          </a:xfrm>
        </p:grpSpPr>
        <p:sp>
          <p:nvSpPr>
            <p:cNvPr id="325643" name="Rectangle 8"/>
            <p:cNvSpPr>
              <a:spLocks noChangeArrowheads="1"/>
            </p:cNvSpPr>
            <p:nvPr/>
          </p:nvSpPr>
          <p:spPr bwMode="auto">
            <a:xfrm>
              <a:off x="1200" y="2336"/>
              <a:ext cx="768" cy="256"/>
            </a:xfrm>
            <a:prstGeom prst="rect">
              <a:avLst/>
            </a:prstGeom>
            <a:solidFill>
              <a:schemeClr val="accent1"/>
            </a:solidFill>
            <a:ln w="9525">
              <a:solidFill>
                <a:schemeClr val="tx1"/>
              </a:solidFill>
              <a:miter lim="800000"/>
              <a:headEnd/>
              <a:tailEnd/>
            </a:ln>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a:solidFill>
                    <a:srgbClr val="000000"/>
                  </a:solidFill>
                  <a:latin typeface="Tahoma" charset="0"/>
                </a:rPr>
                <a:t>node</a:t>
              </a:r>
            </a:p>
          </p:txBody>
        </p:sp>
        <p:sp>
          <p:nvSpPr>
            <p:cNvPr id="325644" name="Rectangle 9"/>
            <p:cNvSpPr>
              <a:spLocks noChangeArrowheads="1"/>
            </p:cNvSpPr>
            <p:nvPr/>
          </p:nvSpPr>
          <p:spPr bwMode="auto">
            <a:xfrm>
              <a:off x="2208" y="2336"/>
              <a:ext cx="768" cy="256"/>
            </a:xfrm>
            <a:prstGeom prst="rect">
              <a:avLst/>
            </a:prstGeom>
            <a:solidFill>
              <a:schemeClr val="accent1"/>
            </a:solidFill>
            <a:ln w="9525">
              <a:solidFill>
                <a:schemeClr val="tx1"/>
              </a:solidFill>
              <a:miter lim="800000"/>
              <a:headEnd/>
              <a:tailEnd/>
            </a:ln>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a:solidFill>
                    <a:srgbClr val="000000"/>
                  </a:solidFill>
                  <a:latin typeface="Tahoma" charset="0"/>
                </a:rPr>
                <a:t>node</a:t>
              </a:r>
            </a:p>
          </p:txBody>
        </p:sp>
        <p:sp>
          <p:nvSpPr>
            <p:cNvPr id="325645" name="Rectangle 10"/>
            <p:cNvSpPr>
              <a:spLocks noChangeArrowheads="1"/>
            </p:cNvSpPr>
            <p:nvPr/>
          </p:nvSpPr>
          <p:spPr bwMode="auto">
            <a:xfrm>
              <a:off x="3984" y="2336"/>
              <a:ext cx="768" cy="256"/>
            </a:xfrm>
            <a:prstGeom prst="rect">
              <a:avLst/>
            </a:prstGeom>
            <a:solidFill>
              <a:schemeClr val="accent1"/>
            </a:solidFill>
            <a:ln w="9525">
              <a:solidFill>
                <a:schemeClr val="tx1"/>
              </a:solidFill>
              <a:miter lim="800000"/>
              <a:headEnd/>
              <a:tailEnd/>
            </a:ln>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a:solidFill>
                    <a:srgbClr val="000000"/>
                  </a:solidFill>
                  <a:latin typeface="Tahoma" charset="0"/>
                </a:rPr>
                <a:t>node</a:t>
              </a:r>
            </a:p>
          </p:txBody>
        </p:sp>
        <p:sp>
          <p:nvSpPr>
            <p:cNvPr id="325646" name="Text Box 11"/>
            <p:cNvSpPr txBox="1">
              <a:spLocks noChangeArrowheads="1"/>
            </p:cNvSpPr>
            <p:nvPr/>
          </p:nvSpPr>
          <p:spPr bwMode="auto">
            <a:xfrm>
              <a:off x="3264" y="2292"/>
              <a:ext cx="32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i="1">
                  <a:solidFill>
                    <a:srgbClr val="000000"/>
                  </a:solidFill>
                  <a:latin typeface="Tahoma" charset="0"/>
                </a:rPr>
                <a:t>….</a:t>
              </a:r>
            </a:p>
          </p:txBody>
        </p:sp>
      </p:grpSp>
      <p:sp>
        <p:nvSpPr>
          <p:cNvPr id="325640" name="Text Box 12"/>
          <p:cNvSpPr txBox="1">
            <a:spLocks noChangeArrowheads="1"/>
          </p:cNvSpPr>
          <p:nvPr/>
        </p:nvSpPr>
        <p:spPr bwMode="auto">
          <a:xfrm>
            <a:off x="1293813" y="4625975"/>
            <a:ext cx="17716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a:solidFill>
                  <a:srgbClr val="000000"/>
                </a:solidFill>
                <a:latin typeface="Tahoma" charset="0"/>
              </a:rPr>
              <a:t>put(key, data)</a:t>
            </a:r>
          </a:p>
        </p:txBody>
      </p:sp>
      <p:sp>
        <p:nvSpPr>
          <p:cNvPr id="325641" name="Line 13"/>
          <p:cNvSpPr>
            <a:spLocks noChangeShapeType="1"/>
          </p:cNvSpPr>
          <p:nvPr/>
        </p:nvSpPr>
        <p:spPr bwMode="auto">
          <a:xfrm>
            <a:off x="3354388" y="4603750"/>
            <a:ext cx="0" cy="38100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325642" name="Rectangle 14"/>
          <p:cNvSpPr>
            <a:spLocks noGrp="1" noChangeArrowheads="1"/>
          </p:cNvSpPr>
          <p:nvPr>
            <p:ph type="body" idx="1"/>
          </p:nvPr>
        </p:nvSpPr>
        <p:spPr>
          <a:xfrm>
            <a:off x="685800" y="1425575"/>
            <a:ext cx="7889875" cy="2928938"/>
          </a:xfrm>
        </p:spPr>
        <p:txBody>
          <a:bodyPr/>
          <a:lstStyle/>
          <a:p>
            <a:r>
              <a:rPr lang="en-US" altLang="x-none" dirty="0">
                <a:ea typeface="ＭＳ Ｐゴシック" charset="-128"/>
              </a:rPr>
              <a:t>Abstraction: a distributed </a:t>
            </a:r>
            <a:r>
              <a:rPr lang="ja-JP" altLang="en-US" dirty="0">
                <a:ea typeface="ＭＳ Ｐゴシック" charset="-128"/>
              </a:rPr>
              <a:t>“</a:t>
            </a:r>
            <a:r>
              <a:rPr lang="en-US" altLang="ja-JP" dirty="0">
                <a:ea typeface="ＭＳ Ｐゴシック" charset="-128"/>
              </a:rPr>
              <a:t>hash-table</a:t>
            </a:r>
            <a:r>
              <a:rPr lang="ja-JP" altLang="en-US" dirty="0">
                <a:ea typeface="ＭＳ Ｐゴシック" charset="-128"/>
              </a:rPr>
              <a:t>”</a:t>
            </a:r>
            <a:r>
              <a:rPr lang="en-US" altLang="ja-JP" dirty="0">
                <a:ea typeface="ＭＳ Ｐゴシック" charset="-128"/>
              </a:rPr>
              <a:t> (DHT) data </a:t>
            </a:r>
            <a:r>
              <a:rPr lang="en-US" altLang="ja-JP" dirty="0" smtClean="0">
                <a:ea typeface="ＭＳ Ｐゴシック" charset="-128"/>
              </a:rPr>
              <a:t>structure for</a:t>
            </a:r>
            <a:r>
              <a:rPr lang="en-US" altLang="ja-JP" dirty="0" smtClean="0">
                <a:solidFill>
                  <a:srgbClr val="FF0000"/>
                </a:solidFill>
                <a:ea typeface="ＭＳ Ｐゴシック" charset="-128"/>
              </a:rPr>
              <a:t> distributed, routed, content search</a:t>
            </a:r>
            <a:endParaRPr lang="en-US" altLang="ja-JP" dirty="0">
              <a:solidFill>
                <a:srgbClr val="FF0000"/>
              </a:solidFill>
              <a:ea typeface="ＭＳ Ｐゴシック" charset="-128"/>
            </a:endParaRPr>
          </a:p>
          <a:p>
            <a:pPr lvl="1"/>
            <a:r>
              <a:rPr lang="en-US" altLang="x-none" dirty="0">
                <a:ea typeface="ＭＳ Ｐゴシック" charset="-128"/>
              </a:rPr>
              <a:t>put(key, value) and get(key) </a:t>
            </a:r>
            <a:r>
              <a:rPr lang="en-US" altLang="x-none" dirty="0">
                <a:ea typeface="ＭＳ Ｐゴシック" charset="-128"/>
                <a:sym typeface="Symbol" charset="2"/>
              </a:rPr>
              <a:t></a:t>
            </a:r>
            <a:r>
              <a:rPr lang="en-US" altLang="x-none" dirty="0">
                <a:ea typeface="ＭＳ Ｐゴシック" charset="-128"/>
              </a:rPr>
              <a:t> value</a:t>
            </a:r>
          </a:p>
          <a:p>
            <a:pPr lvl="2"/>
            <a:r>
              <a:rPr lang="en-US" altLang="x-none" sz="2400" dirty="0">
                <a:ea typeface="ＭＳ Ｐゴシック" charset="-128"/>
              </a:rPr>
              <a:t>DHT imposes no structure/meaning on keys</a:t>
            </a:r>
          </a:p>
          <a:p>
            <a:endParaRPr lang="en-US" altLang="x-none" dirty="0">
              <a:ea typeface="ＭＳ Ｐゴシック" charset="-128"/>
            </a:endParaRPr>
          </a:p>
        </p:txBody>
      </p:sp>
    </p:spTree>
    <p:extLst>
      <p:ext uri="{BB962C8B-B14F-4D97-AF65-F5344CB8AC3E}">
        <p14:creationId xmlns:p14="http://schemas.microsoft.com/office/powerpoint/2010/main" val="123995349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2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F05077E-FE01-994D-98C9-2D47741B9CC7}" type="slidenum">
              <a:rPr lang="en-US" altLang="x-none" sz="1400">
                <a:solidFill>
                  <a:srgbClr val="000000"/>
                </a:solidFill>
                <a:latin typeface="Times New Roman" charset="0"/>
              </a:rPr>
              <a:pPr eaLnBrk="1" hangingPunct="1"/>
              <a:t>48</a:t>
            </a:fld>
            <a:endParaRPr lang="en-US" altLang="x-none" sz="1400">
              <a:solidFill>
                <a:srgbClr val="000000"/>
              </a:solidFill>
              <a:latin typeface="Times New Roman" charset="0"/>
            </a:endParaRPr>
          </a:p>
        </p:txBody>
      </p:sp>
      <p:sp>
        <p:nvSpPr>
          <p:cNvPr id="329730" name="Rectangle 2"/>
          <p:cNvSpPr>
            <a:spLocks noGrp="1" noChangeArrowheads="1"/>
          </p:cNvSpPr>
          <p:nvPr>
            <p:ph type="title"/>
          </p:nvPr>
        </p:nvSpPr>
        <p:spPr/>
        <p:txBody>
          <a:bodyPr/>
          <a:lstStyle/>
          <a:p>
            <a:r>
              <a:rPr lang="en-US" altLang="zh-CN" dirty="0">
                <a:ea typeface="宋体" charset="-122"/>
              </a:rPr>
              <a:t>DHT: </a:t>
            </a:r>
            <a:r>
              <a:rPr lang="en-US" altLang="zh-CN" dirty="0" smtClean="0">
                <a:ea typeface="宋体" charset="-122"/>
              </a:rPr>
              <a:t>API</a:t>
            </a:r>
            <a:endParaRPr lang="en-US" altLang="x-none" dirty="0">
              <a:ea typeface="ＭＳ Ｐゴシック" charset="-128"/>
            </a:endParaRPr>
          </a:p>
        </p:txBody>
      </p:sp>
      <p:pic>
        <p:nvPicPr>
          <p:cNvPr id="329731" name="Picture 3"/>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64806776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115004C-9A88-B447-A59C-6A92D26A256E}" type="slidenum">
              <a:rPr lang="en-US" altLang="x-none" sz="1400">
                <a:solidFill>
                  <a:srgbClr val="000000"/>
                </a:solidFill>
                <a:latin typeface="Times New Roman" charset="0"/>
              </a:rPr>
              <a:pPr eaLnBrk="1" hangingPunct="1"/>
              <a:t>49</a:t>
            </a:fld>
            <a:endParaRPr lang="en-US" altLang="x-none" sz="1400">
              <a:solidFill>
                <a:srgbClr val="000000"/>
              </a:solidFill>
              <a:latin typeface="Times New Roman" charset="0"/>
            </a:endParaRPr>
          </a:p>
        </p:txBody>
      </p:sp>
      <p:sp>
        <p:nvSpPr>
          <p:cNvPr id="331778" name="Rectangle 2"/>
          <p:cNvSpPr>
            <a:spLocks noGrp="1" noChangeArrowheads="1"/>
          </p:cNvSpPr>
          <p:nvPr>
            <p:ph type="title"/>
          </p:nvPr>
        </p:nvSpPr>
        <p:spPr/>
        <p:txBody>
          <a:bodyPr/>
          <a:lstStyle/>
          <a:p>
            <a:r>
              <a:rPr lang="en-US" altLang="zh-CN" dirty="0">
                <a:ea typeface="宋体" charset="-122"/>
              </a:rPr>
              <a:t>DHT: </a:t>
            </a:r>
            <a:r>
              <a:rPr lang="en-US" altLang="zh-CN" dirty="0" smtClean="0">
                <a:ea typeface="宋体" charset="-122"/>
              </a:rPr>
              <a:t>API </a:t>
            </a:r>
            <a:r>
              <a:rPr lang="en-US" altLang="zh-CN" dirty="0">
                <a:ea typeface="宋体" charset="-122"/>
              </a:rPr>
              <a:t>(2)</a:t>
            </a:r>
            <a:endParaRPr lang="en-US" altLang="x-none" dirty="0">
              <a:ea typeface="ＭＳ Ｐゴシック" charset="-128"/>
            </a:endParaRPr>
          </a:p>
        </p:txBody>
      </p:sp>
      <p:pic>
        <p:nvPicPr>
          <p:cNvPr id="331779" name="Picture 4"/>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477838" y="1600200"/>
            <a:ext cx="7772400" cy="4648200"/>
          </a:xfrm>
        </p:spPr>
      </p:pic>
    </p:spTree>
    <p:extLst>
      <p:ext uri="{BB962C8B-B14F-4D97-AF65-F5344CB8AC3E}">
        <p14:creationId xmlns:p14="http://schemas.microsoft.com/office/powerpoint/2010/main" val="5477713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2"/>
          <p:cNvSpPr/>
          <p:nvPr/>
        </p:nvSpPr>
        <p:spPr bwMode="auto">
          <a:xfrm>
            <a:off x="4114800" y="2209800"/>
            <a:ext cx="1600200" cy="10668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endParaRPr lang="en-US">
              <a:solidFill>
                <a:srgbClr val="000000"/>
              </a:solidFill>
              <a:latin typeface="Times New Roman" pitchFamily="18" charset="0"/>
              <a:ea typeface="ＭＳ Ｐゴシック" charset="0"/>
              <a:cs typeface="ＭＳ Ｐゴシック" charset="0"/>
            </a:endParaRPr>
          </a:p>
        </p:txBody>
      </p:sp>
      <p:sp>
        <p:nvSpPr>
          <p:cNvPr id="173058" name="Title 1"/>
          <p:cNvSpPr>
            <a:spLocks noGrp="1"/>
          </p:cNvSpPr>
          <p:nvPr>
            <p:ph type="title"/>
          </p:nvPr>
        </p:nvSpPr>
        <p:spPr>
          <a:xfrm>
            <a:off x="533400" y="304800"/>
            <a:ext cx="8305800" cy="865188"/>
          </a:xfrm>
        </p:spPr>
        <p:txBody>
          <a:bodyPr/>
          <a:lstStyle/>
          <a:p>
            <a:r>
              <a:rPr lang="en-US" altLang="x-none" sz="3200" dirty="0" smtClean="0">
                <a:ea typeface="ＭＳ Ｐゴシック" charset="-128"/>
              </a:rPr>
              <a:t>Recap: Scalability </a:t>
            </a:r>
            <a:br>
              <a:rPr lang="en-US" altLang="x-none" sz="3200" dirty="0" smtClean="0">
                <a:ea typeface="ＭＳ Ｐゴシック" charset="-128"/>
              </a:rPr>
            </a:br>
            <a:r>
              <a:rPr lang="en-US" altLang="x-none" sz="3200" dirty="0" smtClean="0">
                <a:ea typeface="ＭＳ Ｐゴシック" charset="-128"/>
              </a:rPr>
              <a:t>of </a:t>
            </a:r>
            <a:r>
              <a:rPr lang="en-US" altLang="x-none" sz="3200" dirty="0">
                <a:ea typeface="ＭＳ Ｐゴシック" charset="-128"/>
              </a:rPr>
              <a:t>Server-Only Approaches</a:t>
            </a:r>
          </a:p>
        </p:txBody>
      </p:sp>
      <p:sp>
        <p:nvSpPr>
          <p:cNvPr id="173059"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061DFDF-2D07-4540-AB2A-73D1D466BFC9}" type="slidenum">
              <a:rPr lang="en-US" altLang="x-none" sz="1400">
                <a:solidFill>
                  <a:srgbClr val="000000"/>
                </a:solidFill>
                <a:latin typeface="Times New Roman" charset="0"/>
              </a:rPr>
              <a:pPr eaLnBrk="1" hangingPunct="1"/>
              <a:t>5</a:t>
            </a:fld>
            <a:endParaRPr lang="en-US" altLang="x-none" sz="1400">
              <a:solidFill>
                <a:srgbClr val="000000"/>
              </a:solidFill>
              <a:latin typeface="Times New Roman" charset="0"/>
            </a:endParaRPr>
          </a:p>
        </p:txBody>
      </p:sp>
      <p:grpSp>
        <p:nvGrpSpPr>
          <p:cNvPr id="173060" name="Group 4"/>
          <p:cNvGrpSpPr>
            <a:grpSpLocks/>
          </p:cNvGrpSpPr>
          <p:nvPr/>
        </p:nvGrpSpPr>
        <p:grpSpPr bwMode="auto">
          <a:xfrm>
            <a:off x="2133600" y="2286000"/>
            <a:ext cx="6899276" cy="3733800"/>
            <a:chOff x="298" y="721"/>
            <a:chExt cx="4346" cy="2352"/>
          </a:xfrm>
        </p:grpSpPr>
        <p:sp>
          <p:nvSpPr>
            <p:cNvPr id="173071" name="Rectangle 5"/>
            <p:cNvSpPr>
              <a:spLocks noChangeArrowheads="1"/>
            </p:cNvSpPr>
            <p:nvPr/>
          </p:nvSpPr>
          <p:spPr bwMode="auto">
            <a:xfrm>
              <a:off x="1876" y="961"/>
              <a:ext cx="198" cy="1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173072" name="Oval 7"/>
            <p:cNvSpPr>
              <a:spLocks noChangeArrowheads="1"/>
            </p:cNvSpPr>
            <p:nvPr/>
          </p:nvSpPr>
          <p:spPr bwMode="auto">
            <a:xfrm>
              <a:off x="748" y="2069"/>
              <a:ext cx="272" cy="27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173073" name="Oval 8"/>
            <p:cNvSpPr>
              <a:spLocks noChangeArrowheads="1"/>
            </p:cNvSpPr>
            <p:nvPr/>
          </p:nvSpPr>
          <p:spPr bwMode="auto">
            <a:xfrm>
              <a:off x="1020" y="2387"/>
              <a:ext cx="272" cy="27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173074" name="Oval 9"/>
            <p:cNvSpPr>
              <a:spLocks noChangeArrowheads="1"/>
            </p:cNvSpPr>
            <p:nvPr/>
          </p:nvSpPr>
          <p:spPr bwMode="auto">
            <a:xfrm>
              <a:off x="1383" y="2568"/>
              <a:ext cx="272" cy="27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173075" name="Oval 10"/>
            <p:cNvSpPr>
              <a:spLocks noChangeArrowheads="1"/>
            </p:cNvSpPr>
            <p:nvPr/>
          </p:nvSpPr>
          <p:spPr bwMode="auto">
            <a:xfrm>
              <a:off x="2336" y="2205"/>
              <a:ext cx="272" cy="27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173076" name="Line 11"/>
            <p:cNvSpPr>
              <a:spLocks noChangeShapeType="1"/>
            </p:cNvSpPr>
            <p:nvPr/>
          </p:nvSpPr>
          <p:spPr bwMode="auto">
            <a:xfrm flipH="1">
              <a:off x="1746" y="1148"/>
              <a:ext cx="206" cy="46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3077" name="Line 13"/>
            <p:cNvSpPr>
              <a:spLocks noChangeShapeType="1"/>
            </p:cNvSpPr>
            <p:nvPr/>
          </p:nvSpPr>
          <p:spPr bwMode="auto">
            <a:xfrm flipH="1">
              <a:off x="1232" y="1609"/>
              <a:ext cx="511" cy="7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3078" name="Line 14"/>
            <p:cNvSpPr>
              <a:spLocks noChangeShapeType="1"/>
            </p:cNvSpPr>
            <p:nvPr/>
          </p:nvSpPr>
          <p:spPr bwMode="auto">
            <a:xfrm flipH="1">
              <a:off x="1554" y="1620"/>
              <a:ext cx="200" cy="95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3079" name="Line 15"/>
            <p:cNvSpPr>
              <a:spLocks noChangeShapeType="1"/>
            </p:cNvSpPr>
            <p:nvPr/>
          </p:nvSpPr>
          <p:spPr bwMode="auto">
            <a:xfrm>
              <a:off x="1743" y="1620"/>
              <a:ext cx="632" cy="6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3080" name="Text Box 16"/>
            <p:cNvSpPr txBox="1">
              <a:spLocks noChangeArrowheads="1"/>
            </p:cNvSpPr>
            <p:nvPr/>
          </p:nvSpPr>
          <p:spPr bwMode="auto">
            <a:xfrm>
              <a:off x="2602" y="721"/>
              <a:ext cx="931"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spcBef>
                  <a:spcPct val="50000"/>
                </a:spcBef>
              </a:pPr>
              <a:r>
                <a:rPr kumimoji="1" lang="en-US" altLang="zh-TW" dirty="0" smtClean="0">
                  <a:solidFill>
                    <a:srgbClr val="000000"/>
                  </a:solidFill>
                  <a:latin typeface="Comic Sans MS" charset="0"/>
                  <a:ea typeface="新細明體" charset="-120"/>
                </a:rPr>
                <a:t>edge </a:t>
              </a:r>
              <a:r>
                <a:rPr kumimoji="1" lang="en-US" altLang="zh-TW" dirty="0">
                  <a:solidFill>
                    <a:srgbClr val="000000"/>
                  </a:solidFill>
                  <a:latin typeface="Comic Sans MS" charset="0"/>
                  <a:ea typeface="新細明體" charset="-120"/>
                </a:rPr>
                <a:t>servers</a:t>
              </a:r>
            </a:p>
          </p:txBody>
        </p:sp>
        <p:sp>
          <p:nvSpPr>
            <p:cNvPr id="173081" name="Text Box 17"/>
            <p:cNvSpPr txBox="1">
              <a:spLocks noChangeArrowheads="1"/>
            </p:cNvSpPr>
            <p:nvPr/>
          </p:nvSpPr>
          <p:spPr bwMode="auto">
            <a:xfrm>
              <a:off x="1883" y="1297"/>
              <a:ext cx="276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spcBef>
                  <a:spcPct val="50000"/>
                </a:spcBef>
              </a:pPr>
              <a:r>
                <a:rPr kumimoji="1" lang="en-US" altLang="zh-TW" dirty="0" smtClean="0">
                  <a:solidFill>
                    <a:srgbClr val="000000"/>
                  </a:solidFill>
                  <a:latin typeface="Comic Sans MS" charset="0"/>
                  <a:ea typeface="新細明體" charset="-120"/>
                </a:rPr>
                <a:t>C</a:t>
              </a:r>
              <a:r>
                <a:rPr kumimoji="1" lang="en-US" altLang="zh-TW" baseline="-25000" dirty="0" smtClean="0">
                  <a:solidFill>
                    <a:srgbClr val="000000"/>
                  </a:solidFill>
                  <a:latin typeface="Comic Sans MS" charset="0"/>
                  <a:ea typeface="新細明體" charset="-120"/>
                </a:rPr>
                <a:t>0</a:t>
              </a:r>
              <a:r>
                <a:rPr kumimoji="1" lang="en-US" altLang="zh-TW" dirty="0" smtClean="0">
                  <a:solidFill>
                    <a:srgbClr val="000000"/>
                  </a:solidFill>
                  <a:latin typeface="Comic Sans MS" charset="0"/>
                  <a:ea typeface="新細明體" charset="-120"/>
                </a:rPr>
                <a:t>= sum of server bandwidth</a:t>
              </a:r>
              <a:r>
                <a:rPr kumimoji="1" lang="en-US" altLang="zh-TW" baseline="-25000" dirty="0" smtClean="0">
                  <a:solidFill>
                    <a:srgbClr val="000000"/>
                  </a:solidFill>
                  <a:latin typeface="Comic Sans MS" charset="0"/>
                  <a:ea typeface="新細明體" charset="-120"/>
                </a:rPr>
                <a:t> </a:t>
              </a:r>
              <a:endParaRPr kumimoji="1" lang="en-US" altLang="zh-TW" dirty="0">
                <a:solidFill>
                  <a:srgbClr val="000000"/>
                </a:solidFill>
                <a:latin typeface="Comic Sans MS" charset="0"/>
                <a:ea typeface="新細明體" charset="-120"/>
              </a:endParaRPr>
            </a:p>
          </p:txBody>
        </p:sp>
        <p:sp>
          <p:nvSpPr>
            <p:cNvPr id="173082" name="Text Box 18"/>
            <p:cNvSpPr txBox="1">
              <a:spLocks noChangeArrowheads="1"/>
            </p:cNvSpPr>
            <p:nvPr/>
          </p:nvSpPr>
          <p:spPr bwMode="auto">
            <a:xfrm>
              <a:off x="298" y="1842"/>
              <a:ext cx="63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spcBef>
                  <a:spcPct val="50000"/>
                </a:spcBef>
              </a:pPr>
              <a:r>
                <a:rPr kumimoji="1" lang="en-US" altLang="zh-TW" sz="1800">
                  <a:solidFill>
                    <a:srgbClr val="000000"/>
                  </a:solidFill>
                  <a:latin typeface="Comic Sans MS" charset="0"/>
                  <a:ea typeface="新細明體" charset="-120"/>
                </a:rPr>
                <a:t>client 1</a:t>
              </a:r>
            </a:p>
          </p:txBody>
        </p:sp>
        <p:sp>
          <p:nvSpPr>
            <p:cNvPr id="173083" name="Text Box 19"/>
            <p:cNvSpPr txBox="1">
              <a:spLocks noChangeArrowheads="1"/>
            </p:cNvSpPr>
            <p:nvPr/>
          </p:nvSpPr>
          <p:spPr bwMode="auto">
            <a:xfrm>
              <a:off x="415" y="2432"/>
              <a:ext cx="63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spcBef>
                  <a:spcPct val="50000"/>
                </a:spcBef>
              </a:pPr>
              <a:r>
                <a:rPr kumimoji="1" lang="en-US" altLang="zh-TW" sz="1800">
                  <a:solidFill>
                    <a:srgbClr val="000000"/>
                  </a:solidFill>
                  <a:latin typeface="Comic Sans MS" charset="0"/>
                  <a:ea typeface="新細明體" charset="-120"/>
                </a:rPr>
                <a:t>client 2</a:t>
              </a:r>
            </a:p>
          </p:txBody>
        </p:sp>
        <p:sp>
          <p:nvSpPr>
            <p:cNvPr id="173084" name="Text Box 20"/>
            <p:cNvSpPr txBox="1">
              <a:spLocks noChangeArrowheads="1"/>
            </p:cNvSpPr>
            <p:nvPr/>
          </p:nvSpPr>
          <p:spPr bwMode="auto">
            <a:xfrm>
              <a:off x="1020" y="2840"/>
              <a:ext cx="63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spcBef>
                  <a:spcPct val="50000"/>
                </a:spcBef>
              </a:pPr>
              <a:r>
                <a:rPr kumimoji="1" lang="en-US" altLang="zh-TW" sz="1800">
                  <a:solidFill>
                    <a:srgbClr val="000000"/>
                  </a:solidFill>
                  <a:latin typeface="Comic Sans MS" charset="0"/>
                  <a:ea typeface="新細明體" charset="-120"/>
                </a:rPr>
                <a:t>client 3</a:t>
              </a:r>
            </a:p>
          </p:txBody>
        </p:sp>
        <p:sp>
          <p:nvSpPr>
            <p:cNvPr id="173085" name="Text Box 21"/>
            <p:cNvSpPr txBox="1">
              <a:spLocks noChangeArrowheads="1"/>
            </p:cNvSpPr>
            <p:nvPr/>
          </p:nvSpPr>
          <p:spPr bwMode="auto">
            <a:xfrm>
              <a:off x="2426" y="2523"/>
              <a:ext cx="63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spcBef>
                  <a:spcPct val="50000"/>
                </a:spcBef>
              </a:pPr>
              <a:r>
                <a:rPr kumimoji="1" lang="en-US" altLang="zh-TW" sz="1800">
                  <a:solidFill>
                    <a:srgbClr val="000000"/>
                  </a:solidFill>
                  <a:latin typeface="Comic Sans MS" charset="0"/>
                  <a:ea typeface="新細明體" charset="-120"/>
                </a:rPr>
                <a:t>client n</a:t>
              </a:r>
            </a:p>
          </p:txBody>
        </p:sp>
        <p:sp>
          <p:nvSpPr>
            <p:cNvPr id="173086" name="Oval 26"/>
            <p:cNvSpPr>
              <a:spLocks noChangeArrowheads="1"/>
            </p:cNvSpPr>
            <p:nvPr/>
          </p:nvSpPr>
          <p:spPr bwMode="auto">
            <a:xfrm>
              <a:off x="1791" y="2659"/>
              <a:ext cx="46" cy="45"/>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173087" name="Oval 27"/>
            <p:cNvSpPr>
              <a:spLocks noChangeArrowheads="1"/>
            </p:cNvSpPr>
            <p:nvPr/>
          </p:nvSpPr>
          <p:spPr bwMode="auto">
            <a:xfrm>
              <a:off x="1927" y="2614"/>
              <a:ext cx="46" cy="45"/>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173088" name="Oval 28"/>
            <p:cNvSpPr>
              <a:spLocks noChangeArrowheads="1"/>
            </p:cNvSpPr>
            <p:nvPr/>
          </p:nvSpPr>
          <p:spPr bwMode="auto">
            <a:xfrm>
              <a:off x="2064" y="2568"/>
              <a:ext cx="46" cy="45"/>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grpSp>
      <p:sp>
        <p:nvSpPr>
          <p:cNvPr id="173061" name="Line 13"/>
          <p:cNvSpPr>
            <a:spLocks noChangeShapeType="1"/>
          </p:cNvSpPr>
          <p:nvPr/>
        </p:nvSpPr>
        <p:spPr bwMode="auto">
          <a:xfrm flipH="1">
            <a:off x="3255963" y="3695700"/>
            <a:ext cx="1189037" cy="8334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3062" name="Rectangle 5"/>
          <p:cNvSpPr>
            <a:spLocks noChangeArrowheads="1"/>
          </p:cNvSpPr>
          <p:nvPr/>
        </p:nvSpPr>
        <p:spPr bwMode="auto">
          <a:xfrm>
            <a:off x="3024188" y="2392363"/>
            <a:ext cx="431800" cy="431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173063" name="Text Box 16"/>
          <p:cNvSpPr txBox="1">
            <a:spLocks noChangeArrowheads="1"/>
          </p:cNvSpPr>
          <p:nvPr/>
        </p:nvSpPr>
        <p:spPr bwMode="auto">
          <a:xfrm>
            <a:off x="2083594" y="1589088"/>
            <a:ext cx="21367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spcBef>
                <a:spcPct val="50000"/>
              </a:spcBef>
            </a:pPr>
            <a:r>
              <a:rPr kumimoji="1" lang="en-US" altLang="zh-TW" dirty="0" smtClean="0">
                <a:solidFill>
                  <a:srgbClr val="000000"/>
                </a:solidFill>
                <a:latin typeface="Comic Sans MS" charset="0"/>
                <a:ea typeface="新細明體" charset="-120"/>
              </a:rPr>
              <a:t>Direction</a:t>
            </a:r>
            <a:r>
              <a:rPr kumimoji="1" lang="en-US" altLang="zh-TW" smtClean="0">
                <a:solidFill>
                  <a:srgbClr val="000000"/>
                </a:solidFill>
                <a:latin typeface="Comic Sans MS" charset="0"/>
                <a:ea typeface="新細明體" charset="-120"/>
              </a:rPr>
              <a:t/>
            </a:r>
            <a:br>
              <a:rPr kumimoji="1" lang="en-US" altLang="zh-TW" smtClean="0">
                <a:solidFill>
                  <a:srgbClr val="000000"/>
                </a:solidFill>
                <a:latin typeface="Comic Sans MS" charset="0"/>
                <a:ea typeface="新細明體" charset="-120"/>
              </a:rPr>
            </a:br>
            <a:r>
              <a:rPr kumimoji="1" lang="en-US" altLang="zh-TW" smtClean="0">
                <a:solidFill>
                  <a:srgbClr val="000000"/>
                </a:solidFill>
                <a:latin typeface="Comic Sans MS" charset="0"/>
                <a:ea typeface="新細明體" charset="-120"/>
              </a:rPr>
              <a:t>Mechanism</a:t>
            </a:r>
            <a:endParaRPr kumimoji="1" lang="en-US" altLang="zh-TW" dirty="0">
              <a:solidFill>
                <a:srgbClr val="000000"/>
              </a:solidFill>
              <a:latin typeface="Comic Sans MS" charset="0"/>
              <a:ea typeface="新細明體" charset="-120"/>
            </a:endParaRPr>
          </a:p>
        </p:txBody>
      </p:sp>
      <p:cxnSp>
        <p:nvCxnSpPr>
          <p:cNvPr id="173064" name="Straight Connector 31"/>
          <p:cNvCxnSpPr>
            <a:cxnSpLocks noChangeShapeType="1"/>
            <a:stCxn id="173062" idx="2"/>
            <a:endCxn id="173072" idx="0"/>
          </p:cNvCxnSpPr>
          <p:nvPr/>
        </p:nvCxnSpPr>
        <p:spPr bwMode="auto">
          <a:xfrm rot="5400000">
            <a:off x="2351088" y="3536950"/>
            <a:ext cx="1601787" cy="176213"/>
          </a:xfrm>
          <a:prstGeom prst="line">
            <a:avLst/>
          </a:prstGeom>
          <a:noFill/>
          <a:ln w="3175">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cxnSp>
      <p:cxnSp>
        <p:nvCxnSpPr>
          <p:cNvPr id="173065" name="Straight Connector 34"/>
          <p:cNvCxnSpPr>
            <a:cxnSpLocks noChangeShapeType="1"/>
            <a:stCxn id="173062" idx="2"/>
            <a:endCxn id="173073" idx="0"/>
          </p:cNvCxnSpPr>
          <p:nvPr/>
        </p:nvCxnSpPr>
        <p:spPr bwMode="auto">
          <a:xfrm rot="16200000" flipH="1">
            <a:off x="2314576" y="3749675"/>
            <a:ext cx="2106612" cy="255587"/>
          </a:xfrm>
          <a:prstGeom prst="line">
            <a:avLst/>
          </a:prstGeom>
          <a:noFill/>
          <a:ln w="3175">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cxnSp>
      <p:cxnSp>
        <p:nvCxnSpPr>
          <p:cNvPr id="173066" name="Straight Connector 35"/>
          <p:cNvCxnSpPr>
            <a:cxnSpLocks noChangeShapeType="1"/>
            <a:endCxn id="173075" idx="0"/>
          </p:cNvCxnSpPr>
          <p:nvPr/>
        </p:nvCxnSpPr>
        <p:spPr bwMode="auto">
          <a:xfrm>
            <a:off x="3435350" y="2768600"/>
            <a:ext cx="2149475" cy="1873250"/>
          </a:xfrm>
          <a:prstGeom prst="line">
            <a:avLst/>
          </a:prstGeom>
          <a:noFill/>
          <a:ln w="3175">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cxnSp>
      <p:cxnSp>
        <p:nvCxnSpPr>
          <p:cNvPr id="173067" name="Straight Connector 38"/>
          <p:cNvCxnSpPr>
            <a:cxnSpLocks noChangeShapeType="1"/>
            <a:endCxn id="173078" idx="1"/>
          </p:cNvCxnSpPr>
          <p:nvPr/>
        </p:nvCxnSpPr>
        <p:spPr bwMode="auto">
          <a:xfrm rot="16200000" flipH="1">
            <a:off x="2534444" y="3629819"/>
            <a:ext cx="2425700" cy="760412"/>
          </a:xfrm>
          <a:prstGeom prst="line">
            <a:avLst/>
          </a:prstGeom>
          <a:noFill/>
          <a:ln w="3175">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cxnSp>
      <p:sp>
        <p:nvSpPr>
          <p:cNvPr id="173068" name="Isosceles Triangle 1"/>
          <p:cNvSpPr>
            <a:spLocks noChangeArrowheads="1"/>
          </p:cNvSpPr>
          <p:nvPr/>
        </p:nvSpPr>
        <p:spPr bwMode="auto">
          <a:xfrm>
            <a:off x="4876800" y="1676400"/>
            <a:ext cx="304800" cy="304800"/>
          </a:xfrm>
          <a:prstGeom prst="triangle">
            <a:avLst>
              <a:gd name="adj" fmla="val 50000"/>
            </a:avLst>
          </a:prstGeom>
          <a:solidFill>
            <a:schemeClr val="accent1"/>
          </a:solidFill>
          <a:ln w="9525">
            <a:solidFill>
              <a:schemeClr val="tx1"/>
            </a:solidFill>
            <a:round/>
            <a:headEnd/>
            <a:tailEnd/>
          </a:ln>
        </p:spPr>
        <p:txBody>
          <a:bodyPr wrap="none"/>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defTabSz="914400"/>
            <a:endParaRPr lang="x-none" altLang="x-none">
              <a:solidFill>
                <a:srgbClr val="000000"/>
              </a:solidFill>
              <a:latin typeface="Times New Roman" charset="0"/>
            </a:endParaRPr>
          </a:p>
        </p:txBody>
      </p:sp>
      <p:cxnSp>
        <p:nvCxnSpPr>
          <p:cNvPr id="173069" name="Straight Connector 35"/>
          <p:cNvCxnSpPr>
            <a:cxnSpLocks noChangeShapeType="1"/>
            <a:endCxn id="173071" idx="0"/>
          </p:cNvCxnSpPr>
          <p:nvPr/>
        </p:nvCxnSpPr>
        <p:spPr bwMode="auto">
          <a:xfrm flipH="1">
            <a:off x="4795838" y="1981200"/>
            <a:ext cx="233362" cy="6858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73070" name="Text Box 16"/>
          <p:cNvSpPr txBox="1">
            <a:spLocks noChangeArrowheads="1"/>
          </p:cNvSpPr>
          <p:nvPr/>
        </p:nvSpPr>
        <p:spPr bwMode="auto">
          <a:xfrm>
            <a:off x="5105400" y="1366838"/>
            <a:ext cx="14779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spcBef>
                <a:spcPct val="50000"/>
              </a:spcBef>
            </a:pPr>
            <a:r>
              <a:rPr kumimoji="1" lang="en-US" altLang="zh-TW">
                <a:solidFill>
                  <a:srgbClr val="000000"/>
                </a:solidFill>
                <a:latin typeface="Comic Sans MS" charset="0"/>
                <a:ea typeface="新細明體" charset="-120"/>
              </a:rPr>
              <a:t>origin</a:t>
            </a:r>
          </a:p>
        </p:txBody>
      </p:sp>
      <p:sp>
        <p:nvSpPr>
          <p:cNvPr id="2" name="Rectangle 1"/>
          <p:cNvSpPr/>
          <p:nvPr/>
        </p:nvSpPr>
        <p:spPr>
          <a:xfrm>
            <a:off x="6036162" y="3942853"/>
            <a:ext cx="2593980" cy="461665"/>
          </a:xfrm>
          <a:prstGeom prst="rect">
            <a:avLst/>
          </a:prstGeom>
        </p:spPr>
        <p:txBody>
          <a:bodyPr wrap="none">
            <a:spAutoFit/>
          </a:bodyPr>
          <a:lstStyle/>
          <a:p>
            <a:r>
              <a:rPr kumimoji="1" lang="en-US" altLang="zh-TW" dirty="0" smtClean="0">
                <a:solidFill>
                  <a:srgbClr val="000000"/>
                </a:solidFill>
                <a:latin typeface="Comic Sans MS" charset="0"/>
                <a:ea typeface="新細明體" charset="-120"/>
              </a:rPr>
              <a:t>per client = C</a:t>
            </a:r>
            <a:r>
              <a:rPr kumimoji="1" lang="en-US" altLang="zh-TW" baseline="-25000" dirty="0" smtClean="0">
                <a:solidFill>
                  <a:srgbClr val="000000"/>
                </a:solidFill>
                <a:latin typeface="Comic Sans MS" charset="0"/>
                <a:ea typeface="新細明體" charset="-120"/>
              </a:rPr>
              <a:t>0</a:t>
            </a:r>
            <a:r>
              <a:rPr kumimoji="1" lang="en-US" altLang="zh-TW" dirty="0" smtClean="0">
                <a:solidFill>
                  <a:srgbClr val="000000"/>
                </a:solidFill>
                <a:latin typeface="Comic Sans MS" charset="0"/>
                <a:ea typeface="新細明體" charset="-120"/>
              </a:rPr>
              <a:t>/n</a:t>
            </a:r>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7F34D61-01A9-044B-BD9D-A9DC9F37C5E6}" type="slidenum">
              <a:rPr lang="en-US" altLang="x-none" sz="1400">
                <a:solidFill>
                  <a:srgbClr val="000000"/>
                </a:solidFill>
                <a:latin typeface="Times New Roman" charset="0"/>
              </a:rPr>
              <a:pPr eaLnBrk="1" hangingPunct="1"/>
              <a:t>50</a:t>
            </a:fld>
            <a:endParaRPr lang="en-US" altLang="x-none" sz="1400">
              <a:solidFill>
                <a:srgbClr val="000000"/>
              </a:solidFill>
              <a:latin typeface="Times New Roman" charset="0"/>
            </a:endParaRPr>
          </a:p>
        </p:txBody>
      </p:sp>
      <p:sp>
        <p:nvSpPr>
          <p:cNvPr id="333826" name="Rectangle 2"/>
          <p:cNvSpPr>
            <a:spLocks noGrp="1" noChangeArrowheads="1"/>
          </p:cNvSpPr>
          <p:nvPr>
            <p:ph type="title"/>
          </p:nvPr>
        </p:nvSpPr>
        <p:spPr/>
        <p:txBody>
          <a:bodyPr/>
          <a:lstStyle/>
          <a:p>
            <a:r>
              <a:rPr lang="en-US" altLang="zh-CN" dirty="0">
                <a:ea typeface="宋体" charset="-122"/>
              </a:rPr>
              <a:t>DHT: </a:t>
            </a:r>
            <a:r>
              <a:rPr lang="en-US" altLang="zh-CN" dirty="0" smtClean="0">
                <a:ea typeface="宋体" charset="-122"/>
              </a:rPr>
              <a:t>API </a:t>
            </a:r>
            <a:r>
              <a:rPr lang="en-US" altLang="zh-CN" dirty="0">
                <a:ea typeface="宋体" charset="-122"/>
              </a:rPr>
              <a:t>(3)</a:t>
            </a:r>
            <a:endParaRPr lang="en-US" altLang="x-none" dirty="0">
              <a:ea typeface="ＭＳ Ｐゴシック" charset="-128"/>
            </a:endParaRPr>
          </a:p>
        </p:txBody>
      </p:sp>
      <p:pic>
        <p:nvPicPr>
          <p:cNvPr id="333827" name="Picture 4"/>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p:pic>
      <p:sp>
        <p:nvSpPr>
          <p:cNvPr id="2" name="Rectangle 1"/>
          <p:cNvSpPr/>
          <p:nvPr/>
        </p:nvSpPr>
        <p:spPr>
          <a:xfrm>
            <a:off x="533400" y="3276600"/>
            <a:ext cx="1710725" cy="923330"/>
          </a:xfrm>
          <a:prstGeom prst="rect">
            <a:avLst/>
          </a:prstGeom>
        </p:spPr>
        <p:txBody>
          <a:bodyPr wrap="none">
            <a:spAutoFit/>
          </a:bodyPr>
          <a:lstStyle/>
          <a:p>
            <a:r>
              <a:rPr lang="en-US" altLang="x-none" sz="1800" smtClean="0">
                <a:solidFill>
                  <a:srgbClr val="FF0000"/>
                </a:solidFill>
              </a:rPr>
              <a:t>Greedy routing</a:t>
            </a:r>
            <a:br>
              <a:rPr lang="en-US" altLang="x-none" sz="1800" smtClean="0">
                <a:solidFill>
                  <a:srgbClr val="FF0000"/>
                </a:solidFill>
              </a:rPr>
            </a:br>
            <a:r>
              <a:rPr lang="en-US" altLang="x-none" sz="1800" smtClean="0">
                <a:solidFill>
                  <a:srgbClr val="FF0000"/>
                </a:solidFill>
              </a:rPr>
              <a:t>based on </a:t>
            </a:r>
            <a:br>
              <a:rPr lang="en-US" altLang="x-none" sz="1800" smtClean="0">
                <a:solidFill>
                  <a:srgbClr val="FF0000"/>
                </a:solidFill>
              </a:rPr>
            </a:br>
            <a:r>
              <a:rPr lang="en-US" altLang="x-none" sz="1800" smtClean="0">
                <a:solidFill>
                  <a:srgbClr val="FF0000"/>
                </a:solidFill>
              </a:rPr>
              <a:t>routing table</a:t>
            </a:r>
            <a:endParaRPr lang="en-US" sz="1800" dirty="0">
              <a:solidFill>
                <a:srgbClr val="FF0000"/>
              </a:solidFill>
            </a:endParaRPr>
          </a:p>
        </p:txBody>
      </p:sp>
    </p:spTree>
    <p:extLst>
      <p:ext uri="{BB962C8B-B14F-4D97-AF65-F5344CB8AC3E}">
        <p14:creationId xmlns:p14="http://schemas.microsoft.com/office/powerpoint/2010/main" val="197296614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6D2C977-1CA2-B84B-9A31-E18D27CD6042}" type="slidenum">
              <a:rPr lang="en-US" altLang="x-none" sz="1400">
                <a:solidFill>
                  <a:srgbClr val="000000"/>
                </a:solidFill>
                <a:latin typeface="Times New Roman" charset="0"/>
              </a:rPr>
              <a:pPr eaLnBrk="1" hangingPunct="1"/>
              <a:t>51</a:t>
            </a:fld>
            <a:endParaRPr lang="en-US" altLang="x-none" sz="1400">
              <a:solidFill>
                <a:srgbClr val="000000"/>
              </a:solidFill>
              <a:latin typeface="Times New Roman" charset="0"/>
            </a:endParaRPr>
          </a:p>
        </p:txBody>
      </p:sp>
      <p:sp>
        <p:nvSpPr>
          <p:cNvPr id="335874" name="Rectangle 2"/>
          <p:cNvSpPr>
            <a:spLocks noGrp="1" noChangeArrowheads="1"/>
          </p:cNvSpPr>
          <p:nvPr>
            <p:ph type="title"/>
          </p:nvPr>
        </p:nvSpPr>
        <p:spPr/>
        <p:txBody>
          <a:bodyPr/>
          <a:lstStyle/>
          <a:p>
            <a:r>
              <a:rPr lang="en-US" altLang="zh-CN" dirty="0">
                <a:ea typeface="宋体" charset="-122"/>
              </a:rPr>
              <a:t>DHT: </a:t>
            </a:r>
            <a:r>
              <a:rPr lang="en-US" altLang="zh-CN" dirty="0" smtClean="0">
                <a:ea typeface="宋体" charset="-122"/>
              </a:rPr>
              <a:t>API </a:t>
            </a:r>
            <a:r>
              <a:rPr lang="en-US" altLang="zh-CN" dirty="0">
                <a:ea typeface="宋体" charset="-122"/>
              </a:rPr>
              <a:t>(4)</a:t>
            </a:r>
            <a:endParaRPr lang="en-US" altLang="x-none" dirty="0">
              <a:ea typeface="ＭＳ Ｐゴシック" charset="-128"/>
            </a:endParaRPr>
          </a:p>
        </p:txBody>
      </p:sp>
      <p:pic>
        <p:nvPicPr>
          <p:cNvPr id="335875" name="Picture 4"/>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85907086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2176CD3B-78C0-FD48-B7C1-6B6633C4A110}" type="slidenum">
              <a:rPr lang="en-US" altLang="x-none" sz="1400">
                <a:solidFill>
                  <a:srgbClr val="000000"/>
                </a:solidFill>
                <a:latin typeface="Times New Roman" charset="0"/>
              </a:rPr>
              <a:pPr eaLnBrk="1" hangingPunct="1"/>
              <a:t>52</a:t>
            </a:fld>
            <a:endParaRPr lang="en-US" altLang="x-none" sz="1400">
              <a:solidFill>
                <a:srgbClr val="000000"/>
              </a:solidFill>
              <a:latin typeface="Times New Roman" charset="0"/>
            </a:endParaRPr>
          </a:p>
        </p:txBody>
      </p:sp>
      <p:sp>
        <p:nvSpPr>
          <p:cNvPr id="337922" name="Rectangle 2"/>
          <p:cNvSpPr>
            <a:spLocks noGrp="1" noChangeArrowheads="1"/>
          </p:cNvSpPr>
          <p:nvPr>
            <p:ph type="title"/>
          </p:nvPr>
        </p:nvSpPr>
        <p:spPr/>
        <p:txBody>
          <a:bodyPr/>
          <a:lstStyle/>
          <a:p>
            <a:r>
              <a:rPr lang="en-US" altLang="zh-CN" sz="3600" dirty="0">
                <a:ea typeface="宋体" charset="-122"/>
              </a:rPr>
              <a:t>DHT: </a:t>
            </a:r>
            <a:r>
              <a:rPr lang="en-US" altLang="zh-CN" sz="3600" dirty="0" smtClean="0">
                <a:ea typeface="宋体" charset="-122"/>
              </a:rPr>
              <a:t>API </a:t>
            </a:r>
            <a:r>
              <a:rPr lang="en-US" altLang="zh-CN" sz="3600" dirty="0">
                <a:ea typeface="宋体" charset="-122"/>
              </a:rPr>
              <a:t>(5)</a:t>
            </a:r>
            <a:endParaRPr lang="en-US" altLang="x-none" sz="3600" dirty="0">
              <a:ea typeface="ＭＳ Ｐゴシック" charset="-128"/>
            </a:endParaRPr>
          </a:p>
        </p:txBody>
      </p:sp>
      <p:pic>
        <p:nvPicPr>
          <p:cNvPr id="337923" name="Picture 4"/>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66314032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88F51DA-0AC1-4E48-AA88-71C8B074F1FB}" type="slidenum">
              <a:rPr lang="en-US" altLang="x-none" sz="1400">
                <a:solidFill>
                  <a:srgbClr val="000000"/>
                </a:solidFill>
                <a:latin typeface="Times New Roman" charset="0"/>
              </a:rPr>
              <a:pPr eaLnBrk="1" hangingPunct="1"/>
              <a:t>53</a:t>
            </a:fld>
            <a:endParaRPr lang="en-US" altLang="x-none" sz="1400">
              <a:solidFill>
                <a:srgbClr val="000000"/>
              </a:solidFill>
              <a:latin typeface="Times New Roman" charset="0"/>
            </a:endParaRPr>
          </a:p>
        </p:txBody>
      </p:sp>
      <p:sp>
        <p:nvSpPr>
          <p:cNvPr id="327682" name="Rectangle 2"/>
          <p:cNvSpPr>
            <a:spLocks noGrp="1" noChangeArrowheads="1"/>
          </p:cNvSpPr>
          <p:nvPr>
            <p:ph type="title"/>
          </p:nvPr>
        </p:nvSpPr>
        <p:spPr/>
        <p:txBody>
          <a:bodyPr/>
          <a:lstStyle/>
          <a:p>
            <a:r>
              <a:rPr lang="en-US" altLang="x-none" dirty="0" smtClean="0">
                <a:ea typeface="ＭＳ Ｐゴシック" charset="-128"/>
              </a:rPr>
              <a:t>Usage of DHT</a:t>
            </a:r>
            <a:endParaRPr lang="en-US" altLang="x-none" dirty="0">
              <a:ea typeface="ＭＳ Ｐゴシック" charset="-128"/>
            </a:endParaRPr>
          </a:p>
        </p:txBody>
      </p:sp>
      <p:sp>
        <p:nvSpPr>
          <p:cNvPr id="327683" name="Rectangle 3"/>
          <p:cNvSpPr>
            <a:spLocks noGrp="1" noChangeArrowheads="1"/>
          </p:cNvSpPr>
          <p:nvPr>
            <p:ph type="body" idx="1"/>
          </p:nvPr>
        </p:nvSpPr>
        <p:spPr/>
        <p:txBody>
          <a:bodyPr/>
          <a:lstStyle/>
          <a:p>
            <a:r>
              <a:rPr lang="en-US" altLang="x-none" sz="2400" dirty="0">
                <a:ea typeface="ＭＳ Ｐゴシック" charset="-128"/>
              </a:rPr>
              <a:t>File sharing and backup [CFS, Ivy, </a:t>
            </a:r>
            <a:r>
              <a:rPr lang="en-US" altLang="x-none" sz="2400" dirty="0" err="1">
                <a:ea typeface="ＭＳ Ｐゴシック" charset="-128"/>
              </a:rPr>
              <a:t>OceanStore</a:t>
            </a:r>
            <a:r>
              <a:rPr lang="en-US" altLang="x-none" sz="2400" dirty="0">
                <a:ea typeface="ＭＳ Ｐゴシック" charset="-128"/>
              </a:rPr>
              <a:t>, PAST, Pastiche …]</a:t>
            </a:r>
          </a:p>
          <a:p>
            <a:r>
              <a:rPr lang="en-US" altLang="x-none" sz="2400" dirty="0">
                <a:ea typeface="ＭＳ Ｐゴシック" charset="-128"/>
              </a:rPr>
              <a:t>Web cache and replica [Squirrel, Croquet Media Player]</a:t>
            </a:r>
          </a:p>
          <a:p>
            <a:r>
              <a:rPr lang="en-US" altLang="x-none" sz="2400" dirty="0">
                <a:ea typeface="ＭＳ Ｐゴシック" charset="-128"/>
              </a:rPr>
              <a:t>Censor-resistant stores [Eternity]</a:t>
            </a:r>
          </a:p>
          <a:p>
            <a:r>
              <a:rPr lang="en-US" altLang="x-none" sz="2400" dirty="0">
                <a:ea typeface="ＭＳ Ｐゴシック" charset="-128"/>
              </a:rPr>
              <a:t>DB query and indexing [PIER, Place Lab, VPN Index]</a:t>
            </a:r>
          </a:p>
          <a:p>
            <a:r>
              <a:rPr lang="en-US" altLang="x-none" sz="2400" dirty="0">
                <a:ea typeface="ＭＳ Ｐゴシック" charset="-128"/>
              </a:rPr>
              <a:t>Event notification [Scribe]</a:t>
            </a:r>
          </a:p>
          <a:p>
            <a:r>
              <a:rPr lang="en-US" altLang="x-none" sz="2400" dirty="0">
                <a:ea typeface="ＭＳ Ｐゴシック" charset="-128"/>
              </a:rPr>
              <a:t>Naming systems [</a:t>
            </a:r>
            <a:r>
              <a:rPr lang="en-US" altLang="x-none" sz="2400" dirty="0" err="1">
                <a:ea typeface="ＭＳ Ｐゴシック" charset="-128"/>
              </a:rPr>
              <a:t>ChordDNS</a:t>
            </a:r>
            <a:r>
              <a:rPr lang="en-US" altLang="x-none" sz="2400" dirty="0">
                <a:ea typeface="ＭＳ Ｐゴシック" charset="-128"/>
              </a:rPr>
              <a:t>, Twine, INS, HIP]</a:t>
            </a:r>
          </a:p>
          <a:p>
            <a:r>
              <a:rPr lang="en-US" altLang="x-none" sz="2400" dirty="0">
                <a:ea typeface="ＭＳ Ｐゴシック" charset="-128"/>
              </a:rPr>
              <a:t>Communication primitives  [I3, …]</a:t>
            </a:r>
          </a:p>
          <a:p>
            <a:r>
              <a:rPr lang="en-US" altLang="x-none" sz="2400" dirty="0">
                <a:ea typeface="ＭＳ Ｐゴシック" charset="-128"/>
              </a:rPr>
              <a:t>Host mobility [DTN </a:t>
            </a:r>
            <a:r>
              <a:rPr lang="en-US" altLang="x-none" sz="2400" dirty="0" err="1">
                <a:ea typeface="ＭＳ Ｐゴシック" charset="-128"/>
              </a:rPr>
              <a:t>Tetherless</a:t>
            </a:r>
            <a:r>
              <a:rPr lang="en-US" altLang="x-none" sz="2400" dirty="0">
                <a:ea typeface="ＭＳ Ｐゴシック" charset="-128"/>
              </a:rPr>
              <a:t> Architecture</a:t>
            </a:r>
            <a:r>
              <a:rPr lang="en-US" altLang="x-none" sz="2400" dirty="0" smtClean="0">
                <a:ea typeface="ＭＳ Ｐゴシック" charset="-128"/>
              </a:rPr>
              <a:t>]</a:t>
            </a:r>
          </a:p>
          <a:p>
            <a:r>
              <a:rPr lang="en-US" altLang="zh-CN" sz="2400" dirty="0">
                <a:ea typeface="宋体" charset="-122"/>
              </a:rPr>
              <a:t>Used as a basic block of Amazon </a:t>
            </a:r>
            <a:r>
              <a:rPr lang="en-US" altLang="zh-CN" sz="2400" dirty="0" smtClean="0">
                <a:ea typeface="宋体" charset="-122"/>
              </a:rPr>
              <a:t>dynamo</a:t>
            </a:r>
            <a:endParaRPr lang="mr-IN" altLang="zh-CN" sz="2400" dirty="0">
              <a:ea typeface="宋体" charset="-122"/>
            </a:endParaRPr>
          </a:p>
        </p:txBody>
      </p:sp>
    </p:spTree>
    <p:extLst>
      <p:ext uri="{BB962C8B-B14F-4D97-AF65-F5344CB8AC3E}">
        <p14:creationId xmlns:p14="http://schemas.microsoft.com/office/powerpoint/2010/main" val="154897803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4EBC37F-6CD7-F149-9CBA-202540CD4F12}" type="slidenum">
              <a:rPr lang="en-US" altLang="x-none" sz="1400">
                <a:solidFill>
                  <a:srgbClr val="000000"/>
                </a:solidFill>
                <a:latin typeface="Times New Roman" charset="0"/>
              </a:rPr>
              <a:pPr eaLnBrk="1" hangingPunct="1"/>
              <a:t>54</a:t>
            </a:fld>
            <a:endParaRPr lang="en-US" altLang="x-none" sz="1400">
              <a:solidFill>
                <a:srgbClr val="000000"/>
              </a:solidFill>
              <a:latin typeface="Times New Roman" charset="0"/>
            </a:endParaRPr>
          </a:p>
        </p:txBody>
      </p:sp>
      <p:sp>
        <p:nvSpPr>
          <p:cNvPr id="325634" name="Rectangle 2"/>
          <p:cNvSpPr>
            <a:spLocks noGrp="1" noChangeArrowheads="1"/>
          </p:cNvSpPr>
          <p:nvPr>
            <p:ph type="title"/>
          </p:nvPr>
        </p:nvSpPr>
        <p:spPr/>
        <p:txBody>
          <a:bodyPr/>
          <a:lstStyle/>
          <a:p>
            <a:r>
              <a:rPr lang="en-US" altLang="x-none" dirty="0" smtClean="0">
                <a:ea typeface="ＭＳ Ｐゴシック" charset="-128"/>
              </a:rPr>
              <a:t>DHT</a:t>
            </a:r>
            <a:r>
              <a:rPr lang="en-US" altLang="x-none" dirty="0">
                <a:ea typeface="ＭＳ Ｐゴシック" charset="-128"/>
              </a:rPr>
              <a:t> </a:t>
            </a:r>
            <a:r>
              <a:rPr lang="en-US" altLang="x-none" dirty="0" smtClean="0">
                <a:ea typeface="ＭＳ Ｐゴシック" charset="-128"/>
              </a:rPr>
              <a:t>Design Pattern</a:t>
            </a:r>
            <a:endParaRPr lang="en-US" altLang="x-none" dirty="0">
              <a:ea typeface="ＭＳ Ｐゴシック" charset="-128"/>
            </a:endParaRPr>
          </a:p>
        </p:txBody>
      </p:sp>
      <p:sp>
        <p:nvSpPr>
          <p:cNvPr id="325642" name="Rectangle 14"/>
          <p:cNvSpPr>
            <a:spLocks noGrp="1" noChangeArrowheads="1"/>
          </p:cNvSpPr>
          <p:nvPr>
            <p:ph type="body" idx="1"/>
          </p:nvPr>
        </p:nvSpPr>
        <p:spPr>
          <a:xfrm>
            <a:off x="685800" y="1425575"/>
            <a:ext cx="7889875" cy="2928938"/>
          </a:xfrm>
        </p:spPr>
        <p:txBody>
          <a:bodyPr/>
          <a:lstStyle/>
          <a:p>
            <a:r>
              <a:rPr lang="en-US" altLang="x-none" sz="2200" dirty="0" smtClean="0">
                <a:ea typeface="ＭＳ Ｐゴシック" charset="-128"/>
              </a:rPr>
              <a:t>Map key to a space</a:t>
            </a:r>
          </a:p>
          <a:p>
            <a:r>
              <a:rPr lang="en-US" altLang="x-none" sz="2200" dirty="0" smtClean="0">
                <a:ea typeface="ＭＳ Ｐゴシック" charset="-128"/>
              </a:rPr>
              <a:t>Each node owns a sub space</a:t>
            </a:r>
          </a:p>
          <a:p>
            <a:r>
              <a:rPr lang="en-US" altLang="x-none" sz="2200" dirty="0" smtClean="0">
                <a:ea typeface="ＭＳ Ｐゴシック" charset="-128"/>
              </a:rPr>
              <a:t>Routing table follows the effective </a:t>
            </a:r>
            <a:r>
              <a:rPr lang="en-US" altLang="x-none" sz="2200" b="1" dirty="0" smtClean="0">
                <a:solidFill>
                  <a:schemeClr val="accent6"/>
                </a:solidFill>
                <a:ea typeface="ＭＳ Ｐゴシック" charset="-128"/>
              </a:rPr>
              <a:t>distributed routing search guideline</a:t>
            </a:r>
            <a:endParaRPr lang="en-US" altLang="x-none" sz="2200" b="1" dirty="0">
              <a:solidFill>
                <a:schemeClr val="accent6"/>
              </a:solidFill>
              <a:ea typeface="ＭＳ Ｐゴシック" charset="-128"/>
            </a:endParaRPr>
          </a:p>
          <a:p>
            <a:endParaRPr lang="en-US" altLang="x-none" sz="1800" dirty="0">
              <a:ea typeface="ＭＳ Ｐゴシック" charset="-128"/>
            </a:endParaRPr>
          </a:p>
        </p:txBody>
      </p:sp>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971800"/>
            <a:ext cx="6252303" cy="3739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pic>
    </p:spTree>
    <p:extLst>
      <p:ext uri="{BB962C8B-B14F-4D97-AF65-F5344CB8AC3E}">
        <p14:creationId xmlns:p14="http://schemas.microsoft.com/office/powerpoint/2010/main" val="17061630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6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2F99E83-6CCD-8547-AFA2-00786CA87D38}" type="slidenum">
              <a:rPr lang="en-US" altLang="x-none" sz="1400">
                <a:solidFill>
                  <a:srgbClr val="000000"/>
                </a:solidFill>
                <a:latin typeface="Times New Roman" charset="0"/>
              </a:rPr>
              <a:pPr eaLnBrk="1" hangingPunct="1"/>
              <a:t>55</a:t>
            </a:fld>
            <a:endParaRPr lang="en-US" altLang="x-none" sz="1400">
              <a:solidFill>
                <a:srgbClr val="000000"/>
              </a:solidFill>
              <a:latin typeface="Times New Roman" charset="0"/>
            </a:endParaRPr>
          </a:p>
        </p:txBody>
      </p:sp>
      <p:sp>
        <p:nvSpPr>
          <p:cNvPr id="339970" name="Rectangle 2"/>
          <p:cNvSpPr>
            <a:spLocks noGrp="1" noChangeArrowheads="1"/>
          </p:cNvSpPr>
          <p:nvPr>
            <p:ph type="title"/>
          </p:nvPr>
        </p:nvSpPr>
        <p:spPr/>
        <p:txBody>
          <a:bodyPr/>
          <a:lstStyle/>
          <a:p>
            <a:r>
              <a:rPr lang="en-US" altLang="zh-CN">
                <a:ea typeface="宋体" charset="-122"/>
              </a:rPr>
              <a:t>CAN</a:t>
            </a:r>
            <a:endParaRPr lang="en-US" altLang="x-none">
              <a:ea typeface="ＭＳ Ｐゴシック" charset="-128"/>
            </a:endParaRPr>
          </a:p>
        </p:txBody>
      </p:sp>
      <p:sp>
        <p:nvSpPr>
          <p:cNvPr id="339971" name="Rectangle 3"/>
          <p:cNvSpPr>
            <a:spLocks noGrp="1" noChangeArrowheads="1"/>
          </p:cNvSpPr>
          <p:nvPr>
            <p:ph type="body" idx="1"/>
          </p:nvPr>
        </p:nvSpPr>
        <p:spPr/>
        <p:txBody>
          <a:bodyPr/>
          <a:lstStyle/>
          <a:p>
            <a:pPr lvl="1">
              <a:buFont typeface="ZapfDingbats" charset="0"/>
              <a:buNone/>
            </a:pPr>
            <a:endParaRPr lang="en-US" altLang="x-none">
              <a:ea typeface="ＭＳ Ｐゴシック" charset="-128"/>
            </a:endParaRPr>
          </a:p>
          <a:p>
            <a:r>
              <a:rPr lang="en-US" altLang="zh-CN">
                <a:ea typeface="宋体" charset="-122"/>
              </a:rPr>
              <a:t>A</a:t>
            </a:r>
            <a:r>
              <a:rPr lang="en-US" altLang="x-none">
                <a:ea typeface="ＭＳ Ｐゴシック" charset="-128"/>
              </a:rPr>
              <a:t>bstraction</a:t>
            </a:r>
          </a:p>
          <a:p>
            <a:pPr lvl="1"/>
            <a:r>
              <a:rPr lang="en-US" altLang="x-none">
                <a:ea typeface="ＭＳ Ｐゴシック" charset="-128"/>
              </a:rPr>
              <a:t>map a key to a </a:t>
            </a:r>
            <a:r>
              <a:rPr lang="ja-JP" altLang="en-US">
                <a:ea typeface="ＭＳ Ｐゴシック" charset="-128"/>
              </a:rPr>
              <a:t>“</a:t>
            </a:r>
            <a:r>
              <a:rPr lang="en-US" altLang="ja-JP">
                <a:ea typeface="ＭＳ Ｐゴシック" charset="-128"/>
              </a:rPr>
              <a:t>point</a:t>
            </a:r>
            <a:r>
              <a:rPr lang="ja-JP" altLang="en-US">
                <a:ea typeface="ＭＳ Ｐゴシック" charset="-128"/>
              </a:rPr>
              <a:t>”</a:t>
            </a:r>
            <a:r>
              <a:rPr lang="en-US" altLang="ja-JP">
                <a:ea typeface="ＭＳ Ｐゴシック" charset="-128"/>
              </a:rPr>
              <a:t> in a </a:t>
            </a:r>
            <a:r>
              <a:rPr lang="en-US" altLang="ja-JP">
                <a:solidFill>
                  <a:srgbClr val="FF0000"/>
                </a:solidFill>
                <a:ea typeface="ＭＳ Ｐゴシック" charset="-128"/>
              </a:rPr>
              <a:t>multi-dimensional Cartesian space</a:t>
            </a:r>
          </a:p>
          <a:p>
            <a:pPr lvl="1"/>
            <a:endParaRPr lang="en-US" altLang="x-none">
              <a:solidFill>
                <a:srgbClr val="FF0000"/>
              </a:solidFill>
              <a:ea typeface="ＭＳ Ｐゴシック" charset="-128"/>
            </a:endParaRPr>
          </a:p>
          <a:p>
            <a:pPr lvl="1"/>
            <a:r>
              <a:rPr lang="en-US" altLang="x-none">
                <a:ea typeface="ＭＳ Ｐゴシック" charset="-128"/>
              </a:rPr>
              <a:t>a node </a:t>
            </a:r>
            <a:r>
              <a:rPr lang="ja-JP" altLang="en-US">
                <a:ea typeface="ＭＳ Ｐゴシック" charset="-128"/>
              </a:rPr>
              <a:t>“</a:t>
            </a:r>
            <a:r>
              <a:rPr lang="en-US" altLang="ja-JP">
                <a:ea typeface="ＭＳ Ｐゴシック" charset="-128"/>
              </a:rPr>
              <a:t>owns</a:t>
            </a:r>
            <a:r>
              <a:rPr lang="ja-JP" altLang="en-US">
                <a:ea typeface="ＭＳ Ｐゴシック" charset="-128"/>
              </a:rPr>
              <a:t>”</a:t>
            </a:r>
            <a:r>
              <a:rPr lang="en-US" altLang="ja-JP">
                <a:ea typeface="ＭＳ Ｐゴシック" charset="-128"/>
              </a:rPr>
              <a:t> a </a:t>
            </a:r>
            <a:r>
              <a:rPr lang="en-US" altLang="ja-JP">
                <a:solidFill>
                  <a:srgbClr val="FF0000"/>
                </a:solidFill>
                <a:ea typeface="ＭＳ Ｐゴシック" charset="-128"/>
              </a:rPr>
              <a:t>zone</a:t>
            </a:r>
            <a:r>
              <a:rPr lang="en-US" altLang="ja-JP">
                <a:ea typeface="ＭＳ Ｐゴシック" charset="-128"/>
              </a:rPr>
              <a:t> in the overall space</a:t>
            </a:r>
          </a:p>
          <a:p>
            <a:pPr lvl="1"/>
            <a:endParaRPr lang="en-US" altLang="x-none">
              <a:ea typeface="ＭＳ Ｐゴシック" charset="-128"/>
            </a:endParaRPr>
          </a:p>
          <a:p>
            <a:pPr lvl="1"/>
            <a:r>
              <a:rPr lang="en-US" altLang="x-none">
                <a:ea typeface="ＭＳ Ｐゴシック" charset="-128"/>
              </a:rPr>
              <a:t>route from one </a:t>
            </a:r>
            <a:r>
              <a:rPr lang="ja-JP" altLang="en-US">
                <a:ea typeface="ＭＳ Ｐゴシック" charset="-128"/>
              </a:rPr>
              <a:t>“</a:t>
            </a:r>
            <a:r>
              <a:rPr lang="en-US" altLang="ja-JP">
                <a:ea typeface="ＭＳ Ｐゴシック" charset="-128"/>
              </a:rPr>
              <a:t>point</a:t>
            </a:r>
            <a:r>
              <a:rPr lang="ja-JP" altLang="en-US">
                <a:ea typeface="ＭＳ Ｐゴシック" charset="-128"/>
              </a:rPr>
              <a:t>”</a:t>
            </a:r>
            <a:r>
              <a:rPr lang="en-US" altLang="ja-JP">
                <a:ea typeface="ＭＳ Ｐゴシック" charset="-128"/>
              </a:rPr>
              <a:t> to another</a:t>
            </a:r>
            <a:endParaRPr lang="en-US" altLang="x-none">
              <a:ea typeface="ＭＳ Ｐゴシック" charset="-128"/>
            </a:endParaRPr>
          </a:p>
        </p:txBody>
      </p:sp>
    </p:spTree>
    <p:extLst>
      <p:ext uri="{BB962C8B-B14F-4D97-AF65-F5344CB8AC3E}">
        <p14:creationId xmlns:p14="http://schemas.microsoft.com/office/powerpoint/2010/main" val="22589715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02D71E5-885E-0347-8C64-9C837FB1AA6F}" type="slidenum">
              <a:rPr lang="en-US" altLang="x-none" sz="1400">
                <a:solidFill>
                  <a:srgbClr val="000000"/>
                </a:solidFill>
                <a:latin typeface="Times New Roman" charset="0"/>
              </a:rPr>
              <a:pPr eaLnBrk="1" hangingPunct="1"/>
              <a:t>56</a:t>
            </a:fld>
            <a:endParaRPr lang="en-US" altLang="x-none" sz="1400">
              <a:solidFill>
                <a:srgbClr val="000000"/>
              </a:solidFill>
              <a:latin typeface="Times New Roman" charset="0"/>
            </a:endParaRPr>
          </a:p>
        </p:txBody>
      </p:sp>
      <p:sp>
        <p:nvSpPr>
          <p:cNvPr id="342018" name="Rectangle 2"/>
          <p:cNvSpPr>
            <a:spLocks noGrp="1" noChangeArrowheads="1"/>
          </p:cNvSpPr>
          <p:nvPr>
            <p:ph type="title"/>
          </p:nvPr>
        </p:nvSpPr>
        <p:spPr>
          <a:xfrm>
            <a:off x="304800" y="228600"/>
            <a:ext cx="8229600" cy="1143000"/>
          </a:xfrm>
        </p:spPr>
        <p:txBody>
          <a:bodyPr/>
          <a:lstStyle/>
          <a:p>
            <a:r>
              <a:rPr lang="en-US" altLang="x-none" sz="3200">
                <a:ea typeface="ＭＳ Ｐゴシック" charset="-128"/>
              </a:rPr>
              <a:t>CAN Example: Two Dimensional Space</a:t>
            </a:r>
          </a:p>
        </p:txBody>
      </p:sp>
      <p:sp>
        <p:nvSpPr>
          <p:cNvPr id="342019" name="Rectangle 3"/>
          <p:cNvSpPr>
            <a:spLocks noGrp="1" noChangeArrowheads="1"/>
          </p:cNvSpPr>
          <p:nvPr>
            <p:ph type="body" idx="1"/>
          </p:nvPr>
        </p:nvSpPr>
        <p:spPr>
          <a:xfrm>
            <a:off x="304800" y="1676400"/>
            <a:ext cx="2289175" cy="4724400"/>
          </a:xfrm>
        </p:spPr>
        <p:txBody>
          <a:bodyPr/>
          <a:lstStyle/>
          <a:p>
            <a:pPr>
              <a:lnSpc>
                <a:spcPct val="80000"/>
              </a:lnSpc>
            </a:pPr>
            <a:r>
              <a:rPr lang="en-US" altLang="x-none" sz="2400">
                <a:ea typeface="ＭＳ Ｐゴシック" charset="-128"/>
              </a:rPr>
              <a:t>Space divided </a:t>
            </a:r>
            <a:r>
              <a:rPr lang="en-US" altLang="zh-CN" sz="2400">
                <a:ea typeface="宋体" charset="-122"/>
              </a:rPr>
              <a:t>among</a:t>
            </a:r>
            <a:r>
              <a:rPr lang="en-US" altLang="x-none" sz="2400">
                <a:ea typeface="ＭＳ Ｐゴシック" charset="-128"/>
              </a:rPr>
              <a:t> nodes</a:t>
            </a:r>
          </a:p>
          <a:p>
            <a:pPr>
              <a:lnSpc>
                <a:spcPct val="80000"/>
              </a:lnSpc>
            </a:pPr>
            <a:endParaRPr lang="en-US" altLang="x-none" sz="2400">
              <a:ea typeface="ＭＳ Ｐゴシック" charset="-128"/>
            </a:endParaRPr>
          </a:p>
          <a:p>
            <a:pPr>
              <a:lnSpc>
                <a:spcPct val="80000"/>
              </a:lnSpc>
            </a:pPr>
            <a:r>
              <a:rPr lang="en-US" altLang="x-none" sz="2400">
                <a:ea typeface="ＭＳ Ｐゴシック" charset="-128"/>
              </a:rPr>
              <a:t>Each node covers either a square or a rectangular area of ratios 1:2 or 2:1</a:t>
            </a:r>
          </a:p>
        </p:txBody>
      </p:sp>
      <p:sp>
        <p:nvSpPr>
          <p:cNvPr id="342020" name="Rectangle 4"/>
          <p:cNvSpPr>
            <a:spLocks noChangeArrowheads="1"/>
          </p:cNvSpPr>
          <p:nvPr/>
        </p:nvSpPr>
        <p:spPr bwMode="auto">
          <a:xfrm>
            <a:off x="3656013" y="1828800"/>
            <a:ext cx="3657600" cy="36576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42021" name="Rectangle 5"/>
          <p:cNvSpPr>
            <a:spLocks noChangeArrowheads="1"/>
          </p:cNvSpPr>
          <p:nvPr/>
        </p:nvSpPr>
        <p:spPr bwMode="auto">
          <a:xfrm>
            <a:off x="5286375" y="3594100"/>
            <a:ext cx="2873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1</a:t>
            </a:r>
          </a:p>
        </p:txBody>
      </p:sp>
    </p:spTree>
    <p:extLst>
      <p:ext uri="{BB962C8B-B14F-4D97-AF65-F5344CB8AC3E}">
        <p14:creationId xmlns:p14="http://schemas.microsoft.com/office/powerpoint/2010/main" val="81520532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46DA7ED-8636-144F-8E5B-DF3174AFDD75}" type="slidenum">
              <a:rPr lang="en-US" altLang="x-none" sz="1400">
                <a:solidFill>
                  <a:srgbClr val="000000"/>
                </a:solidFill>
                <a:latin typeface="Times New Roman" charset="0"/>
              </a:rPr>
              <a:pPr eaLnBrk="1" hangingPunct="1"/>
              <a:t>57</a:t>
            </a:fld>
            <a:endParaRPr lang="en-US" altLang="x-none" sz="1400">
              <a:solidFill>
                <a:srgbClr val="000000"/>
              </a:solidFill>
              <a:latin typeface="Times New Roman" charset="0"/>
            </a:endParaRPr>
          </a:p>
        </p:txBody>
      </p:sp>
      <p:sp>
        <p:nvSpPr>
          <p:cNvPr id="344066" name="Rectangle 2"/>
          <p:cNvSpPr>
            <a:spLocks noGrp="1" noChangeArrowheads="1"/>
          </p:cNvSpPr>
          <p:nvPr>
            <p:ph type="title"/>
          </p:nvPr>
        </p:nvSpPr>
        <p:spPr>
          <a:xfrm>
            <a:off x="304800" y="228600"/>
            <a:ext cx="8229600" cy="1143000"/>
          </a:xfrm>
        </p:spPr>
        <p:txBody>
          <a:bodyPr/>
          <a:lstStyle/>
          <a:p>
            <a:r>
              <a:rPr lang="en-US" altLang="x-none" sz="3200">
                <a:ea typeface="ＭＳ Ｐゴシック" charset="-128"/>
              </a:rPr>
              <a:t>CAN Example: Two Dimensional Space</a:t>
            </a:r>
          </a:p>
        </p:txBody>
      </p:sp>
      <p:sp>
        <p:nvSpPr>
          <p:cNvPr id="344067" name="Rectangle 3"/>
          <p:cNvSpPr>
            <a:spLocks noGrp="1" noChangeArrowheads="1"/>
          </p:cNvSpPr>
          <p:nvPr>
            <p:ph type="body" idx="1"/>
          </p:nvPr>
        </p:nvSpPr>
        <p:spPr>
          <a:xfrm>
            <a:off x="304800" y="1676400"/>
            <a:ext cx="2289175" cy="4724400"/>
          </a:xfrm>
        </p:spPr>
        <p:txBody>
          <a:bodyPr/>
          <a:lstStyle/>
          <a:p>
            <a:pPr>
              <a:lnSpc>
                <a:spcPct val="80000"/>
              </a:lnSpc>
            </a:pPr>
            <a:r>
              <a:rPr lang="en-US" altLang="x-none" sz="2400">
                <a:ea typeface="ＭＳ Ｐゴシック" charset="-128"/>
              </a:rPr>
              <a:t>Space divided </a:t>
            </a:r>
            <a:r>
              <a:rPr lang="en-US" altLang="zh-CN" sz="2400">
                <a:ea typeface="宋体" charset="-122"/>
              </a:rPr>
              <a:t>among</a:t>
            </a:r>
            <a:r>
              <a:rPr lang="en-US" altLang="x-none" sz="2400">
                <a:ea typeface="ＭＳ Ｐゴシック" charset="-128"/>
              </a:rPr>
              <a:t> nodes</a:t>
            </a:r>
          </a:p>
          <a:p>
            <a:pPr>
              <a:lnSpc>
                <a:spcPct val="80000"/>
              </a:lnSpc>
            </a:pPr>
            <a:endParaRPr lang="en-US" altLang="x-none" sz="2400">
              <a:ea typeface="ＭＳ Ｐゴシック" charset="-128"/>
            </a:endParaRPr>
          </a:p>
          <a:p>
            <a:pPr>
              <a:lnSpc>
                <a:spcPct val="80000"/>
              </a:lnSpc>
            </a:pPr>
            <a:r>
              <a:rPr lang="en-US" altLang="x-none" sz="2400">
                <a:ea typeface="ＭＳ Ｐゴシック" charset="-128"/>
              </a:rPr>
              <a:t>Each node covers either a square or a rectangular area of ratios 1:2 or 2:1</a:t>
            </a:r>
          </a:p>
        </p:txBody>
      </p:sp>
      <p:grpSp>
        <p:nvGrpSpPr>
          <p:cNvPr id="344068" name="Group 8"/>
          <p:cNvGrpSpPr>
            <a:grpSpLocks/>
          </p:cNvGrpSpPr>
          <p:nvPr/>
        </p:nvGrpSpPr>
        <p:grpSpPr bwMode="auto">
          <a:xfrm>
            <a:off x="3656013" y="1828800"/>
            <a:ext cx="3657600" cy="3686175"/>
            <a:chOff x="2241" y="1152"/>
            <a:chExt cx="2304" cy="2322"/>
          </a:xfrm>
        </p:grpSpPr>
        <p:sp>
          <p:nvSpPr>
            <p:cNvPr id="344069" name="Rectangle 4"/>
            <p:cNvSpPr>
              <a:spLocks noChangeArrowheads="1"/>
            </p:cNvSpPr>
            <p:nvPr/>
          </p:nvSpPr>
          <p:spPr bwMode="auto">
            <a:xfrm>
              <a:off x="2241" y="1152"/>
              <a:ext cx="2304" cy="2304"/>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44070" name="Rectangle 5"/>
            <p:cNvSpPr>
              <a:spLocks noChangeArrowheads="1"/>
            </p:cNvSpPr>
            <p:nvPr/>
          </p:nvSpPr>
          <p:spPr bwMode="auto">
            <a:xfrm>
              <a:off x="2704" y="2172"/>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1</a:t>
              </a:r>
            </a:p>
          </p:txBody>
        </p:sp>
        <p:sp>
          <p:nvSpPr>
            <p:cNvPr id="344071" name="Line 6"/>
            <p:cNvSpPr>
              <a:spLocks noChangeShapeType="1"/>
            </p:cNvSpPr>
            <p:nvPr/>
          </p:nvSpPr>
          <p:spPr bwMode="auto">
            <a:xfrm>
              <a:off x="3357" y="1170"/>
              <a:ext cx="0" cy="23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44072" name="Rectangle 7"/>
            <p:cNvSpPr>
              <a:spLocks noChangeArrowheads="1"/>
            </p:cNvSpPr>
            <p:nvPr/>
          </p:nvSpPr>
          <p:spPr bwMode="auto">
            <a:xfrm>
              <a:off x="3776" y="2186"/>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a:solidFill>
                    <a:srgbClr val="000000"/>
                  </a:solidFill>
                  <a:ea typeface="宋体" charset="-122"/>
                </a:rPr>
                <a:t>2</a:t>
              </a:r>
              <a:endParaRPr lang="en-US" altLang="x-none">
                <a:solidFill>
                  <a:srgbClr val="000000"/>
                </a:solidFill>
              </a:endParaRPr>
            </a:p>
          </p:txBody>
        </p:sp>
      </p:grpSp>
    </p:spTree>
    <p:extLst>
      <p:ext uri="{BB962C8B-B14F-4D97-AF65-F5344CB8AC3E}">
        <p14:creationId xmlns:p14="http://schemas.microsoft.com/office/powerpoint/2010/main" val="184507958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6F7ECDB-EDDF-004D-837B-6B9F8B815D30}" type="slidenum">
              <a:rPr lang="en-US" altLang="x-none" sz="1400">
                <a:solidFill>
                  <a:srgbClr val="000000"/>
                </a:solidFill>
                <a:latin typeface="Times New Roman" charset="0"/>
              </a:rPr>
              <a:pPr eaLnBrk="1" hangingPunct="1"/>
              <a:t>58</a:t>
            </a:fld>
            <a:endParaRPr lang="en-US" altLang="x-none" sz="1400">
              <a:solidFill>
                <a:srgbClr val="000000"/>
              </a:solidFill>
              <a:latin typeface="Times New Roman" charset="0"/>
            </a:endParaRPr>
          </a:p>
        </p:txBody>
      </p:sp>
      <p:sp>
        <p:nvSpPr>
          <p:cNvPr id="346114" name="Rectangle 2"/>
          <p:cNvSpPr>
            <a:spLocks noGrp="1" noChangeArrowheads="1"/>
          </p:cNvSpPr>
          <p:nvPr>
            <p:ph type="title"/>
          </p:nvPr>
        </p:nvSpPr>
        <p:spPr>
          <a:xfrm>
            <a:off x="304800" y="228600"/>
            <a:ext cx="8229600" cy="1143000"/>
          </a:xfrm>
        </p:spPr>
        <p:txBody>
          <a:bodyPr/>
          <a:lstStyle/>
          <a:p>
            <a:r>
              <a:rPr lang="en-US" altLang="x-none" sz="3200">
                <a:ea typeface="ＭＳ Ｐゴシック" charset="-128"/>
              </a:rPr>
              <a:t>CAN Example: Two Dimensional Space</a:t>
            </a:r>
          </a:p>
        </p:txBody>
      </p:sp>
      <p:sp>
        <p:nvSpPr>
          <p:cNvPr id="346115" name="Rectangle 3"/>
          <p:cNvSpPr>
            <a:spLocks noGrp="1" noChangeArrowheads="1"/>
          </p:cNvSpPr>
          <p:nvPr>
            <p:ph type="body" idx="1"/>
          </p:nvPr>
        </p:nvSpPr>
        <p:spPr>
          <a:xfrm>
            <a:off x="304800" y="1676400"/>
            <a:ext cx="2289175" cy="4724400"/>
          </a:xfrm>
        </p:spPr>
        <p:txBody>
          <a:bodyPr/>
          <a:lstStyle/>
          <a:p>
            <a:pPr>
              <a:lnSpc>
                <a:spcPct val="80000"/>
              </a:lnSpc>
            </a:pPr>
            <a:r>
              <a:rPr lang="en-US" altLang="x-none" sz="2400">
                <a:ea typeface="ＭＳ Ｐゴシック" charset="-128"/>
              </a:rPr>
              <a:t>Space divided </a:t>
            </a:r>
            <a:r>
              <a:rPr lang="en-US" altLang="zh-CN" sz="2400">
                <a:ea typeface="宋体" charset="-122"/>
              </a:rPr>
              <a:t>among</a:t>
            </a:r>
            <a:r>
              <a:rPr lang="en-US" altLang="x-none" sz="2400">
                <a:ea typeface="ＭＳ Ｐゴシック" charset="-128"/>
              </a:rPr>
              <a:t> nodes</a:t>
            </a:r>
          </a:p>
          <a:p>
            <a:pPr>
              <a:lnSpc>
                <a:spcPct val="80000"/>
              </a:lnSpc>
            </a:pPr>
            <a:endParaRPr lang="en-US" altLang="x-none" sz="2400">
              <a:ea typeface="ＭＳ Ｐゴシック" charset="-128"/>
            </a:endParaRPr>
          </a:p>
          <a:p>
            <a:pPr>
              <a:lnSpc>
                <a:spcPct val="80000"/>
              </a:lnSpc>
            </a:pPr>
            <a:r>
              <a:rPr lang="en-US" altLang="x-none" sz="2400">
                <a:ea typeface="ＭＳ Ｐゴシック" charset="-128"/>
              </a:rPr>
              <a:t>Each node covers either a square or a rectangular area of ratios 1:2 or 2:1</a:t>
            </a:r>
          </a:p>
        </p:txBody>
      </p:sp>
      <p:grpSp>
        <p:nvGrpSpPr>
          <p:cNvPr id="346116" name="Group 10"/>
          <p:cNvGrpSpPr>
            <a:grpSpLocks/>
          </p:cNvGrpSpPr>
          <p:nvPr/>
        </p:nvGrpSpPr>
        <p:grpSpPr bwMode="auto">
          <a:xfrm>
            <a:off x="3656013" y="1828800"/>
            <a:ext cx="3681412" cy="3686175"/>
            <a:chOff x="1989" y="1152"/>
            <a:chExt cx="2319" cy="2322"/>
          </a:xfrm>
        </p:grpSpPr>
        <p:sp>
          <p:nvSpPr>
            <p:cNvPr id="346117" name="Rectangle 4"/>
            <p:cNvSpPr>
              <a:spLocks noChangeArrowheads="1"/>
            </p:cNvSpPr>
            <p:nvPr/>
          </p:nvSpPr>
          <p:spPr bwMode="auto">
            <a:xfrm>
              <a:off x="1989" y="1152"/>
              <a:ext cx="2304" cy="2304"/>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46118" name="Rectangle 5"/>
            <p:cNvSpPr>
              <a:spLocks noChangeArrowheads="1"/>
            </p:cNvSpPr>
            <p:nvPr/>
          </p:nvSpPr>
          <p:spPr bwMode="auto">
            <a:xfrm>
              <a:off x="2452" y="2172"/>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1</a:t>
              </a:r>
            </a:p>
          </p:txBody>
        </p:sp>
        <p:sp>
          <p:nvSpPr>
            <p:cNvPr id="346119" name="Line 6"/>
            <p:cNvSpPr>
              <a:spLocks noChangeShapeType="1"/>
            </p:cNvSpPr>
            <p:nvPr/>
          </p:nvSpPr>
          <p:spPr bwMode="auto">
            <a:xfrm>
              <a:off x="3105" y="1170"/>
              <a:ext cx="0" cy="23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46120" name="Rectangle 7"/>
            <p:cNvSpPr>
              <a:spLocks noChangeArrowheads="1"/>
            </p:cNvSpPr>
            <p:nvPr/>
          </p:nvSpPr>
          <p:spPr bwMode="auto">
            <a:xfrm>
              <a:off x="3588" y="2800"/>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a:solidFill>
                    <a:srgbClr val="000000"/>
                  </a:solidFill>
                  <a:ea typeface="宋体" charset="-122"/>
                </a:rPr>
                <a:t>2</a:t>
              </a:r>
              <a:endParaRPr lang="en-US" altLang="x-none">
                <a:solidFill>
                  <a:srgbClr val="000000"/>
                </a:solidFill>
              </a:endParaRPr>
            </a:p>
          </p:txBody>
        </p:sp>
        <p:sp>
          <p:nvSpPr>
            <p:cNvPr id="346121" name="Rectangle 8"/>
            <p:cNvSpPr>
              <a:spLocks noChangeArrowheads="1"/>
            </p:cNvSpPr>
            <p:nvPr/>
          </p:nvSpPr>
          <p:spPr bwMode="auto">
            <a:xfrm>
              <a:off x="3611" y="1596"/>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a:solidFill>
                    <a:srgbClr val="000000"/>
                  </a:solidFill>
                  <a:ea typeface="宋体" charset="-122"/>
                </a:rPr>
                <a:t>3</a:t>
              </a:r>
              <a:endParaRPr lang="en-US" altLang="x-none">
                <a:solidFill>
                  <a:srgbClr val="000000"/>
                </a:solidFill>
              </a:endParaRPr>
            </a:p>
          </p:txBody>
        </p:sp>
        <p:sp>
          <p:nvSpPr>
            <p:cNvPr id="346122" name="Line 9"/>
            <p:cNvSpPr>
              <a:spLocks noChangeShapeType="1"/>
            </p:cNvSpPr>
            <p:nvPr/>
          </p:nvSpPr>
          <p:spPr bwMode="auto">
            <a:xfrm>
              <a:off x="3092" y="2284"/>
              <a:ext cx="121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grpSp>
    </p:spTree>
    <p:extLst>
      <p:ext uri="{BB962C8B-B14F-4D97-AF65-F5344CB8AC3E}">
        <p14:creationId xmlns:p14="http://schemas.microsoft.com/office/powerpoint/2010/main" val="148294242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7CA82F8-3D73-F647-AFAD-2B9D0EE761A5}" type="slidenum">
              <a:rPr lang="en-US" altLang="x-none" sz="1400">
                <a:solidFill>
                  <a:srgbClr val="000000"/>
                </a:solidFill>
                <a:latin typeface="Times New Roman" charset="0"/>
              </a:rPr>
              <a:pPr eaLnBrk="1" hangingPunct="1"/>
              <a:t>59</a:t>
            </a:fld>
            <a:endParaRPr lang="en-US" altLang="x-none" sz="1400">
              <a:solidFill>
                <a:srgbClr val="000000"/>
              </a:solidFill>
              <a:latin typeface="Times New Roman" charset="0"/>
            </a:endParaRPr>
          </a:p>
        </p:txBody>
      </p:sp>
      <p:sp>
        <p:nvSpPr>
          <p:cNvPr id="348162" name="Rectangle 2"/>
          <p:cNvSpPr>
            <a:spLocks noGrp="1" noChangeArrowheads="1"/>
          </p:cNvSpPr>
          <p:nvPr>
            <p:ph type="title"/>
          </p:nvPr>
        </p:nvSpPr>
        <p:spPr>
          <a:xfrm>
            <a:off x="304800" y="228600"/>
            <a:ext cx="8229600" cy="1143000"/>
          </a:xfrm>
        </p:spPr>
        <p:txBody>
          <a:bodyPr/>
          <a:lstStyle/>
          <a:p>
            <a:r>
              <a:rPr lang="en-US" altLang="x-none" sz="3200">
                <a:ea typeface="ＭＳ Ｐゴシック" charset="-128"/>
              </a:rPr>
              <a:t>CAN Example: Two Dimensional Space</a:t>
            </a:r>
          </a:p>
        </p:txBody>
      </p:sp>
      <p:sp>
        <p:nvSpPr>
          <p:cNvPr id="348163" name="Rectangle 3"/>
          <p:cNvSpPr>
            <a:spLocks noGrp="1" noChangeArrowheads="1"/>
          </p:cNvSpPr>
          <p:nvPr>
            <p:ph type="body" idx="1"/>
          </p:nvPr>
        </p:nvSpPr>
        <p:spPr>
          <a:xfrm>
            <a:off x="304800" y="1676400"/>
            <a:ext cx="2289175" cy="4724400"/>
          </a:xfrm>
        </p:spPr>
        <p:txBody>
          <a:bodyPr/>
          <a:lstStyle/>
          <a:p>
            <a:pPr>
              <a:lnSpc>
                <a:spcPct val="80000"/>
              </a:lnSpc>
            </a:pPr>
            <a:r>
              <a:rPr lang="en-US" altLang="x-none" sz="2400">
                <a:ea typeface="ＭＳ Ｐゴシック" charset="-128"/>
              </a:rPr>
              <a:t>Space divided </a:t>
            </a:r>
            <a:r>
              <a:rPr lang="en-US" altLang="zh-CN" sz="2400">
                <a:ea typeface="宋体" charset="-122"/>
              </a:rPr>
              <a:t>among</a:t>
            </a:r>
            <a:r>
              <a:rPr lang="en-US" altLang="x-none" sz="2400">
                <a:ea typeface="ＭＳ Ｐゴシック" charset="-128"/>
              </a:rPr>
              <a:t> nodes</a:t>
            </a:r>
          </a:p>
          <a:p>
            <a:pPr>
              <a:lnSpc>
                <a:spcPct val="80000"/>
              </a:lnSpc>
            </a:pPr>
            <a:endParaRPr lang="en-US" altLang="x-none" sz="2400">
              <a:ea typeface="ＭＳ Ｐゴシック" charset="-128"/>
            </a:endParaRPr>
          </a:p>
          <a:p>
            <a:pPr>
              <a:lnSpc>
                <a:spcPct val="80000"/>
              </a:lnSpc>
            </a:pPr>
            <a:r>
              <a:rPr lang="en-US" altLang="x-none" sz="2400">
                <a:ea typeface="ＭＳ Ｐゴシック" charset="-128"/>
              </a:rPr>
              <a:t>Each node covers either a square or a rectangular area of ratios 1:2 or 2:1</a:t>
            </a:r>
          </a:p>
        </p:txBody>
      </p:sp>
      <p:grpSp>
        <p:nvGrpSpPr>
          <p:cNvPr id="348164" name="Group 12"/>
          <p:cNvGrpSpPr>
            <a:grpSpLocks/>
          </p:cNvGrpSpPr>
          <p:nvPr/>
        </p:nvGrpSpPr>
        <p:grpSpPr bwMode="auto">
          <a:xfrm>
            <a:off x="3656013" y="1828800"/>
            <a:ext cx="3681412" cy="3686175"/>
            <a:chOff x="1989" y="1152"/>
            <a:chExt cx="2319" cy="2322"/>
          </a:xfrm>
        </p:grpSpPr>
        <p:sp>
          <p:nvSpPr>
            <p:cNvPr id="348165" name="Rectangle 4"/>
            <p:cNvSpPr>
              <a:spLocks noChangeArrowheads="1"/>
            </p:cNvSpPr>
            <p:nvPr/>
          </p:nvSpPr>
          <p:spPr bwMode="auto">
            <a:xfrm>
              <a:off x="1989" y="1152"/>
              <a:ext cx="2304" cy="2304"/>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48166" name="Rectangle 5"/>
            <p:cNvSpPr>
              <a:spLocks noChangeArrowheads="1"/>
            </p:cNvSpPr>
            <p:nvPr/>
          </p:nvSpPr>
          <p:spPr bwMode="auto">
            <a:xfrm>
              <a:off x="2452" y="2172"/>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1</a:t>
              </a:r>
            </a:p>
          </p:txBody>
        </p:sp>
        <p:sp>
          <p:nvSpPr>
            <p:cNvPr id="348167" name="Line 6"/>
            <p:cNvSpPr>
              <a:spLocks noChangeShapeType="1"/>
            </p:cNvSpPr>
            <p:nvPr/>
          </p:nvSpPr>
          <p:spPr bwMode="auto">
            <a:xfrm>
              <a:off x="3105" y="1170"/>
              <a:ext cx="0" cy="23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48168" name="Rectangle 7"/>
            <p:cNvSpPr>
              <a:spLocks noChangeArrowheads="1"/>
            </p:cNvSpPr>
            <p:nvPr/>
          </p:nvSpPr>
          <p:spPr bwMode="auto">
            <a:xfrm>
              <a:off x="3277" y="2753"/>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a:solidFill>
                    <a:srgbClr val="000000"/>
                  </a:solidFill>
                  <a:ea typeface="宋体" charset="-122"/>
                </a:rPr>
                <a:t>2</a:t>
              </a:r>
              <a:endParaRPr lang="en-US" altLang="x-none">
                <a:solidFill>
                  <a:srgbClr val="000000"/>
                </a:solidFill>
              </a:endParaRPr>
            </a:p>
          </p:txBody>
        </p:sp>
        <p:sp>
          <p:nvSpPr>
            <p:cNvPr id="348169" name="Rectangle 8"/>
            <p:cNvSpPr>
              <a:spLocks noChangeArrowheads="1"/>
            </p:cNvSpPr>
            <p:nvPr/>
          </p:nvSpPr>
          <p:spPr bwMode="auto">
            <a:xfrm>
              <a:off x="3611" y="1596"/>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a:solidFill>
                    <a:srgbClr val="000000"/>
                  </a:solidFill>
                  <a:ea typeface="宋体" charset="-122"/>
                </a:rPr>
                <a:t>3</a:t>
              </a:r>
              <a:endParaRPr lang="en-US" altLang="x-none">
                <a:solidFill>
                  <a:srgbClr val="000000"/>
                </a:solidFill>
              </a:endParaRPr>
            </a:p>
          </p:txBody>
        </p:sp>
        <p:sp>
          <p:nvSpPr>
            <p:cNvPr id="348170" name="Line 9"/>
            <p:cNvSpPr>
              <a:spLocks noChangeShapeType="1"/>
            </p:cNvSpPr>
            <p:nvPr/>
          </p:nvSpPr>
          <p:spPr bwMode="auto">
            <a:xfrm>
              <a:off x="3092" y="2284"/>
              <a:ext cx="121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48171" name="Line 10"/>
            <p:cNvSpPr>
              <a:spLocks noChangeShapeType="1"/>
            </p:cNvSpPr>
            <p:nvPr/>
          </p:nvSpPr>
          <p:spPr bwMode="auto">
            <a:xfrm>
              <a:off x="3649" y="2281"/>
              <a:ext cx="0" cy="11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48172" name="Rectangle 11"/>
            <p:cNvSpPr>
              <a:spLocks noChangeArrowheads="1"/>
            </p:cNvSpPr>
            <p:nvPr/>
          </p:nvSpPr>
          <p:spPr bwMode="auto">
            <a:xfrm>
              <a:off x="3858" y="2740"/>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a:solidFill>
                    <a:srgbClr val="000000"/>
                  </a:solidFill>
                  <a:ea typeface="宋体" charset="-122"/>
                </a:rPr>
                <a:t>4</a:t>
              </a:r>
              <a:endParaRPr lang="en-US" altLang="x-none">
                <a:solidFill>
                  <a:srgbClr val="000000"/>
                </a:solidFill>
              </a:endParaRPr>
            </a:p>
          </p:txBody>
        </p:sp>
      </p:grpSp>
    </p:spTree>
    <p:extLst>
      <p:ext uri="{BB962C8B-B14F-4D97-AF65-F5344CB8AC3E}">
        <p14:creationId xmlns:p14="http://schemas.microsoft.com/office/powerpoint/2010/main" val="11342218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Title 2"/>
          <p:cNvSpPr>
            <a:spLocks noGrp="1"/>
          </p:cNvSpPr>
          <p:nvPr>
            <p:ph type="title"/>
          </p:nvPr>
        </p:nvSpPr>
        <p:spPr>
          <a:xfrm>
            <a:off x="546100" y="109538"/>
            <a:ext cx="7772400" cy="1143000"/>
          </a:xfrm>
        </p:spPr>
        <p:txBody>
          <a:bodyPr/>
          <a:lstStyle/>
          <a:p>
            <a:r>
              <a:rPr lang="en-US" altLang="x-none" dirty="0" smtClean="0">
                <a:ea typeface="ＭＳ Ｐゴシック" charset="-128"/>
              </a:rPr>
              <a:t>Recap: Scalability of Server-Client System (P2P)</a:t>
            </a:r>
            <a:endParaRPr lang="en-US" altLang="x-none" dirty="0">
              <a:ea typeface="ＭＳ Ｐゴシック" charset="-128"/>
            </a:endParaRPr>
          </a:p>
        </p:txBody>
      </p:sp>
      <p:sp>
        <p:nvSpPr>
          <p:cNvPr id="179202" name="Content Placeholder 3"/>
          <p:cNvSpPr>
            <a:spLocks noGrp="1"/>
          </p:cNvSpPr>
          <p:nvPr>
            <p:ph idx="1"/>
          </p:nvPr>
        </p:nvSpPr>
        <p:spPr>
          <a:xfrm>
            <a:off x="533399" y="1489075"/>
            <a:ext cx="4092576" cy="4648200"/>
          </a:xfrm>
        </p:spPr>
        <p:txBody>
          <a:bodyPr/>
          <a:lstStyle/>
          <a:p>
            <a:pPr marL="319088" indent="-319088">
              <a:spcBef>
                <a:spcPts val="700"/>
              </a:spcBef>
              <a:buClr>
                <a:schemeClr val="accent6"/>
              </a:buClr>
              <a:buSzPct val="62000"/>
              <a:buFont typeface="Wingdings" charset="2"/>
              <a:buChar char=""/>
            </a:pPr>
            <a:r>
              <a:rPr lang="en-US" altLang="zh-TW" dirty="0">
                <a:solidFill>
                  <a:srgbClr val="000000"/>
                </a:solidFill>
                <a:ea typeface="新細明體" charset="-120"/>
              </a:rPr>
              <a:t>Maximum </a:t>
            </a:r>
            <a:r>
              <a:rPr lang="en-US" altLang="zh-TW" dirty="0" smtClean="0">
                <a:solidFill>
                  <a:srgbClr val="000000"/>
                </a:solidFill>
                <a:ea typeface="新細明體" charset="-120"/>
              </a:rPr>
              <a:t>per client throughput</a:t>
            </a:r>
            <a:endParaRPr lang="en-US" altLang="zh-TW" dirty="0">
              <a:solidFill>
                <a:srgbClr val="000000"/>
              </a:solidFill>
              <a:ea typeface="新細明體" charset="-120"/>
            </a:endParaRPr>
          </a:p>
          <a:p>
            <a:pPr marL="319088" indent="-319088">
              <a:spcBef>
                <a:spcPts val="700"/>
              </a:spcBef>
              <a:buClr>
                <a:schemeClr val="accent6"/>
              </a:buClr>
              <a:buSzPct val="62000"/>
              <a:buFont typeface="ZapfDingbats" charset="0"/>
              <a:buNone/>
            </a:pPr>
            <a:r>
              <a:rPr lang="en-US" altLang="zh-TW" dirty="0">
                <a:solidFill>
                  <a:srgbClr val="000000"/>
                </a:solidFill>
                <a:latin typeface="Tw Cen MT" charset="0"/>
                <a:ea typeface="新細明體" charset="-120"/>
              </a:rPr>
              <a:t>	</a:t>
            </a:r>
            <a:r>
              <a:rPr lang="en-US" altLang="zh-TW" b="1" dirty="0">
                <a:solidFill>
                  <a:srgbClr val="000000"/>
                </a:solidFill>
                <a:latin typeface="Tw Cen MT" charset="0"/>
                <a:ea typeface="新細明體" charset="-120"/>
              </a:rPr>
              <a:t>R = min{C</a:t>
            </a:r>
            <a:r>
              <a:rPr lang="en-US" altLang="zh-TW" b="1" baseline="-25000" dirty="0">
                <a:solidFill>
                  <a:srgbClr val="000000"/>
                </a:solidFill>
                <a:latin typeface="Tw Cen MT" charset="0"/>
                <a:ea typeface="新細明體" charset="-120"/>
              </a:rPr>
              <a:t>0</a:t>
            </a:r>
            <a:r>
              <a:rPr lang="en-US" altLang="zh-TW" b="1" dirty="0">
                <a:solidFill>
                  <a:srgbClr val="000000"/>
                </a:solidFill>
                <a:latin typeface="Tw Cen MT" charset="0"/>
                <a:ea typeface="新細明體" charset="-120"/>
              </a:rPr>
              <a:t>, (C</a:t>
            </a:r>
            <a:r>
              <a:rPr lang="en-US" altLang="zh-TW" b="1" baseline="-25000" dirty="0">
                <a:solidFill>
                  <a:srgbClr val="000000"/>
                </a:solidFill>
                <a:latin typeface="Tw Cen MT" charset="0"/>
                <a:ea typeface="新細明體" charset="-120"/>
              </a:rPr>
              <a:t>0</a:t>
            </a:r>
            <a:r>
              <a:rPr lang="en-US" altLang="zh-TW" b="1" dirty="0">
                <a:solidFill>
                  <a:srgbClr val="000000"/>
                </a:solidFill>
                <a:latin typeface="Tw Cen MT" charset="0"/>
                <a:ea typeface="新細明體" charset="-120"/>
              </a:rPr>
              <a:t>+</a:t>
            </a:r>
            <a:r>
              <a:rPr lang="en-US" altLang="zh-TW" b="1" dirty="0">
                <a:solidFill>
                  <a:srgbClr val="000000"/>
                </a:solidFill>
                <a:latin typeface="Tw Cen MT" charset="0"/>
                <a:ea typeface="新細明體" charset="-120"/>
                <a:sym typeface="Symbol" charset="2"/>
              </a:rPr>
              <a:t>C</a:t>
            </a:r>
            <a:r>
              <a:rPr lang="en-US" altLang="zh-TW" b="1" baseline="-25000" dirty="0">
                <a:solidFill>
                  <a:srgbClr val="000000"/>
                </a:solidFill>
                <a:latin typeface="Tw Cen MT" charset="0"/>
                <a:ea typeface="新細明體" charset="-120"/>
                <a:sym typeface="Symbol" charset="2"/>
              </a:rPr>
              <a:t>i</a:t>
            </a:r>
            <a:r>
              <a:rPr lang="en-US" altLang="zh-TW" b="1" dirty="0">
                <a:solidFill>
                  <a:srgbClr val="000000"/>
                </a:solidFill>
                <a:latin typeface="Tw Cen MT" charset="0"/>
                <a:ea typeface="新細明體" charset="-120"/>
                <a:sym typeface="Symbol" charset="2"/>
              </a:rPr>
              <a:t>)/n</a:t>
            </a:r>
            <a:r>
              <a:rPr lang="en-US" altLang="zh-TW" b="1" dirty="0" smtClean="0">
                <a:solidFill>
                  <a:srgbClr val="000000"/>
                </a:solidFill>
                <a:latin typeface="Tw Cen MT" charset="0"/>
                <a:ea typeface="新細明體" charset="-120"/>
                <a:sym typeface="Symbol" charset="2"/>
              </a:rPr>
              <a:t>}</a:t>
            </a:r>
            <a:endParaRPr lang="en-US" altLang="zh-TW" b="1" dirty="0">
              <a:solidFill>
                <a:srgbClr val="000000"/>
              </a:solidFill>
              <a:latin typeface="Tw Cen MT" charset="0"/>
              <a:ea typeface="新細明體" charset="-120"/>
              <a:sym typeface="Symbol" charset="2"/>
            </a:endParaRPr>
          </a:p>
          <a:p>
            <a:pPr marL="319088" indent="-319088">
              <a:spcBef>
                <a:spcPts val="700"/>
              </a:spcBef>
              <a:buClr>
                <a:schemeClr val="accent6"/>
              </a:buClr>
              <a:buSzPct val="62000"/>
              <a:buFont typeface="Wingdings" charset="2"/>
              <a:buChar char=""/>
            </a:pPr>
            <a:r>
              <a:rPr lang="en-US" altLang="zh-TW" dirty="0">
                <a:solidFill>
                  <a:srgbClr val="000000"/>
                </a:solidFill>
                <a:ea typeface="新細明體" charset="-120"/>
                <a:sym typeface="Symbol" charset="2"/>
              </a:rPr>
              <a:t>The bound is theoretically </a:t>
            </a:r>
            <a:r>
              <a:rPr lang="en-US" altLang="zh-TW" dirty="0" smtClean="0">
                <a:solidFill>
                  <a:srgbClr val="000000"/>
                </a:solidFill>
                <a:ea typeface="新細明體" charset="-120"/>
                <a:sym typeface="Symbol" charset="2"/>
              </a:rPr>
              <a:t>approachable, </a:t>
            </a:r>
            <a:br>
              <a:rPr lang="en-US" altLang="zh-TW" dirty="0" smtClean="0">
                <a:solidFill>
                  <a:srgbClr val="000000"/>
                </a:solidFill>
                <a:ea typeface="新細明體" charset="-120"/>
                <a:sym typeface="Symbol" charset="2"/>
              </a:rPr>
            </a:br>
            <a:r>
              <a:rPr lang="en-US" altLang="zh-TW" dirty="0" smtClean="0">
                <a:solidFill>
                  <a:srgbClr val="000000"/>
                </a:solidFill>
                <a:ea typeface="新細明體" charset="-120"/>
                <a:sym typeface="Symbol" charset="2"/>
              </a:rPr>
              <a:t>but need to address practical problems</a:t>
            </a:r>
          </a:p>
          <a:p>
            <a:pPr lvl="1" indent="-342900">
              <a:spcBef>
                <a:spcPts val="700"/>
              </a:spcBef>
              <a:buClr>
                <a:schemeClr val="accent6"/>
              </a:buClr>
              <a:buSzPct val="62000"/>
              <a:buFont typeface="Courier New" charset="0"/>
              <a:buChar char="o"/>
            </a:pPr>
            <a:r>
              <a:rPr lang="en-US" altLang="zh-TW" sz="2000" dirty="0" smtClean="0">
                <a:solidFill>
                  <a:srgbClr val="000000"/>
                </a:solidFill>
                <a:ea typeface="新細明體" charset="-120"/>
                <a:sym typeface="Symbol" charset="2"/>
              </a:rPr>
              <a:t>Churns</a:t>
            </a:r>
          </a:p>
          <a:p>
            <a:pPr lvl="1" indent="-342900">
              <a:spcBef>
                <a:spcPts val="700"/>
              </a:spcBef>
              <a:buClr>
                <a:schemeClr val="accent6"/>
              </a:buClr>
              <a:buSzPct val="62000"/>
              <a:buFont typeface="Courier New" charset="0"/>
              <a:buChar char="o"/>
            </a:pPr>
            <a:r>
              <a:rPr lang="en-US" altLang="zh-TW" sz="2000" dirty="0" smtClean="0">
                <a:solidFill>
                  <a:srgbClr val="000000"/>
                </a:solidFill>
                <a:ea typeface="新細明體" charset="-120"/>
                <a:sym typeface="Symbol" charset="2"/>
              </a:rPr>
              <a:t>Incentive</a:t>
            </a:r>
          </a:p>
          <a:p>
            <a:pPr lvl="1" indent="-342900">
              <a:spcBef>
                <a:spcPts val="700"/>
              </a:spcBef>
              <a:buClr>
                <a:schemeClr val="accent6"/>
              </a:buClr>
              <a:buSzPct val="62000"/>
              <a:buFont typeface="Courier New" charset="0"/>
              <a:buChar char="o"/>
            </a:pPr>
            <a:r>
              <a:rPr lang="en-US" altLang="zh-TW" sz="2000" dirty="0" smtClean="0">
                <a:solidFill>
                  <a:srgbClr val="000000"/>
                </a:solidFill>
                <a:ea typeface="新細明體" charset="-120"/>
                <a:sym typeface="Symbol" charset="2"/>
              </a:rPr>
              <a:t>Distributed optimization</a:t>
            </a:r>
            <a:endParaRPr lang="en-US" altLang="zh-TW" sz="2000" dirty="0">
              <a:solidFill>
                <a:srgbClr val="000000"/>
              </a:solidFill>
              <a:ea typeface="新細明體" charset="-120"/>
              <a:sym typeface="Symbol" charset="2"/>
            </a:endParaRPr>
          </a:p>
        </p:txBody>
      </p:sp>
      <p:sp>
        <p:nvSpPr>
          <p:cNvPr id="179203" name="Slide Number Placeholder 1"/>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C5EE416-B3DC-8248-9AA6-6D408C6481BD}" type="slidenum">
              <a:rPr lang="en-US" altLang="x-none" sz="1400">
                <a:solidFill>
                  <a:srgbClr val="000000"/>
                </a:solidFill>
                <a:latin typeface="Times New Roman" charset="0"/>
              </a:rPr>
              <a:pPr eaLnBrk="1" hangingPunct="1"/>
              <a:t>6</a:t>
            </a:fld>
            <a:endParaRPr lang="en-US" altLang="x-none" sz="1400">
              <a:solidFill>
                <a:srgbClr val="000000"/>
              </a:solidFill>
              <a:latin typeface="Times New Roman" charset="0"/>
            </a:endParaRPr>
          </a:p>
        </p:txBody>
      </p:sp>
      <p:grpSp>
        <p:nvGrpSpPr>
          <p:cNvPr id="179204" name="Group 4"/>
          <p:cNvGrpSpPr>
            <a:grpSpLocks/>
          </p:cNvGrpSpPr>
          <p:nvPr/>
        </p:nvGrpSpPr>
        <p:grpSpPr bwMode="auto">
          <a:xfrm>
            <a:off x="4087813" y="1828800"/>
            <a:ext cx="3924300" cy="3895725"/>
            <a:chOff x="499" y="572"/>
            <a:chExt cx="2472" cy="2454"/>
          </a:xfrm>
        </p:grpSpPr>
        <p:sp>
          <p:nvSpPr>
            <p:cNvPr id="179205" name="Rectangle 5"/>
            <p:cNvSpPr>
              <a:spLocks noChangeArrowheads="1"/>
            </p:cNvSpPr>
            <p:nvPr/>
          </p:nvSpPr>
          <p:spPr bwMode="auto">
            <a:xfrm>
              <a:off x="1610" y="709"/>
              <a:ext cx="272" cy="27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179206" name="Oval 6"/>
            <p:cNvSpPr>
              <a:spLocks noChangeArrowheads="1"/>
            </p:cNvSpPr>
            <p:nvPr/>
          </p:nvSpPr>
          <p:spPr bwMode="auto">
            <a:xfrm>
              <a:off x="1610" y="1616"/>
              <a:ext cx="272" cy="27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179207" name="Oval 7"/>
            <p:cNvSpPr>
              <a:spLocks noChangeArrowheads="1"/>
            </p:cNvSpPr>
            <p:nvPr/>
          </p:nvSpPr>
          <p:spPr bwMode="auto">
            <a:xfrm>
              <a:off x="748" y="2069"/>
              <a:ext cx="272" cy="27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179208" name="Oval 8"/>
            <p:cNvSpPr>
              <a:spLocks noChangeArrowheads="1"/>
            </p:cNvSpPr>
            <p:nvPr/>
          </p:nvSpPr>
          <p:spPr bwMode="auto">
            <a:xfrm>
              <a:off x="1020" y="2387"/>
              <a:ext cx="272" cy="27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179209" name="Oval 9"/>
            <p:cNvSpPr>
              <a:spLocks noChangeArrowheads="1"/>
            </p:cNvSpPr>
            <p:nvPr/>
          </p:nvSpPr>
          <p:spPr bwMode="auto">
            <a:xfrm>
              <a:off x="1383" y="2568"/>
              <a:ext cx="272" cy="27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179210" name="Oval 10"/>
            <p:cNvSpPr>
              <a:spLocks noChangeArrowheads="1"/>
            </p:cNvSpPr>
            <p:nvPr/>
          </p:nvSpPr>
          <p:spPr bwMode="auto">
            <a:xfrm>
              <a:off x="2336" y="2205"/>
              <a:ext cx="272" cy="27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179211" name="Line 11"/>
            <p:cNvSpPr>
              <a:spLocks noChangeShapeType="1"/>
            </p:cNvSpPr>
            <p:nvPr/>
          </p:nvSpPr>
          <p:spPr bwMode="auto">
            <a:xfrm flipH="1">
              <a:off x="1746" y="981"/>
              <a:ext cx="0" cy="63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9212" name="Line 12"/>
            <p:cNvSpPr>
              <a:spLocks noChangeShapeType="1"/>
            </p:cNvSpPr>
            <p:nvPr/>
          </p:nvSpPr>
          <p:spPr bwMode="auto">
            <a:xfrm flipV="1">
              <a:off x="975" y="1797"/>
              <a:ext cx="635" cy="31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9213" name="Line 13"/>
            <p:cNvSpPr>
              <a:spLocks noChangeShapeType="1"/>
            </p:cNvSpPr>
            <p:nvPr/>
          </p:nvSpPr>
          <p:spPr bwMode="auto">
            <a:xfrm flipV="1">
              <a:off x="1202" y="1888"/>
              <a:ext cx="453" cy="49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9214" name="Line 14"/>
            <p:cNvSpPr>
              <a:spLocks noChangeShapeType="1"/>
            </p:cNvSpPr>
            <p:nvPr/>
          </p:nvSpPr>
          <p:spPr bwMode="auto">
            <a:xfrm flipV="1">
              <a:off x="1565" y="1888"/>
              <a:ext cx="136" cy="6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9215" name="Line 15"/>
            <p:cNvSpPr>
              <a:spLocks noChangeShapeType="1"/>
            </p:cNvSpPr>
            <p:nvPr/>
          </p:nvSpPr>
          <p:spPr bwMode="auto">
            <a:xfrm flipH="1" flipV="1">
              <a:off x="1882" y="1842"/>
              <a:ext cx="499" cy="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9216" name="Text Box 16"/>
            <p:cNvSpPr txBox="1">
              <a:spLocks noChangeArrowheads="1"/>
            </p:cNvSpPr>
            <p:nvPr/>
          </p:nvSpPr>
          <p:spPr bwMode="auto">
            <a:xfrm>
              <a:off x="1837" y="572"/>
              <a:ext cx="77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spcBef>
                  <a:spcPct val="50000"/>
                </a:spcBef>
              </a:pPr>
              <a:r>
                <a:rPr kumimoji="1" lang="en-US" altLang="zh-TW" sz="1800">
                  <a:solidFill>
                    <a:srgbClr val="000000"/>
                  </a:solidFill>
                  <a:latin typeface="Comic Sans MS" charset="0"/>
                  <a:ea typeface="新細明體" charset="-120"/>
                </a:rPr>
                <a:t>server</a:t>
              </a:r>
            </a:p>
          </p:txBody>
        </p:sp>
        <p:sp>
          <p:nvSpPr>
            <p:cNvPr id="179217" name="Text Box 17"/>
            <p:cNvSpPr txBox="1">
              <a:spLocks noChangeArrowheads="1"/>
            </p:cNvSpPr>
            <p:nvPr/>
          </p:nvSpPr>
          <p:spPr bwMode="auto">
            <a:xfrm>
              <a:off x="1746" y="1207"/>
              <a:ext cx="4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spcBef>
                  <a:spcPct val="50000"/>
                </a:spcBef>
              </a:pPr>
              <a:r>
                <a:rPr kumimoji="1" lang="en-US" altLang="zh-TW" sz="1800">
                  <a:solidFill>
                    <a:srgbClr val="000000"/>
                  </a:solidFill>
                  <a:latin typeface="Comic Sans MS" charset="0"/>
                  <a:ea typeface="新細明體" charset="-120"/>
                </a:rPr>
                <a:t>C</a:t>
              </a:r>
              <a:r>
                <a:rPr kumimoji="1" lang="en-US" altLang="zh-TW" sz="1800" baseline="-25000">
                  <a:solidFill>
                    <a:srgbClr val="000000"/>
                  </a:solidFill>
                  <a:latin typeface="Comic Sans MS" charset="0"/>
                  <a:ea typeface="新細明體" charset="-120"/>
                </a:rPr>
                <a:t>0</a:t>
              </a:r>
              <a:endParaRPr kumimoji="1" lang="en-US" altLang="zh-TW" sz="1800">
                <a:solidFill>
                  <a:srgbClr val="000000"/>
                </a:solidFill>
                <a:latin typeface="Comic Sans MS" charset="0"/>
                <a:ea typeface="新細明體" charset="-120"/>
              </a:endParaRPr>
            </a:p>
          </p:txBody>
        </p:sp>
        <p:sp>
          <p:nvSpPr>
            <p:cNvPr id="179218" name="Text Box 18"/>
            <p:cNvSpPr txBox="1">
              <a:spLocks noChangeArrowheads="1"/>
            </p:cNvSpPr>
            <p:nvPr/>
          </p:nvSpPr>
          <p:spPr bwMode="auto">
            <a:xfrm>
              <a:off x="499" y="1879"/>
              <a:ext cx="63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spcBef>
                  <a:spcPct val="50000"/>
                </a:spcBef>
              </a:pPr>
              <a:r>
                <a:rPr kumimoji="1" lang="en-US" altLang="zh-TW" sz="1800">
                  <a:solidFill>
                    <a:srgbClr val="000000"/>
                  </a:solidFill>
                  <a:latin typeface="Comic Sans MS" charset="0"/>
                  <a:ea typeface="新細明體" charset="-120"/>
                </a:rPr>
                <a:t>client 1</a:t>
              </a:r>
            </a:p>
          </p:txBody>
        </p:sp>
        <p:sp>
          <p:nvSpPr>
            <p:cNvPr id="179219" name="Text Box 19"/>
            <p:cNvSpPr txBox="1">
              <a:spLocks noChangeArrowheads="1"/>
            </p:cNvSpPr>
            <p:nvPr/>
          </p:nvSpPr>
          <p:spPr bwMode="auto">
            <a:xfrm>
              <a:off x="552" y="2609"/>
              <a:ext cx="63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spcBef>
                  <a:spcPct val="50000"/>
                </a:spcBef>
              </a:pPr>
              <a:r>
                <a:rPr kumimoji="1" lang="en-US" altLang="zh-TW" sz="1800">
                  <a:solidFill>
                    <a:srgbClr val="000000"/>
                  </a:solidFill>
                  <a:latin typeface="Comic Sans MS" charset="0"/>
                  <a:ea typeface="新細明體" charset="-120"/>
                </a:rPr>
                <a:t>client 2</a:t>
              </a:r>
            </a:p>
          </p:txBody>
        </p:sp>
        <p:sp>
          <p:nvSpPr>
            <p:cNvPr id="179220" name="Text Box 20"/>
            <p:cNvSpPr txBox="1">
              <a:spLocks noChangeArrowheads="1"/>
            </p:cNvSpPr>
            <p:nvPr/>
          </p:nvSpPr>
          <p:spPr bwMode="auto">
            <a:xfrm>
              <a:off x="1202" y="2795"/>
              <a:ext cx="63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spcBef>
                  <a:spcPct val="50000"/>
                </a:spcBef>
              </a:pPr>
              <a:r>
                <a:rPr kumimoji="1" lang="en-US" altLang="zh-TW" sz="1800">
                  <a:solidFill>
                    <a:srgbClr val="000000"/>
                  </a:solidFill>
                  <a:latin typeface="Comic Sans MS" charset="0"/>
                  <a:ea typeface="新細明體" charset="-120"/>
                </a:rPr>
                <a:t>client 3</a:t>
              </a:r>
            </a:p>
          </p:txBody>
        </p:sp>
        <p:sp>
          <p:nvSpPr>
            <p:cNvPr id="179221" name="Text Box 21"/>
            <p:cNvSpPr txBox="1">
              <a:spLocks noChangeArrowheads="1"/>
            </p:cNvSpPr>
            <p:nvPr/>
          </p:nvSpPr>
          <p:spPr bwMode="auto">
            <a:xfrm>
              <a:off x="2336" y="2477"/>
              <a:ext cx="63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spcBef>
                  <a:spcPct val="50000"/>
                </a:spcBef>
              </a:pPr>
              <a:r>
                <a:rPr kumimoji="1" lang="en-US" altLang="zh-TW" sz="1800">
                  <a:solidFill>
                    <a:srgbClr val="000000"/>
                  </a:solidFill>
                  <a:latin typeface="Comic Sans MS" charset="0"/>
                  <a:ea typeface="新細明體" charset="-120"/>
                </a:rPr>
                <a:t>client n</a:t>
              </a:r>
            </a:p>
          </p:txBody>
        </p:sp>
        <p:sp>
          <p:nvSpPr>
            <p:cNvPr id="179222" name="Text Box 22"/>
            <p:cNvSpPr txBox="1">
              <a:spLocks noChangeArrowheads="1"/>
            </p:cNvSpPr>
            <p:nvPr/>
          </p:nvSpPr>
          <p:spPr bwMode="auto">
            <a:xfrm>
              <a:off x="1111" y="1706"/>
              <a:ext cx="4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spcBef>
                  <a:spcPct val="50000"/>
                </a:spcBef>
              </a:pPr>
              <a:r>
                <a:rPr kumimoji="1" lang="en-US" altLang="zh-TW" sz="1800">
                  <a:solidFill>
                    <a:srgbClr val="000000"/>
                  </a:solidFill>
                  <a:latin typeface="Comic Sans MS" charset="0"/>
                  <a:ea typeface="新細明體" charset="-120"/>
                </a:rPr>
                <a:t>C</a:t>
              </a:r>
              <a:r>
                <a:rPr kumimoji="1" lang="en-US" altLang="zh-TW" sz="1800" baseline="-25000">
                  <a:solidFill>
                    <a:srgbClr val="000000"/>
                  </a:solidFill>
                  <a:latin typeface="Comic Sans MS" charset="0"/>
                  <a:ea typeface="新細明體" charset="-120"/>
                </a:rPr>
                <a:t>1</a:t>
              </a:r>
              <a:endParaRPr kumimoji="1" lang="en-US" altLang="zh-TW" sz="1800">
                <a:solidFill>
                  <a:srgbClr val="000000"/>
                </a:solidFill>
                <a:latin typeface="Comic Sans MS" charset="0"/>
                <a:ea typeface="新細明體" charset="-120"/>
              </a:endParaRPr>
            </a:p>
          </p:txBody>
        </p:sp>
        <p:sp>
          <p:nvSpPr>
            <p:cNvPr id="179223" name="Text Box 23"/>
            <p:cNvSpPr txBox="1">
              <a:spLocks noChangeArrowheads="1"/>
            </p:cNvSpPr>
            <p:nvPr/>
          </p:nvSpPr>
          <p:spPr bwMode="auto">
            <a:xfrm>
              <a:off x="1156" y="1979"/>
              <a:ext cx="4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spcBef>
                  <a:spcPct val="50000"/>
                </a:spcBef>
              </a:pPr>
              <a:r>
                <a:rPr kumimoji="1" lang="en-US" altLang="zh-TW" sz="1800">
                  <a:solidFill>
                    <a:srgbClr val="000000"/>
                  </a:solidFill>
                  <a:latin typeface="Comic Sans MS" charset="0"/>
                  <a:ea typeface="新細明體" charset="-120"/>
                </a:rPr>
                <a:t>C</a:t>
              </a:r>
              <a:r>
                <a:rPr kumimoji="1" lang="en-US" altLang="zh-TW" sz="1800" baseline="-25000">
                  <a:solidFill>
                    <a:srgbClr val="000000"/>
                  </a:solidFill>
                  <a:latin typeface="Comic Sans MS" charset="0"/>
                  <a:ea typeface="新細明體" charset="-120"/>
                </a:rPr>
                <a:t>2</a:t>
              </a:r>
              <a:endParaRPr kumimoji="1" lang="en-US" altLang="zh-TW" sz="1800">
                <a:solidFill>
                  <a:srgbClr val="000000"/>
                </a:solidFill>
                <a:latin typeface="Comic Sans MS" charset="0"/>
                <a:ea typeface="新細明體" charset="-120"/>
              </a:endParaRPr>
            </a:p>
          </p:txBody>
        </p:sp>
        <p:sp>
          <p:nvSpPr>
            <p:cNvPr id="179224" name="Text Box 24"/>
            <p:cNvSpPr txBox="1">
              <a:spLocks noChangeArrowheads="1"/>
            </p:cNvSpPr>
            <p:nvPr/>
          </p:nvSpPr>
          <p:spPr bwMode="auto">
            <a:xfrm>
              <a:off x="1383" y="2115"/>
              <a:ext cx="4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spcBef>
                  <a:spcPct val="50000"/>
                </a:spcBef>
              </a:pPr>
              <a:r>
                <a:rPr kumimoji="1" lang="en-US" altLang="zh-TW" sz="1800">
                  <a:solidFill>
                    <a:srgbClr val="000000"/>
                  </a:solidFill>
                  <a:latin typeface="Comic Sans MS" charset="0"/>
                  <a:ea typeface="新細明體" charset="-120"/>
                </a:rPr>
                <a:t>C</a:t>
              </a:r>
              <a:r>
                <a:rPr kumimoji="1" lang="en-US" altLang="zh-TW" sz="1800" baseline="-25000">
                  <a:solidFill>
                    <a:srgbClr val="000000"/>
                  </a:solidFill>
                  <a:latin typeface="Comic Sans MS" charset="0"/>
                  <a:ea typeface="新細明體" charset="-120"/>
                </a:rPr>
                <a:t>3</a:t>
              </a:r>
              <a:endParaRPr kumimoji="1" lang="en-US" altLang="zh-TW" sz="1800">
                <a:solidFill>
                  <a:srgbClr val="000000"/>
                </a:solidFill>
                <a:latin typeface="Comic Sans MS" charset="0"/>
                <a:ea typeface="新細明體" charset="-120"/>
              </a:endParaRPr>
            </a:p>
          </p:txBody>
        </p:sp>
        <p:sp>
          <p:nvSpPr>
            <p:cNvPr id="179225" name="Text Box 25"/>
            <p:cNvSpPr txBox="1">
              <a:spLocks noChangeArrowheads="1"/>
            </p:cNvSpPr>
            <p:nvPr/>
          </p:nvSpPr>
          <p:spPr bwMode="auto">
            <a:xfrm>
              <a:off x="2064" y="1842"/>
              <a:ext cx="4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spcBef>
                  <a:spcPct val="50000"/>
                </a:spcBef>
              </a:pPr>
              <a:r>
                <a:rPr kumimoji="1" lang="en-US" altLang="zh-TW" sz="1800">
                  <a:solidFill>
                    <a:srgbClr val="000000"/>
                  </a:solidFill>
                  <a:latin typeface="Comic Sans MS" charset="0"/>
                  <a:ea typeface="新細明體" charset="-120"/>
                </a:rPr>
                <a:t>C</a:t>
              </a:r>
              <a:r>
                <a:rPr kumimoji="1" lang="en-US" altLang="zh-TW" sz="1800" baseline="-25000">
                  <a:solidFill>
                    <a:srgbClr val="000000"/>
                  </a:solidFill>
                  <a:latin typeface="Comic Sans MS" charset="0"/>
                  <a:ea typeface="新細明體" charset="-120"/>
                </a:rPr>
                <a:t>n</a:t>
              </a:r>
              <a:endParaRPr kumimoji="1" lang="en-US" altLang="zh-TW" sz="1800">
                <a:solidFill>
                  <a:srgbClr val="000000"/>
                </a:solidFill>
                <a:latin typeface="Comic Sans MS" charset="0"/>
                <a:ea typeface="新細明體" charset="-120"/>
              </a:endParaRPr>
            </a:p>
          </p:txBody>
        </p:sp>
        <p:sp>
          <p:nvSpPr>
            <p:cNvPr id="179226" name="Oval 26"/>
            <p:cNvSpPr>
              <a:spLocks noChangeArrowheads="1"/>
            </p:cNvSpPr>
            <p:nvPr/>
          </p:nvSpPr>
          <p:spPr bwMode="auto">
            <a:xfrm>
              <a:off x="1791" y="2659"/>
              <a:ext cx="46" cy="45"/>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179227" name="Oval 27"/>
            <p:cNvSpPr>
              <a:spLocks noChangeArrowheads="1"/>
            </p:cNvSpPr>
            <p:nvPr/>
          </p:nvSpPr>
          <p:spPr bwMode="auto">
            <a:xfrm>
              <a:off x="1927" y="2614"/>
              <a:ext cx="46" cy="45"/>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179228" name="Oval 28"/>
            <p:cNvSpPr>
              <a:spLocks noChangeArrowheads="1"/>
            </p:cNvSpPr>
            <p:nvPr/>
          </p:nvSpPr>
          <p:spPr bwMode="auto">
            <a:xfrm>
              <a:off x="2064" y="2568"/>
              <a:ext cx="46" cy="45"/>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gr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0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618AEE-CDEC-8F4F-8F96-87AA7D389476}" type="slidenum">
              <a:rPr lang="en-US" altLang="x-none" sz="1400">
                <a:solidFill>
                  <a:srgbClr val="000000"/>
                </a:solidFill>
                <a:latin typeface="Times New Roman" charset="0"/>
              </a:rPr>
              <a:pPr eaLnBrk="1" hangingPunct="1"/>
              <a:t>60</a:t>
            </a:fld>
            <a:endParaRPr lang="en-US" altLang="x-none" sz="1400">
              <a:solidFill>
                <a:srgbClr val="000000"/>
              </a:solidFill>
              <a:latin typeface="Times New Roman" charset="0"/>
            </a:endParaRPr>
          </a:p>
        </p:txBody>
      </p:sp>
      <p:sp>
        <p:nvSpPr>
          <p:cNvPr id="350210" name="Rectangle 2"/>
          <p:cNvSpPr>
            <a:spLocks noGrp="1" noChangeArrowheads="1"/>
          </p:cNvSpPr>
          <p:nvPr>
            <p:ph type="title"/>
          </p:nvPr>
        </p:nvSpPr>
        <p:spPr>
          <a:xfrm>
            <a:off x="304800" y="228600"/>
            <a:ext cx="8229600" cy="1143000"/>
          </a:xfrm>
        </p:spPr>
        <p:txBody>
          <a:bodyPr/>
          <a:lstStyle/>
          <a:p>
            <a:r>
              <a:rPr lang="en-US" altLang="x-none" sz="3200">
                <a:ea typeface="ＭＳ Ｐゴシック" charset="-128"/>
              </a:rPr>
              <a:t>CAN Example: Two Dimensional Space</a:t>
            </a:r>
          </a:p>
        </p:txBody>
      </p:sp>
      <p:sp>
        <p:nvSpPr>
          <p:cNvPr id="350211" name="Rectangle 3"/>
          <p:cNvSpPr>
            <a:spLocks noGrp="1" noChangeArrowheads="1"/>
          </p:cNvSpPr>
          <p:nvPr>
            <p:ph type="body" idx="1"/>
          </p:nvPr>
        </p:nvSpPr>
        <p:spPr>
          <a:xfrm>
            <a:off x="304800" y="1676400"/>
            <a:ext cx="2289175" cy="4724400"/>
          </a:xfrm>
        </p:spPr>
        <p:txBody>
          <a:bodyPr/>
          <a:lstStyle/>
          <a:p>
            <a:pPr>
              <a:lnSpc>
                <a:spcPct val="80000"/>
              </a:lnSpc>
            </a:pPr>
            <a:r>
              <a:rPr lang="en-US" altLang="x-none" sz="2400">
                <a:ea typeface="ＭＳ Ｐゴシック" charset="-128"/>
              </a:rPr>
              <a:t>Space divided </a:t>
            </a:r>
            <a:r>
              <a:rPr lang="en-US" altLang="zh-CN" sz="2400">
                <a:ea typeface="宋体" charset="-122"/>
              </a:rPr>
              <a:t>among</a:t>
            </a:r>
            <a:r>
              <a:rPr lang="en-US" altLang="x-none" sz="2400">
                <a:ea typeface="ＭＳ Ｐゴシック" charset="-128"/>
              </a:rPr>
              <a:t> nodes</a:t>
            </a:r>
          </a:p>
          <a:p>
            <a:pPr>
              <a:lnSpc>
                <a:spcPct val="80000"/>
              </a:lnSpc>
            </a:pPr>
            <a:endParaRPr lang="en-US" altLang="x-none" sz="2400">
              <a:ea typeface="ＭＳ Ｐゴシック" charset="-128"/>
            </a:endParaRPr>
          </a:p>
          <a:p>
            <a:pPr>
              <a:lnSpc>
                <a:spcPct val="80000"/>
              </a:lnSpc>
            </a:pPr>
            <a:r>
              <a:rPr lang="en-US" altLang="x-none" sz="2400">
                <a:ea typeface="ＭＳ Ｐゴシック" charset="-128"/>
              </a:rPr>
              <a:t>Each node covers either a square or a rectangular area of ratios 1:2 or 2:1</a:t>
            </a:r>
          </a:p>
        </p:txBody>
      </p:sp>
      <p:sp>
        <p:nvSpPr>
          <p:cNvPr id="350212" name="Rectangle 4"/>
          <p:cNvSpPr>
            <a:spLocks noChangeArrowheads="1"/>
          </p:cNvSpPr>
          <p:nvPr/>
        </p:nvSpPr>
        <p:spPr bwMode="auto">
          <a:xfrm>
            <a:off x="3675063" y="1828800"/>
            <a:ext cx="3657600" cy="36576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50213" name="Line 6"/>
          <p:cNvSpPr>
            <a:spLocks noChangeShapeType="1"/>
          </p:cNvSpPr>
          <p:nvPr/>
        </p:nvSpPr>
        <p:spPr bwMode="auto">
          <a:xfrm>
            <a:off x="5446713" y="1857375"/>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0214" name="Line 9"/>
          <p:cNvSpPr>
            <a:spLocks noChangeShapeType="1"/>
          </p:cNvSpPr>
          <p:nvPr/>
        </p:nvSpPr>
        <p:spPr bwMode="auto">
          <a:xfrm>
            <a:off x="3656013" y="3625850"/>
            <a:ext cx="36861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0215" name="Line 10"/>
          <p:cNvSpPr>
            <a:spLocks noChangeShapeType="1"/>
          </p:cNvSpPr>
          <p:nvPr/>
        </p:nvSpPr>
        <p:spPr bwMode="auto">
          <a:xfrm>
            <a:off x="4117975" y="1838325"/>
            <a:ext cx="0" cy="1784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0216" name="Line 13"/>
          <p:cNvSpPr>
            <a:spLocks noChangeShapeType="1"/>
          </p:cNvSpPr>
          <p:nvPr/>
        </p:nvSpPr>
        <p:spPr bwMode="auto">
          <a:xfrm>
            <a:off x="3692525" y="2733675"/>
            <a:ext cx="36417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0217" name="Line 14"/>
          <p:cNvSpPr>
            <a:spLocks noChangeShapeType="1"/>
          </p:cNvSpPr>
          <p:nvPr/>
        </p:nvSpPr>
        <p:spPr bwMode="auto">
          <a:xfrm>
            <a:off x="3676650" y="4562475"/>
            <a:ext cx="3657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0218" name="Line 15"/>
          <p:cNvSpPr>
            <a:spLocks noChangeShapeType="1"/>
          </p:cNvSpPr>
          <p:nvPr/>
        </p:nvSpPr>
        <p:spPr bwMode="auto">
          <a:xfrm>
            <a:off x="4568825" y="1835150"/>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0219" name="Line 16"/>
          <p:cNvSpPr>
            <a:spLocks noChangeShapeType="1"/>
          </p:cNvSpPr>
          <p:nvPr/>
        </p:nvSpPr>
        <p:spPr bwMode="auto">
          <a:xfrm>
            <a:off x="6332538" y="1843088"/>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0220" name="Line 17"/>
          <p:cNvSpPr>
            <a:spLocks noChangeShapeType="1"/>
          </p:cNvSpPr>
          <p:nvPr/>
        </p:nvSpPr>
        <p:spPr bwMode="auto">
          <a:xfrm>
            <a:off x="3670300" y="2292350"/>
            <a:ext cx="8985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0221" name="Line 18"/>
          <p:cNvSpPr>
            <a:spLocks noChangeShapeType="1"/>
          </p:cNvSpPr>
          <p:nvPr/>
        </p:nvSpPr>
        <p:spPr bwMode="auto">
          <a:xfrm>
            <a:off x="3679825" y="3187700"/>
            <a:ext cx="8985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0222" name="Line 19"/>
          <p:cNvSpPr>
            <a:spLocks noChangeShapeType="1"/>
          </p:cNvSpPr>
          <p:nvPr/>
        </p:nvSpPr>
        <p:spPr bwMode="auto">
          <a:xfrm>
            <a:off x="4127500" y="5043488"/>
            <a:ext cx="4333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0223" name="Line 20"/>
          <p:cNvSpPr>
            <a:spLocks noChangeShapeType="1"/>
          </p:cNvSpPr>
          <p:nvPr/>
        </p:nvSpPr>
        <p:spPr bwMode="auto">
          <a:xfrm flipH="1">
            <a:off x="6846888" y="4570413"/>
            <a:ext cx="1587" cy="914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0224" name="Line 21"/>
          <p:cNvSpPr>
            <a:spLocks noChangeShapeType="1"/>
          </p:cNvSpPr>
          <p:nvPr/>
        </p:nvSpPr>
        <p:spPr bwMode="auto">
          <a:xfrm>
            <a:off x="4576763" y="4098925"/>
            <a:ext cx="83978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0225" name="Line 22"/>
          <p:cNvSpPr>
            <a:spLocks noChangeShapeType="1"/>
          </p:cNvSpPr>
          <p:nvPr/>
        </p:nvSpPr>
        <p:spPr bwMode="auto">
          <a:xfrm>
            <a:off x="5456238" y="5035550"/>
            <a:ext cx="8683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0226" name="Line 23"/>
          <p:cNvSpPr>
            <a:spLocks noChangeShapeType="1"/>
          </p:cNvSpPr>
          <p:nvPr/>
        </p:nvSpPr>
        <p:spPr bwMode="auto">
          <a:xfrm>
            <a:off x="4968875" y="2741613"/>
            <a:ext cx="0" cy="2759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0227" name="Line 24"/>
          <p:cNvSpPr>
            <a:spLocks noChangeShapeType="1"/>
          </p:cNvSpPr>
          <p:nvPr/>
        </p:nvSpPr>
        <p:spPr bwMode="auto">
          <a:xfrm>
            <a:off x="4119563" y="4548188"/>
            <a:ext cx="0" cy="914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0228" name="Line 25"/>
          <p:cNvSpPr>
            <a:spLocks noChangeShapeType="1"/>
          </p:cNvSpPr>
          <p:nvPr/>
        </p:nvSpPr>
        <p:spPr bwMode="auto">
          <a:xfrm>
            <a:off x="5875338" y="1851025"/>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0229" name="Line 26"/>
          <p:cNvSpPr>
            <a:spLocks noChangeShapeType="1"/>
          </p:cNvSpPr>
          <p:nvPr/>
        </p:nvSpPr>
        <p:spPr bwMode="auto">
          <a:xfrm flipH="1">
            <a:off x="6811963" y="1830388"/>
            <a:ext cx="0" cy="17859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0230" name="Line 27"/>
          <p:cNvSpPr>
            <a:spLocks noChangeShapeType="1"/>
          </p:cNvSpPr>
          <p:nvPr/>
        </p:nvSpPr>
        <p:spPr bwMode="auto">
          <a:xfrm>
            <a:off x="6354763" y="2278063"/>
            <a:ext cx="463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0231" name="Line 28"/>
          <p:cNvSpPr>
            <a:spLocks noChangeShapeType="1"/>
          </p:cNvSpPr>
          <p:nvPr/>
        </p:nvSpPr>
        <p:spPr bwMode="auto">
          <a:xfrm>
            <a:off x="5476875" y="3184525"/>
            <a:ext cx="4206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0232" name="Line 29"/>
          <p:cNvSpPr>
            <a:spLocks noChangeShapeType="1"/>
          </p:cNvSpPr>
          <p:nvPr/>
        </p:nvSpPr>
        <p:spPr bwMode="auto">
          <a:xfrm flipV="1">
            <a:off x="5889625" y="4105275"/>
            <a:ext cx="4191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Tree>
    <p:extLst>
      <p:ext uri="{BB962C8B-B14F-4D97-AF65-F5344CB8AC3E}">
        <p14:creationId xmlns:p14="http://schemas.microsoft.com/office/powerpoint/2010/main" val="184926216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4C408CF-DD31-614E-8497-B940C43E3532}" type="slidenum">
              <a:rPr lang="en-US" altLang="x-none" sz="1400">
                <a:solidFill>
                  <a:srgbClr val="000000"/>
                </a:solidFill>
                <a:latin typeface="Times New Roman" charset="0"/>
              </a:rPr>
              <a:pPr eaLnBrk="1" hangingPunct="1"/>
              <a:t>61</a:t>
            </a:fld>
            <a:endParaRPr lang="en-US" altLang="x-none" sz="1400">
              <a:solidFill>
                <a:srgbClr val="000000"/>
              </a:solidFill>
              <a:latin typeface="Times New Roman" charset="0"/>
            </a:endParaRPr>
          </a:p>
        </p:txBody>
      </p:sp>
      <p:sp>
        <p:nvSpPr>
          <p:cNvPr id="352258" name="Rectangle 2"/>
          <p:cNvSpPr>
            <a:spLocks noGrp="1" noChangeArrowheads="1"/>
          </p:cNvSpPr>
          <p:nvPr>
            <p:ph type="title"/>
          </p:nvPr>
        </p:nvSpPr>
        <p:spPr>
          <a:xfrm>
            <a:off x="304800" y="228600"/>
            <a:ext cx="8229600" cy="1143000"/>
          </a:xfrm>
        </p:spPr>
        <p:txBody>
          <a:bodyPr/>
          <a:lstStyle/>
          <a:p>
            <a:r>
              <a:rPr lang="en-US" altLang="x-none" sz="3600">
                <a:ea typeface="ＭＳ Ｐゴシック" charset="-128"/>
              </a:rPr>
              <a:t>CAN </a:t>
            </a:r>
            <a:r>
              <a:rPr lang="en-US" altLang="zh-CN" sz="3600">
                <a:ea typeface="宋体" charset="-122"/>
              </a:rPr>
              <a:t>Insert: Example (1)</a:t>
            </a:r>
            <a:endParaRPr lang="en-US" altLang="x-none" sz="3600">
              <a:ea typeface="ＭＳ Ｐゴシック" charset="-128"/>
            </a:endParaRPr>
          </a:p>
        </p:txBody>
      </p:sp>
      <p:sp>
        <p:nvSpPr>
          <p:cNvPr id="352259" name="Rectangle 3"/>
          <p:cNvSpPr>
            <a:spLocks noGrp="1" noChangeArrowheads="1"/>
          </p:cNvSpPr>
          <p:nvPr>
            <p:ph type="body" idx="1"/>
          </p:nvPr>
        </p:nvSpPr>
        <p:spPr>
          <a:xfrm>
            <a:off x="304800" y="1749425"/>
            <a:ext cx="3189288" cy="4724400"/>
          </a:xfrm>
        </p:spPr>
        <p:txBody>
          <a:bodyPr/>
          <a:lstStyle/>
          <a:p>
            <a:pPr>
              <a:lnSpc>
                <a:spcPct val="80000"/>
              </a:lnSpc>
              <a:buFont typeface="ZapfDingbats" charset="0"/>
              <a:buNone/>
            </a:pPr>
            <a:r>
              <a:rPr lang="en-US" altLang="x-none" sz="2400">
                <a:solidFill>
                  <a:srgbClr val="FF0000"/>
                </a:solidFill>
                <a:ea typeface="ＭＳ Ｐゴシック" charset="-128"/>
              </a:rPr>
              <a:t>node I::insert(K,V)</a:t>
            </a:r>
          </a:p>
        </p:txBody>
      </p:sp>
      <p:sp>
        <p:nvSpPr>
          <p:cNvPr id="352260" name="Rectangle 5"/>
          <p:cNvSpPr>
            <a:spLocks noChangeArrowheads="1"/>
          </p:cNvSpPr>
          <p:nvPr/>
        </p:nvSpPr>
        <p:spPr bwMode="auto">
          <a:xfrm>
            <a:off x="3675063" y="1887538"/>
            <a:ext cx="3657600" cy="36576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52261" name="Line 6"/>
          <p:cNvSpPr>
            <a:spLocks noChangeShapeType="1"/>
          </p:cNvSpPr>
          <p:nvPr/>
        </p:nvSpPr>
        <p:spPr bwMode="auto">
          <a:xfrm>
            <a:off x="5446713" y="1916113"/>
            <a:ext cx="0" cy="3600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2262" name="Line 7"/>
          <p:cNvSpPr>
            <a:spLocks noChangeShapeType="1"/>
          </p:cNvSpPr>
          <p:nvPr/>
        </p:nvSpPr>
        <p:spPr bwMode="auto">
          <a:xfrm>
            <a:off x="3656013" y="3684588"/>
            <a:ext cx="36861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2263" name="Line 8"/>
          <p:cNvSpPr>
            <a:spLocks noChangeShapeType="1"/>
          </p:cNvSpPr>
          <p:nvPr/>
        </p:nvSpPr>
        <p:spPr bwMode="auto">
          <a:xfrm>
            <a:off x="4117975" y="1897063"/>
            <a:ext cx="0" cy="1784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2264" name="Line 9"/>
          <p:cNvSpPr>
            <a:spLocks noChangeShapeType="1"/>
          </p:cNvSpPr>
          <p:nvPr/>
        </p:nvSpPr>
        <p:spPr bwMode="auto">
          <a:xfrm>
            <a:off x="3692525" y="2792413"/>
            <a:ext cx="36417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2265" name="Line 10"/>
          <p:cNvSpPr>
            <a:spLocks noChangeShapeType="1"/>
          </p:cNvSpPr>
          <p:nvPr/>
        </p:nvSpPr>
        <p:spPr bwMode="auto">
          <a:xfrm>
            <a:off x="3676650" y="4621213"/>
            <a:ext cx="36274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2266" name="Line 11"/>
          <p:cNvSpPr>
            <a:spLocks noChangeShapeType="1"/>
          </p:cNvSpPr>
          <p:nvPr/>
        </p:nvSpPr>
        <p:spPr bwMode="auto">
          <a:xfrm>
            <a:off x="4568825" y="1893888"/>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2267" name="Line 12"/>
          <p:cNvSpPr>
            <a:spLocks noChangeShapeType="1"/>
          </p:cNvSpPr>
          <p:nvPr/>
        </p:nvSpPr>
        <p:spPr bwMode="auto">
          <a:xfrm>
            <a:off x="6332538" y="1901825"/>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2268" name="Line 13"/>
          <p:cNvSpPr>
            <a:spLocks noChangeShapeType="1"/>
          </p:cNvSpPr>
          <p:nvPr/>
        </p:nvSpPr>
        <p:spPr bwMode="auto">
          <a:xfrm>
            <a:off x="3670300" y="2351088"/>
            <a:ext cx="8985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2269" name="Line 14"/>
          <p:cNvSpPr>
            <a:spLocks noChangeShapeType="1"/>
          </p:cNvSpPr>
          <p:nvPr/>
        </p:nvSpPr>
        <p:spPr bwMode="auto">
          <a:xfrm>
            <a:off x="3679825" y="3246438"/>
            <a:ext cx="8985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2270" name="Line 15"/>
          <p:cNvSpPr>
            <a:spLocks noChangeShapeType="1"/>
          </p:cNvSpPr>
          <p:nvPr/>
        </p:nvSpPr>
        <p:spPr bwMode="auto">
          <a:xfrm>
            <a:off x="4127500" y="5102225"/>
            <a:ext cx="4476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2271" name="Line 16"/>
          <p:cNvSpPr>
            <a:spLocks noChangeShapeType="1"/>
          </p:cNvSpPr>
          <p:nvPr/>
        </p:nvSpPr>
        <p:spPr bwMode="auto">
          <a:xfrm flipH="1">
            <a:off x="6846888" y="4629150"/>
            <a:ext cx="1587" cy="9001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2272" name="Line 17"/>
          <p:cNvSpPr>
            <a:spLocks noChangeShapeType="1"/>
          </p:cNvSpPr>
          <p:nvPr/>
        </p:nvSpPr>
        <p:spPr bwMode="auto">
          <a:xfrm>
            <a:off x="4576763" y="4157663"/>
            <a:ext cx="83978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2273" name="Line 18"/>
          <p:cNvSpPr>
            <a:spLocks noChangeShapeType="1"/>
          </p:cNvSpPr>
          <p:nvPr/>
        </p:nvSpPr>
        <p:spPr bwMode="auto">
          <a:xfrm>
            <a:off x="5456238" y="5094288"/>
            <a:ext cx="8683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2274" name="Line 19"/>
          <p:cNvSpPr>
            <a:spLocks noChangeShapeType="1"/>
          </p:cNvSpPr>
          <p:nvPr/>
        </p:nvSpPr>
        <p:spPr bwMode="auto">
          <a:xfrm>
            <a:off x="4968875" y="2800350"/>
            <a:ext cx="0" cy="2759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2275" name="Line 20"/>
          <p:cNvSpPr>
            <a:spLocks noChangeShapeType="1"/>
          </p:cNvSpPr>
          <p:nvPr/>
        </p:nvSpPr>
        <p:spPr bwMode="auto">
          <a:xfrm>
            <a:off x="4119563" y="4606925"/>
            <a:ext cx="0" cy="914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2276" name="Line 21"/>
          <p:cNvSpPr>
            <a:spLocks noChangeShapeType="1"/>
          </p:cNvSpPr>
          <p:nvPr/>
        </p:nvSpPr>
        <p:spPr bwMode="auto">
          <a:xfrm>
            <a:off x="5875338" y="1909763"/>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2277" name="Line 22"/>
          <p:cNvSpPr>
            <a:spLocks noChangeShapeType="1"/>
          </p:cNvSpPr>
          <p:nvPr/>
        </p:nvSpPr>
        <p:spPr bwMode="auto">
          <a:xfrm flipH="1">
            <a:off x="6811963" y="1889125"/>
            <a:ext cx="0" cy="18002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2278" name="Line 23"/>
          <p:cNvSpPr>
            <a:spLocks noChangeShapeType="1"/>
          </p:cNvSpPr>
          <p:nvPr/>
        </p:nvSpPr>
        <p:spPr bwMode="auto">
          <a:xfrm>
            <a:off x="6354763" y="2336800"/>
            <a:ext cx="463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2279" name="Line 24"/>
          <p:cNvSpPr>
            <a:spLocks noChangeShapeType="1"/>
          </p:cNvSpPr>
          <p:nvPr/>
        </p:nvSpPr>
        <p:spPr bwMode="auto">
          <a:xfrm>
            <a:off x="5448300" y="3243263"/>
            <a:ext cx="4508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2280" name="Line 25"/>
          <p:cNvSpPr>
            <a:spLocks noChangeShapeType="1"/>
          </p:cNvSpPr>
          <p:nvPr/>
        </p:nvSpPr>
        <p:spPr bwMode="auto">
          <a:xfrm flipV="1">
            <a:off x="5889625" y="4164013"/>
            <a:ext cx="4191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2281" name="Text Box 27"/>
          <p:cNvSpPr txBox="1">
            <a:spLocks noChangeArrowheads="1"/>
          </p:cNvSpPr>
          <p:nvPr/>
        </p:nvSpPr>
        <p:spPr bwMode="auto">
          <a:xfrm>
            <a:off x="3875088" y="1827213"/>
            <a:ext cx="3095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1800">
                <a:solidFill>
                  <a:srgbClr val="FF0000"/>
                </a:solidFill>
                <a:latin typeface="Comic Sans MS" charset="0"/>
                <a:ea typeface="宋体" charset="-122"/>
              </a:rPr>
              <a:t>I</a:t>
            </a:r>
            <a:endParaRPr lang="en-US" altLang="x-none" sz="1800">
              <a:solidFill>
                <a:srgbClr val="FF0000"/>
              </a:solidFill>
              <a:latin typeface="Comic Sans MS" charset="0"/>
            </a:endParaRPr>
          </a:p>
        </p:txBody>
      </p:sp>
      <p:sp>
        <p:nvSpPr>
          <p:cNvPr id="352282" name="Oval 28"/>
          <p:cNvSpPr>
            <a:spLocks noChangeArrowheads="1"/>
          </p:cNvSpPr>
          <p:nvPr/>
        </p:nvSpPr>
        <p:spPr bwMode="auto">
          <a:xfrm>
            <a:off x="3783013" y="2032000"/>
            <a:ext cx="174625" cy="174625"/>
          </a:xfrm>
          <a:prstGeom prst="ellipse">
            <a:avLst/>
          </a:prstGeom>
          <a:solidFill>
            <a:srgbClr val="FF0000"/>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Tree>
    <p:extLst>
      <p:ext uri="{BB962C8B-B14F-4D97-AF65-F5344CB8AC3E}">
        <p14:creationId xmlns:p14="http://schemas.microsoft.com/office/powerpoint/2010/main" val="160933529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271A70DF-CEA6-4342-8A89-5F53C829ECDB}" type="slidenum">
              <a:rPr lang="en-US" altLang="x-none" sz="1400">
                <a:solidFill>
                  <a:srgbClr val="000000"/>
                </a:solidFill>
                <a:latin typeface="Times New Roman" charset="0"/>
              </a:rPr>
              <a:pPr eaLnBrk="1" hangingPunct="1"/>
              <a:t>62</a:t>
            </a:fld>
            <a:endParaRPr lang="en-US" altLang="x-none" sz="1400">
              <a:solidFill>
                <a:srgbClr val="000000"/>
              </a:solidFill>
              <a:latin typeface="Times New Roman" charset="0"/>
            </a:endParaRPr>
          </a:p>
        </p:txBody>
      </p:sp>
      <p:sp>
        <p:nvSpPr>
          <p:cNvPr id="354306" name="Rectangle 2"/>
          <p:cNvSpPr>
            <a:spLocks noGrp="1" noChangeArrowheads="1"/>
          </p:cNvSpPr>
          <p:nvPr>
            <p:ph type="title"/>
          </p:nvPr>
        </p:nvSpPr>
        <p:spPr>
          <a:xfrm>
            <a:off x="304800" y="228600"/>
            <a:ext cx="8229600" cy="1143000"/>
          </a:xfrm>
        </p:spPr>
        <p:txBody>
          <a:bodyPr/>
          <a:lstStyle/>
          <a:p>
            <a:r>
              <a:rPr lang="en-US" altLang="x-none" sz="3600">
                <a:ea typeface="ＭＳ Ｐゴシック" charset="-128"/>
              </a:rPr>
              <a:t>CAN </a:t>
            </a:r>
            <a:r>
              <a:rPr lang="en-US" altLang="zh-CN" sz="3600">
                <a:ea typeface="宋体" charset="-122"/>
              </a:rPr>
              <a:t>Insert: Example (2)</a:t>
            </a:r>
            <a:endParaRPr lang="en-US" altLang="x-none" sz="3600">
              <a:ea typeface="ＭＳ Ｐゴシック" charset="-128"/>
            </a:endParaRPr>
          </a:p>
        </p:txBody>
      </p:sp>
      <p:sp>
        <p:nvSpPr>
          <p:cNvPr id="354307" name="Rectangle 3"/>
          <p:cNvSpPr>
            <a:spLocks noGrp="1" noChangeArrowheads="1"/>
          </p:cNvSpPr>
          <p:nvPr>
            <p:ph type="body" idx="1"/>
          </p:nvPr>
        </p:nvSpPr>
        <p:spPr>
          <a:xfrm>
            <a:off x="304800" y="1676400"/>
            <a:ext cx="3189288" cy="4724400"/>
          </a:xfrm>
        </p:spPr>
        <p:txBody>
          <a:bodyPr/>
          <a:lstStyle/>
          <a:p>
            <a:pPr marL="533400" indent="-533400">
              <a:buFont typeface="ZapfDingbats" charset="0"/>
              <a:buNone/>
            </a:pPr>
            <a:r>
              <a:rPr lang="en-US" altLang="x-none" sz="2400">
                <a:solidFill>
                  <a:srgbClr val="FF0000"/>
                </a:solidFill>
                <a:ea typeface="ＭＳ Ｐゴシック" charset="-128"/>
              </a:rPr>
              <a:t>node I::insert(K,V)</a:t>
            </a:r>
            <a:endParaRPr lang="en-US" altLang="zh-CN" sz="2400">
              <a:solidFill>
                <a:srgbClr val="FF0000"/>
              </a:solidFill>
              <a:ea typeface="宋体" charset="-122"/>
            </a:endParaRPr>
          </a:p>
          <a:p>
            <a:pPr marL="533400" indent="-533400">
              <a:buFont typeface="ZapfDingbats" charset="0"/>
              <a:buNone/>
            </a:pPr>
            <a:r>
              <a:rPr lang="en-US" altLang="zh-CN" sz="2400">
                <a:solidFill>
                  <a:schemeClr val="accent2"/>
                </a:solidFill>
                <a:ea typeface="宋体" charset="-122"/>
              </a:rPr>
              <a:t>(1)  </a:t>
            </a:r>
            <a:r>
              <a:rPr lang="en-US" altLang="x-none" sz="2400">
                <a:solidFill>
                  <a:schemeClr val="accent2"/>
                </a:solidFill>
                <a:ea typeface="ＭＳ Ｐゴシック" charset="-128"/>
              </a:rPr>
              <a:t>a = h</a:t>
            </a:r>
            <a:r>
              <a:rPr lang="en-US" altLang="x-none" sz="2400" baseline="-25000">
                <a:solidFill>
                  <a:schemeClr val="accent2"/>
                </a:solidFill>
                <a:ea typeface="ＭＳ Ｐゴシック" charset="-128"/>
              </a:rPr>
              <a:t>x</a:t>
            </a:r>
            <a:r>
              <a:rPr lang="en-US" altLang="x-none" sz="2400">
                <a:solidFill>
                  <a:schemeClr val="accent2"/>
                </a:solidFill>
                <a:ea typeface="ＭＳ Ｐゴシック" charset="-128"/>
              </a:rPr>
              <a:t>(K)</a:t>
            </a:r>
            <a:endParaRPr lang="en-US" altLang="zh-CN" sz="2400">
              <a:solidFill>
                <a:schemeClr val="accent2"/>
              </a:solidFill>
              <a:ea typeface="宋体" charset="-122"/>
            </a:endParaRPr>
          </a:p>
          <a:p>
            <a:pPr marL="533400" indent="-533400">
              <a:buFont typeface="ZapfDingbats" charset="0"/>
              <a:buNone/>
            </a:pPr>
            <a:r>
              <a:rPr lang="en-US" altLang="zh-CN" sz="2400">
                <a:solidFill>
                  <a:schemeClr val="accent2"/>
                </a:solidFill>
                <a:ea typeface="宋体" charset="-122"/>
              </a:rPr>
              <a:t>      </a:t>
            </a:r>
            <a:r>
              <a:rPr lang="en-US" altLang="x-none" sz="2400">
                <a:solidFill>
                  <a:schemeClr val="accent2"/>
                </a:solidFill>
                <a:ea typeface="ＭＳ Ｐゴシック" charset="-128"/>
              </a:rPr>
              <a:t>b = h</a:t>
            </a:r>
            <a:r>
              <a:rPr lang="en-US" altLang="x-none" sz="2400" baseline="-25000">
                <a:solidFill>
                  <a:schemeClr val="accent2"/>
                </a:solidFill>
                <a:ea typeface="ＭＳ Ｐゴシック" charset="-128"/>
              </a:rPr>
              <a:t>y</a:t>
            </a:r>
            <a:r>
              <a:rPr lang="en-US" altLang="x-none" sz="2400">
                <a:solidFill>
                  <a:schemeClr val="accent2"/>
                </a:solidFill>
                <a:ea typeface="ＭＳ Ｐゴシック" charset="-128"/>
              </a:rPr>
              <a:t>(K)</a:t>
            </a:r>
            <a:endParaRPr lang="en-US" altLang="x-none" sz="2400">
              <a:solidFill>
                <a:srgbClr val="FF0000"/>
              </a:solidFill>
              <a:ea typeface="ＭＳ Ｐゴシック" charset="-128"/>
            </a:endParaRPr>
          </a:p>
          <a:p>
            <a:pPr marL="533400" indent="-533400">
              <a:buFont typeface="ZapfDingbats" charset="0"/>
              <a:buNone/>
            </a:pPr>
            <a:endParaRPr lang="en-US" altLang="x-none">
              <a:solidFill>
                <a:srgbClr val="FF0000"/>
              </a:solidFill>
              <a:ea typeface="ＭＳ Ｐゴシック" charset="-128"/>
            </a:endParaRPr>
          </a:p>
        </p:txBody>
      </p:sp>
      <p:sp>
        <p:nvSpPr>
          <p:cNvPr id="354308" name="Rectangle 4"/>
          <p:cNvSpPr>
            <a:spLocks noChangeArrowheads="1"/>
          </p:cNvSpPr>
          <p:nvPr/>
        </p:nvSpPr>
        <p:spPr bwMode="auto">
          <a:xfrm>
            <a:off x="3675063" y="1887538"/>
            <a:ext cx="3657600" cy="36576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54309" name="Line 5"/>
          <p:cNvSpPr>
            <a:spLocks noChangeShapeType="1"/>
          </p:cNvSpPr>
          <p:nvPr/>
        </p:nvSpPr>
        <p:spPr bwMode="auto">
          <a:xfrm>
            <a:off x="5446713" y="1916113"/>
            <a:ext cx="0" cy="3600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4310" name="Line 6"/>
          <p:cNvSpPr>
            <a:spLocks noChangeShapeType="1"/>
          </p:cNvSpPr>
          <p:nvPr/>
        </p:nvSpPr>
        <p:spPr bwMode="auto">
          <a:xfrm>
            <a:off x="3656013" y="3684588"/>
            <a:ext cx="36861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4311" name="Line 7"/>
          <p:cNvSpPr>
            <a:spLocks noChangeShapeType="1"/>
          </p:cNvSpPr>
          <p:nvPr/>
        </p:nvSpPr>
        <p:spPr bwMode="auto">
          <a:xfrm>
            <a:off x="4117975" y="1897063"/>
            <a:ext cx="0" cy="1784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4312" name="Line 8"/>
          <p:cNvSpPr>
            <a:spLocks noChangeShapeType="1"/>
          </p:cNvSpPr>
          <p:nvPr/>
        </p:nvSpPr>
        <p:spPr bwMode="auto">
          <a:xfrm>
            <a:off x="3692525" y="2792413"/>
            <a:ext cx="36417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4313" name="Line 9"/>
          <p:cNvSpPr>
            <a:spLocks noChangeShapeType="1"/>
          </p:cNvSpPr>
          <p:nvPr/>
        </p:nvSpPr>
        <p:spPr bwMode="auto">
          <a:xfrm>
            <a:off x="3676650" y="4621213"/>
            <a:ext cx="36274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4314" name="Line 10"/>
          <p:cNvSpPr>
            <a:spLocks noChangeShapeType="1"/>
          </p:cNvSpPr>
          <p:nvPr/>
        </p:nvSpPr>
        <p:spPr bwMode="auto">
          <a:xfrm>
            <a:off x="4568825" y="1893888"/>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4315" name="Line 11"/>
          <p:cNvSpPr>
            <a:spLocks noChangeShapeType="1"/>
          </p:cNvSpPr>
          <p:nvPr/>
        </p:nvSpPr>
        <p:spPr bwMode="auto">
          <a:xfrm>
            <a:off x="6332538" y="1901825"/>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4316" name="Line 12"/>
          <p:cNvSpPr>
            <a:spLocks noChangeShapeType="1"/>
          </p:cNvSpPr>
          <p:nvPr/>
        </p:nvSpPr>
        <p:spPr bwMode="auto">
          <a:xfrm>
            <a:off x="3670300" y="2351088"/>
            <a:ext cx="8985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4317" name="Line 13"/>
          <p:cNvSpPr>
            <a:spLocks noChangeShapeType="1"/>
          </p:cNvSpPr>
          <p:nvPr/>
        </p:nvSpPr>
        <p:spPr bwMode="auto">
          <a:xfrm>
            <a:off x="3679825" y="3246438"/>
            <a:ext cx="8985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4318" name="Line 14"/>
          <p:cNvSpPr>
            <a:spLocks noChangeShapeType="1"/>
          </p:cNvSpPr>
          <p:nvPr/>
        </p:nvSpPr>
        <p:spPr bwMode="auto">
          <a:xfrm>
            <a:off x="4127500" y="5102225"/>
            <a:ext cx="4476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4319" name="Line 15"/>
          <p:cNvSpPr>
            <a:spLocks noChangeShapeType="1"/>
          </p:cNvSpPr>
          <p:nvPr/>
        </p:nvSpPr>
        <p:spPr bwMode="auto">
          <a:xfrm flipH="1">
            <a:off x="6846888" y="4629150"/>
            <a:ext cx="1587" cy="9001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4320" name="Line 16"/>
          <p:cNvSpPr>
            <a:spLocks noChangeShapeType="1"/>
          </p:cNvSpPr>
          <p:nvPr/>
        </p:nvSpPr>
        <p:spPr bwMode="auto">
          <a:xfrm>
            <a:off x="4576763" y="4157663"/>
            <a:ext cx="83978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4321" name="Line 17"/>
          <p:cNvSpPr>
            <a:spLocks noChangeShapeType="1"/>
          </p:cNvSpPr>
          <p:nvPr/>
        </p:nvSpPr>
        <p:spPr bwMode="auto">
          <a:xfrm>
            <a:off x="5456238" y="5094288"/>
            <a:ext cx="8683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4322" name="Line 18"/>
          <p:cNvSpPr>
            <a:spLocks noChangeShapeType="1"/>
          </p:cNvSpPr>
          <p:nvPr/>
        </p:nvSpPr>
        <p:spPr bwMode="auto">
          <a:xfrm>
            <a:off x="4968875" y="2800350"/>
            <a:ext cx="0" cy="2759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4323" name="Line 19"/>
          <p:cNvSpPr>
            <a:spLocks noChangeShapeType="1"/>
          </p:cNvSpPr>
          <p:nvPr/>
        </p:nvSpPr>
        <p:spPr bwMode="auto">
          <a:xfrm>
            <a:off x="4119563" y="4606925"/>
            <a:ext cx="0" cy="914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4324" name="Line 20"/>
          <p:cNvSpPr>
            <a:spLocks noChangeShapeType="1"/>
          </p:cNvSpPr>
          <p:nvPr/>
        </p:nvSpPr>
        <p:spPr bwMode="auto">
          <a:xfrm>
            <a:off x="5875338" y="1909763"/>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4325" name="Line 21"/>
          <p:cNvSpPr>
            <a:spLocks noChangeShapeType="1"/>
          </p:cNvSpPr>
          <p:nvPr/>
        </p:nvSpPr>
        <p:spPr bwMode="auto">
          <a:xfrm flipH="1">
            <a:off x="6811963" y="1889125"/>
            <a:ext cx="0" cy="18002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4326" name="Line 22"/>
          <p:cNvSpPr>
            <a:spLocks noChangeShapeType="1"/>
          </p:cNvSpPr>
          <p:nvPr/>
        </p:nvSpPr>
        <p:spPr bwMode="auto">
          <a:xfrm>
            <a:off x="6354763" y="2336800"/>
            <a:ext cx="463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4327" name="Line 23"/>
          <p:cNvSpPr>
            <a:spLocks noChangeShapeType="1"/>
          </p:cNvSpPr>
          <p:nvPr/>
        </p:nvSpPr>
        <p:spPr bwMode="auto">
          <a:xfrm>
            <a:off x="5448300" y="3243263"/>
            <a:ext cx="4508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4328" name="Line 24"/>
          <p:cNvSpPr>
            <a:spLocks noChangeShapeType="1"/>
          </p:cNvSpPr>
          <p:nvPr/>
        </p:nvSpPr>
        <p:spPr bwMode="auto">
          <a:xfrm flipV="1">
            <a:off x="5889625" y="4164013"/>
            <a:ext cx="4191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4329" name="Text Box 25"/>
          <p:cNvSpPr txBox="1">
            <a:spLocks noChangeArrowheads="1"/>
          </p:cNvSpPr>
          <p:nvPr/>
        </p:nvSpPr>
        <p:spPr bwMode="auto">
          <a:xfrm>
            <a:off x="3875088" y="1827213"/>
            <a:ext cx="3095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1800">
                <a:solidFill>
                  <a:srgbClr val="FF0000"/>
                </a:solidFill>
                <a:latin typeface="Comic Sans MS" charset="0"/>
                <a:ea typeface="宋体" charset="-122"/>
              </a:rPr>
              <a:t>I</a:t>
            </a:r>
            <a:endParaRPr lang="en-US" altLang="x-none" sz="1800">
              <a:solidFill>
                <a:srgbClr val="FF0000"/>
              </a:solidFill>
              <a:latin typeface="Comic Sans MS" charset="0"/>
            </a:endParaRPr>
          </a:p>
        </p:txBody>
      </p:sp>
      <p:sp>
        <p:nvSpPr>
          <p:cNvPr id="354330" name="Oval 26"/>
          <p:cNvSpPr>
            <a:spLocks noChangeArrowheads="1"/>
          </p:cNvSpPr>
          <p:nvPr/>
        </p:nvSpPr>
        <p:spPr bwMode="auto">
          <a:xfrm>
            <a:off x="3783013" y="2032000"/>
            <a:ext cx="174625" cy="174625"/>
          </a:xfrm>
          <a:prstGeom prst="ellipse">
            <a:avLst/>
          </a:prstGeom>
          <a:solidFill>
            <a:srgbClr val="FF0000"/>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54331" name="Line 27"/>
          <p:cNvSpPr>
            <a:spLocks noChangeShapeType="1"/>
          </p:cNvSpPr>
          <p:nvPr/>
        </p:nvSpPr>
        <p:spPr bwMode="auto">
          <a:xfrm>
            <a:off x="6575425" y="1597025"/>
            <a:ext cx="0" cy="4456113"/>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354332" name="Text Box 28"/>
          <p:cNvSpPr txBox="1">
            <a:spLocks noChangeArrowheads="1"/>
          </p:cNvSpPr>
          <p:nvPr/>
        </p:nvSpPr>
        <p:spPr bwMode="auto">
          <a:xfrm>
            <a:off x="6192838" y="5954713"/>
            <a:ext cx="7461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2000">
                <a:solidFill>
                  <a:srgbClr val="3333CC"/>
                </a:solidFill>
                <a:latin typeface="Comic Sans MS" charset="0"/>
                <a:ea typeface="宋体" charset="-122"/>
              </a:rPr>
              <a:t>x = a</a:t>
            </a:r>
            <a:endParaRPr lang="en-US" altLang="x-none" sz="2000">
              <a:solidFill>
                <a:srgbClr val="3333CC"/>
              </a:solidFill>
              <a:latin typeface="Comic Sans MS" charset="0"/>
            </a:endParaRPr>
          </a:p>
        </p:txBody>
      </p:sp>
      <p:sp>
        <p:nvSpPr>
          <p:cNvPr id="354333" name="Line 29"/>
          <p:cNvSpPr>
            <a:spLocks noChangeShapeType="1"/>
          </p:cNvSpPr>
          <p:nvPr/>
        </p:nvSpPr>
        <p:spPr bwMode="auto">
          <a:xfrm>
            <a:off x="3411538" y="3484563"/>
            <a:ext cx="4600575"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354334" name="Text Box 30"/>
          <p:cNvSpPr txBox="1">
            <a:spLocks noChangeArrowheads="1"/>
          </p:cNvSpPr>
          <p:nvPr/>
        </p:nvSpPr>
        <p:spPr bwMode="auto">
          <a:xfrm>
            <a:off x="8061325" y="3263900"/>
            <a:ext cx="749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2000">
                <a:solidFill>
                  <a:srgbClr val="3333CC"/>
                </a:solidFill>
                <a:latin typeface="Comic Sans MS" charset="0"/>
                <a:ea typeface="宋体" charset="-122"/>
              </a:rPr>
              <a:t>y = b</a:t>
            </a:r>
            <a:endParaRPr lang="en-US" altLang="x-none" sz="2000">
              <a:solidFill>
                <a:srgbClr val="3333CC"/>
              </a:solidFill>
              <a:latin typeface="Comic Sans MS" charset="0"/>
            </a:endParaRPr>
          </a:p>
        </p:txBody>
      </p:sp>
      <p:sp>
        <p:nvSpPr>
          <p:cNvPr id="354335" name="Oval 31"/>
          <p:cNvSpPr>
            <a:spLocks noChangeArrowheads="1"/>
          </p:cNvSpPr>
          <p:nvPr/>
        </p:nvSpPr>
        <p:spPr bwMode="auto">
          <a:xfrm>
            <a:off x="6502400" y="3403600"/>
            <a:ext cx="174625" cy="174625"/>
          </a:xfrm>
          <a:prstGeom prst="ellipse">
            <a:avLst/>
          </a:prstGeom>
          <a:solidFill>
            <a:schemeClr val="accent2"/>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54336" name="Rectangle 32"/>
          <p:cNvSpPr>
            <a:spLocks noChangeArrowheads="1"/>
          </p:cNvSpPr>
          <p:nvPr/>
        </p:nvSpPr>
        <p:spPr bwMode="auto">
          <a:xfrm>
            <a:off x="285750" y="6110288"/>
            <a:ext cx="39068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Example: Key=</a:t>
            </a:r>
            <a:r>
              <a:rPr lang="ja-JP" altLang="en-US">
                <a:solidFill>
                  <a:srgbClr val="000000"/>
                </a:solidFill>
              </a:rPr>
              <a:t>“</a:t>
            </a:r>
            <a:r>
              <a:rPr lang="en-US" altLang="ja-JP">
                <a:solidFill>
                  <a:srgbClr val="000000"/>
                </a:solidFill>
              </a:rPr>
              <a:t>Matrix3</a:t>
            </a:r>
            <a:r>
              <a:rPr lang="ja-JP" altLang="en-US">
                <a:solidFill>
                  <a:srgbClr val="000000"/>
                </a:solidFill>
              </a:rPr>
              <a:t>”</a:t>
            </a:r>
            <a:r>
              <a:rPr lang="en-US" altLang="ja-JP">
                <a:solidFill>
                  <a:srgbClr val="000000"/>
                </a:solidFill>
              </a:rPr>
              <a:t> h(Key)=60</a:t>
            </a:r>
            <a:endParaRPr lang="en-US" altLang="x-none">
              <a:solidFill>
                <a:srgbClr val="000000"/>
              </a:solidFill>
            </a:endParaRPr>
          </a:p>
        </p:txBody>
      </p:sp>
    </p:spTree>
    <p:extLst>
      <p:ext uri="{BB962C8B-B14F-4D97-AF65-F5344CB8AC3E}">
        <p14:creationId xmlns:p14="http://schemas.microsoft.com/office/powerpoint/2010/main" val="103002616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F3D7801-D3CB-8340-8EEF-7AAEF0780020}" type="slidenum">
              <a:rPr lang="en-US" altLang="x-none" sz="1400">
                <a:solidFill>
                  <a:srgbClr val="000000"/>
                </a:solidFill>
                <a:latin typeface="Times New Roman" charset="0"/>
              </a:rPr>
              <a:pPr eaLnBrk="1" hangingPunct="1"/>
              <a:t>63</a:t>
            </a:fld>
            <a:endParaRPr lang="en-US" altLang="x-none" sz="1400">
              <a:solidFill>
                <a:srgbClr val="000000"/>
              </a:solidFill>
              <a:latin typeface="Times New Roman" charset="0"/>
            </a:endParaRPr>
          </a:p>
        </p:txBody>
      </p:sp>
      <p:sp>
        <p:nvSpPr>
          <p:cNvPr id="356354" name="Rectangle 2"/>
          <p:cNvSpPr>
            <a:spLocks noGrp="1" noChangeArrowheads="1"/>
          </p:cNvSpPr>
          <p:nvPr>
            <p:ph type="title"/>
          </p:nvPr>
        </p:nvSpPr>
        <p:spPr>
          <a:xfrm>
            <a:off x="304800" y="228600"/>
            <a:ext cx="8229600" cy="1143000"/>
          </a:xfrm>
        </p:spPr>
        <p:txBody>
          <a:bodyPr/>
          <a:lstStyle/>
          <a:p>
            <a:r>
              <a:rPr lang="en-US" altLang="x-none" sz="3600">
                <a:ea typeface="ＭＳ Ｐゴシック" charset="-128"/>
              </a:rPr>
              <a:t>CAN </a:t>
            </a:r>
            <a:r>
              <a:rPr lang="en-US" altLang="zh-CN" sz="3600">
                <a:ea typeface="宋体" charset="-122"/>
              </a:rPr>
              <a:t>Insert: Example (3)</a:t>
            </a:r>
            <a:endParaRPr lang="en-US" altLang="x-none" sz="3600">
              <a:ea typeface="ＭＳ Ｐゴシック" charset="-128"/>
            </a:endParaRPr>
          </a:p>
        </p:txBody>
      </p:sp>
      <p:sp>
        <p:nvSpPr>
          <p:cNvPr id="356355" name="Rectangle 3"/>
          <p:cNvSpPr>
            <a:spLocks noGrp="1" noChangeArrowheads="1"/>
          </p:cNvSpPr>
          <p:nvPr>
            <p:ph type="body" idx="1"/>
          </p:nvPr>
        </p:nvSpPr>
        <p:spPr>
          <a:xfrm>
            <a:off x="304800" y="1676400"/>
            <a:ext cx="3189288" cy="4724400"/>
          </a:xfrm>
        </p:spPr>
        <p:txBody>
          <a:bodyPr/>
          <a:lstStyle/>
          <a:p>
            <a:pPr marL="533400" indent="-533400">
              <a:buFont typeface="ZapfDingbats" charset="0"/>
              <a:buNone/>
            </a:pPr>
            <a:r>
              <a:rPr lang="en-US" altLang="x-none" sz="2400">
                <a:solidFill>
                  <a:srgbClr val="FF0000"/>
                </a:solidFill>
                <a:ea typeface="ＭＳ Ｐゴシック" charset="-128"/>
              </a:rPr>
              <a:t>node I::insert(K,V)</a:t>
            </a:r>
            <a:endParaRPr lang="en-US" altLang="zh-CN" sz="2400">
              <a:solidFill>
                <a:srgbClr val="FF0000"/>
              </a:solidFill>
              <a:ea typeface="宋体" charset="-122"/>
            </a:endParaRPr>
          </a:p>
          <a:p>
            <a:pPr marL="533400" indent="-533400">
              <a:buFont typeface="ZapfDingbats" charset="0"/>
              <a:buNone/>
            </a:pPr>
            <a:r>
              <a:rPr lang="en-US" altLang="zh-CN" sz="2400">
                <a:solidFill>
                  <a:schemeClr val="accent2"/>
                </a:solidFill>
                <a:ea typeface="宋体" charset="-122"/>
              </a:rPr>
              <a:t>(1)  </a:t>
            </a:r>
            <a:r>
              <a:rPr lang="en-US" altLang="x-none" sz="2400">
                <a:solidFill>
                  <a:schemeClr val="accent2"/>
                </a:solidFill>
                <a:ea typeface="ＭＳ Ｐゴシック" charset="-128"/>
              </a:rPr>
              <a:t>a = h</a:t>
            </a:r>
            <a:r>
              <a:rPr lang="en-US" altLang="x-none" sz="2400" baseline="-25000">
                <a:solidFill>
                  <a:schemeClr val="accent2"/>
                </a:solidFill>
                <a:ea typeface="ＭＳ Ｐゴシック" charset="-128"/>
              </a:rPr>
              <a:t>x</a:t>
            </a:r>
            <a:r>
              <a:rPr lang="en-US" altLang="x-none" sz="2400">
                <a:solidFill>
                  <a:schemeClr val="accent2"/>
                </a:solidFill>
                <a:ea typeface="ＭＳ Ｐゴシック" charset="-128"/>
              </a:rPr>
              <a:t>(K)</a:t>
            </a:r>
            <a:endParaRPr lang="en-US" altLang="zh-CN" sz="2400">
              <a:solidFill>
                <a:schemeClr val="accent2"/>
              </a:solidFill>
              <a:ea typeface="宋体" charset="-122"/>
            </a:endParaRPr>
          </a:p>
          <a:p>
            <a:pPr marL="533400" indent="-533400">
              <a:buFont typeface="ZapfDingbats" charset="0"/>
              <a:buNone/>
            </a:pPr>
            <a:r>
              <a:rPr lang="en-US" altLang="zh-CN" sz="2400">
                <a:solidFill>
                  <a:schemeClr val="accent2"/>
                </a:solidFill>
                <a:ea typeface="宋体" charset="-122"/>
              </a:rPr>
              <a:t>      </a:t>
            </a:r>
            <a:r>
              <a:rPr lang="en-US" altLang="x-none" sz="2400">
                <a:solidFill>
                  <a:schemeClr val="accent2"/>
                </a:solidFill>
                <a:ea typeface="ＭＳ Ｐゴシック" charset="-128"/>
              </a:rPr>
              <a:t>b = h</a:t>
            </a:r>
            <a:r>
              <a:rPr lang="en-US" altLang="x-none" sz="2400" baseline="-25000">
                <a:solidFill>
                  <a:schemeClr val="accent2"/>
                </a:solidFill>
                <a:ea typeface="ＭＳ Ｐゴシック" charset="-128"/>
              </a:rPr>
              <a:t>y</a:t>
            </a:r>
            <a:r>
              <a:rPr lang="en-US" altLang="x-none" sz="2400">
                <a:solidFill>
                  <a:schemeClr val="accent2"/>
                </a:solidFill>
                <a:ea typeface="ＭＳ Ｐゴシック" charset="-128"/>
              </a:rPr>
              <a:t>(K)</a:t>
            </a:r>
            <a:endParaRPr lang="en-US" altLang="zh-CN" sz="2400">
              <a:solidFill>
                <a:schemeClr val="accent2"/>
              </a:solidFill>
              <a:ea typeface="宋体" charset="-122"/>
            </a:endParaRPr>
          </a:p>
          <a:p>
            <a:pPr marL="533400" indent="-533400">
              <a:buFont typeface="ZapfDingbats" charset="0"/>
              <a:buNone/>
            </a:pPr>
            <a:endParaRPr lang="en-US" altLang="zh-CN" sz="2400">
              <a:solidFill>
                <a:schemeClr val="accent2"/>
              </a:solidFill>
              <a:ea typeface="宋体" charset="-122"/>
            </a:endParaRPr>
          </a:p>
          <a:p>
            <a:pPr marL="533400" indent="-533400">
              <a:buFont typeface="ZapfDingbats" charset="0"/>
              <a:buNone/>
            </a:pPr>
            <a:r>
              <a:rPr lang="en-US" altLang="x-none" sz="2000">
                <a:solidFill>
                  <a:schemeClr val="accent2"/>
                </a:solidFill>
                <a:ea typeface="ＭＳ Ｐゴシック" charset="-128"/>
              </a:rPr>
              <a:t>(2) route(K,V) -&gt; (a,b)</a:t>
            </a:r>
          </a:p>
          <a:p>
            <a:pPr marL="533400" indent="-533400"/>
            <a:endParaRPr lang="en-US" altLang="x-none" sz="2400">
              <a:solidFill>
                <a:srgbClr val="FF0000"/>
              </a:solidFill>
              <a:ea typeface="ＭＳ Ｐゴシック" charset="-128"/>
            </a:endParaRPr>
          </a:p>
          <a:p>
            <a:pPr marL="533400" indent="-533400">
              <a:buFont typeface="ZapfDingbats" charset="0"/>
              <a:buNone/>
            </a:pPr>
            <a:endParaRPr lang="en-US" altLang="x-none">
              <a:solidFill>
                <a:srgbClr val="FF0000"/>
              </a:solidFill>
              <a:ea typeface="ＭＳ Ｐゴシック" charset="-128"/>
            </a:endParaRPr>
          </a:p>
        </p:txBody>
      </p:sp>
      <p:sp>
        <p:nvSpPr>
          <p:cNvPr id="356356" name="Rectangle 4"/>
          <p:cNvSpPr>
            <a:spLocks noChangeArrowheads="1"/>
          </p:cNvSpPr>
          <p:nvPr/>
        </p:nvSpPr>
        <p:spPr bwMode="auto">
          <a:xfrm>
            <a:off x="3675063" y="1887538"/>
            <a:ext cx="3657600" cy="36576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56357" name="Line 5"/>
          <p:cNvSpPr>
            <a:spLocks noChangeShapeType="1"/>
          </p:cNvSpPr>
          <p:nvPr/>
        </p:nvSpPr>
        <p:spPr bwMode="auto">
          <a:xfrm>
            <a:off x="5446713" y="1916113"/>
            <a:ext cx="0" cy="3600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6358" name="Line 6"/>
          <p:cNvSpPr>
            <a:spLocks noChangeShapeType="1"/>
          </p:cNvSpPr>
          <p:nvPr/>
        </p:nvSpPr>
        <p:spPr bwMode="auto">
          <a:xfrm>
            <a:off x="3656013" y="3684588"/>
            <a:ext cx="36861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6359" name="Line 7"/>
          <p:cNvSpPr>
            <a:spLocks noChangeShapeType="1"/>
          </p:cNvSpPr>
          <p:nvPr/>
        </p:nvSpPr>
        <p:spPr bwMode="auto">
          <a:xfrm>
            <a:off x="4117975" y="1897063"/>
            <a:ext cx="0" cy="1784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6360" name="Line 8"/>
          <p:cNvSpPr>
            <a:spLocks noChangeShapeType="1"/>
          </p:cNvSpPr>
          <p:nvPr/>
        </p:nvSpPr>
        <p:spPr bwMode="auto">
          <a:xfrm>
            <a:off x="3692525" y="2792413"/>
            <a:ext cx="36417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6361" name="Line 9"/>
          <p:cNvSpPr>
            <a:spLocks noChangeShapeType="1"/>
          </p:cNvSpPr>
          <p:nvPr/>
        </p:nvSpPr>
        <p:spPr bwMode="auto">
          <a:xfrm>
            <a:off x="3676650" y="4621213"/>
            <a:ext cx="36274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6362" name="Line 10"/>
          <p:cNvSpPr>
            <a:spLocks noChangeShapeType="1"/>
          </p:cNvSpPr>
          <p:nvPr/>
        </p:nvSpPr>
        <p:spPr bwMode="auto">
          <a:xfrm>
            <a:off x="4568825" y="1893888"/>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6363" name="Line 11"/>
          <p:cNvSpPr>
            <a:spLocks noChangeShapeType="1"/>
          </p:cNvSpPr>
          <p:nvPr/>
        </p:nvSpPr>
        <p:spPr bwMode="auto">
          <a:xfrm>
            <a:off x="6332538" y="1901825"/>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6364" name="Line 12"/>
          <p:cNvSpPr>
            <a:spLocks noChangeShapeType="1"/>
          </p:cNvSpPr>
          <p:nvPr/>
        </p:nvSpPr>
        <p:spPr bwMode="auto">
          <a:xfrm>
            <a:off x="3670300" y="2351088"/>
            <a:ext cx="8985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6365" name="Line 13"/>
          <p:cNvSpPr>
            <a:spLocks noChangeShapeType="1"/>
          </p:cNvSpPr>
          <p:nvPr/>
        </p:nvSpPr>
        <p:spPr bwMode="auto">
          <a:xfrm>
            <a:off x="3679825" y="3246438"/>
            <a:ext cx="8985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6366" name="Line 14"/>
          <p:cNvSpPr>
            <a:spLocks noChangeShapeType="1"/>
          </p:cNvSpPr>
          <p:nvPr/>
        </p:nvSpPr>
        <p:spPr bwMode="auto">
          <a:xfrm>
            <a:off x="4127500" y="5102225"/>
            <a:ext cx="4476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6367" name="Line 15"/>
          <p:cNvSpPr>
            <a:spLocks noChangeShapeType="1"/>
          </p:cNvSpPr>
          <p:nvPr/>
        </p:nvSpPr>
        <p:spPr bwMode="auto">
          <a:xfrm flipH="1">
            <a:off x="6846888" y="4629150"/>
            <a:ext cx="1587" cy="9001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6368" name="Line 16"/>
          <p:cNvSpPr>
            <a:spLocks noChangeShapeType="1"/>
          </p:cNvSpPr>
          <p:nvPr/>
        </p:nvSpPr>
        <p:spPr bwMode="auto">
          <a:xfrm>
            <a:off x="4576763" y="4157663"/>
            <a:ext cx="83978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6369" name="Line 17"/>
          <p:cNvSpPr>
            <a:spLocks noChangeShapeType="1"/>
          </p:cNvSpPr>
          <p:nvPr/>
        </p:nvSpPr>
        <p:spPr bwMode="auto">
          <a:xfrm>
            <a:off x="5456238" y="5094288"/>
            <a:ext cx="8683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6370" name="Line 18"/>
          <p:cNvSpPr>
            <a:spLocks noChangeShapeType="1"/>
          </p:cNvSpPr>
          <p:nvPr/>
        </p:nvSpPr>
        <p:spPr bwMode="auto">
          <a:xfrm>
            <a:off x="4968875" y="2800350"/>
            <a:ext cx="0" cy="2759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6371" name="Line 19"/>
          <p:cNvSpPr>
            <a:spLocks noChangeShapeType="1"/>
          </p:cNvSpPr>
          <p:nvPr/>
        </p:nvSpPr>
        <p:spPr bwMode="auto">
          <a:xfrm>
            <a:off x="4119563" y="4606925"/>
            <a:ext cx="0" cy="914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6372" name="Line 20"/>
          <p:cNvSpPr>
            <a:spLocks noChangeShapeType="1"/>
          </p:cNvSpPr>
          <p:nvPr/>
        </p:nvSpPr>
        <p:spPr bwMode="auto">
          <a:xfrm>
            <a:off x="5875338" y="1909763"/>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6373" name="Line 21"/>
          <p:cNvSpPr>
            <a:spLocks noChangeShapeType="1"/>
          </p:cNvSpPr>
          <p:nvPr/>
        </p:nvSpPr>
        <p:spPr bwMode="auto">
          <a:xfrm flipH="1">
            <a:off x="6811963" y="1889125"/>
            <a:ext cx="0" cy="18002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6374" name="Line 22"/>
          <p:cNvSpPr>
            <a:spLocks noChangeShapeType="1"/>
          </p:cNvSpPr>
          <p:nvPr/>
        </p:nvSpPr>
        <p:spPr bwMode="auto">
          <a:xfrm>
            <a:off x="6354763" y="2336800"/>
            <a:ext cx="463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6375" name="Line 23"/>
          <p:cNvSpPr>
            <a:spLocks noChangeShapeType="1"/>
          </p:cNvSpPr>
          <p:nvPr/>
        </p:nvSpPr>
        <p:spPr bwMode="auto">
          <a:xfrm>
            <a:off x="5448300" y="3243263"/>
            <a:ext cx="4508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6376" name="Line 24"/>
          <p:cNvSpPr>
            <a:spLocks noChangeShapeType="1"/>
          </p:cNvSpPr>
          <p:nvPr/>
        </p:nvSpPr>
        <p:spPr bwMode="auto">
          <a:xfrm flipV="1">
            <a:off x="5889625" y="4164013"/>
            <a:ext cx="4191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6377" name="Text Box 25"/>
          <p:cNvSpPr txBox="1">
            <a:spLocks noChangeArrowheads="1"/>
          </p:cNvSpPr>
          <p:nvPr/>
        </p:nvSpPr>
        <p:spPr bwMode="auto">
          <a:xfrm>
            <a:off x="3875088" y="1827213"/>
            <a:ext cx="3095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1800">
                <a:solidFill>
                  <a:srgbClr val="FF0000"/>
                </a:solidFill>
                <a:latin typeface="Comic Sans MS" charset="0"/>
                <a:ea typeface="宋体" charset="-122"/>
              </a:rPr>
              <a:t>I</a:t>
            </a:r>
            <a:endParaRPr lang="en-US" altLang="x-none" sz="1800">
              <a:solidFill>
                <a:srgbClr val="FF0000"/>
              </a:solidFill>
              <a:latin typeface="Comic Sans MS" charset="0"/>
            </a:endParaRPr>
          </a:p>
        </p:txBody>
      </p:sp>
      <p:sp>
        <p:nvSpPr>
          <p:cNvPr id="356378" name="Oval 26"/>
          <p:cNvSpPr>
            <a:spLocks noChangeArrowheads="1"/>
          </p:cNvSpPr>
          <p:nvPr/>
        </p:nvSpPr>
        <p:spPr bwMode="auto">
          <a:xfrm>
            <a:off x="3783013" y="2032000"/>
            <a:ext cx="174625" cy="174625"/>
          </a:xfrm>
          <a:prstGeom prst="ellipse">
            <a:avLst/>
          </a:prstGeom>
          <a:solidFill>
            <a:srgbClr val="FF0000"/>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56379" name="Line 27"/>
          <p:cNvSpPr>
            <a:spLocks noChangeShapeType="1"/>
          </p:cNvSpPr>
          <p:nvPr/>
        </p:nvSpPr>
        <p:spPr bwMode="auto">
          <a:xfrm>
            <a:off x="6575425" y="1597025"/>
            <a:ext cx="0" cy="4456113"/>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356380" name="Text Box 28"/>
          <p:cNvSpPr txBox="1">
            <a:spLocks noChangeArrowheads="1"/>
          </p:cNvSpPr>
          <p:nvPr/>
        </p:nvSpPr>
        <p:spPr bwMode="auto">
          <a:xfrm>
            <a:off x="6064250" y="5954713"/>
            <a:ext cx="7461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2000">
                <a:solidFill>
                  <a:srgbClr val="3333CC"/>
                </a:solidFill>
                <a:latin typeface="Comic Sans MS" charset="0"/>
                <a:ea typeface="宋体" charset="-122"/>
              </a:rPr>
              <a:t>x = a</a:t>
            </a:r>
            <a:endParaRPr lang="en-US" altLang="x-none" sz="2000">
              <a:solidFill>
                <a:srgbClr val="3333CC"/>
              </a:solidFill>
              <a:latin typeface="Comic Sans MS" charset="0"/>
            </a:endParaRPr>
          </a:p>
        </p:txBody>
      </p:sp>
      <p:sp>
        <p:nvSpPr>
          <p:cNvPr id="356381" name="Line 29"/>
          <p:cNvSpPr>
            <a:spLocks noChangeShapeType="1"/>
          </p:cNvSpPr>
          <p:nvPr/>
        </p:nvSpPr>
        <p:spPr bwMode="auto">
          <a:xfrm>
            <a:off x="3411538" y="3484563"/>
            <a:ext cx="4600575"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356382" name="Text Box 30"/>
          <p:cNvSpPr txBox="1">
            <a:spLocks noChangeArrowheads="1"/>
          </p:cNvSpPr>
          <p:nvPr/>
        </p:nvSpPr>
        <p:spPr bwMode="auto">
          <a:xfrm>
            <a:off x="8104188" y="3349625"/>
            <a:ext cx="749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2000">
                <a:solidFill>
                  <a:srgbClr val="3333CC"/>
                </a:solidFill>
                <a:latin typeface="Comic Sans MS" charset="0"/>
                <a:ea typeface="宋体" charset="-122"/>
              </a:rPr>
              <a:t>y = b</a:t>
            </a:r>
            <a:endParaRPr lang="en-US" altLang="x-none" sz="2000">
              <a:solidFill>
                <a:srgbClr val="3333CC"/>
              </a:solidFill>
              <a:latin typeface="Comic Sans MS" charset="0"/>
            </a:endParaRPr>
          </a:p>
        </p:txBody>
      </p:sp>
      <p:sp>
        <p:nvSpPr>
          <p:cNvPr id="356383" name="Oval 31"/>
          <p:cNvSpPr>
            <a:spLocks noChangeArrowheads="1"/>
          </p:cNvSpPr>
          <p:nvPr/>
        </p:nvSpPr>
        <p:spPr bwMode="auto">
          <a:xfrm>
            <a:off x="6502400" y="3403600"/>
            <a:ext cx="174625" cy="174625"/>
          </a:xfrm>
          <a:prstGeom prst="ellipse">
            <a:avLst/>
          </a:prstGeom>
          <a:solidFill>
            <a:schemeClr val="accent2"/>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56384" name="Line 32"/>
          <p:cNvSpPr>
            <a:spLocks noChangeShapeType="1"/>
          </p:cNvSpPr>
          <p:nvPr/>
        </p:nvSpPr>
        <p:spPr bwMode="auto">
          <a:xfrm>
            <a:off x="3875088" y="2119313"/>
            <a:ext cx="2586037" cy="1277937"/>
          </a:xfrm>
          <a:prstGeom prst="line">
            <a:avLst/>
          </a:prstGeom>
          <a:noFill/>
          <a:ln w="9525">
            <a:solidFill>
              <a:schemeClr val="tx1"/>
            </a:solidFill>
            <a:prstDash val="dash"/>
            <a:round/>
            <a:headEnd/>
            <a:tailEnd type="stealth" w="lg" len="lg"/>
          </a:ln>
          <a:extLst>
            <a:ext uri="{909E8E84-426E-40DD-AFC4-6F175D3DCCD1}">
              <a14:hiddenFill xmlns:a14="http://schemas.microsoft.com/office/drawing/2010/main">
                <a:noFill/>
              </a14:hiddenFill>
            </a:ext>
          </a:extLst>
        </p:spPr>
        <p:txBody>
          <a:bodyPr anchor="ctr">
            <a:spAutoFit/>
          </a:bodyPr>
          <a:lstStyle/>
          <a:p>
            <a:endParaRPr lang="en-US"/>
          </a:p>
        </p:txBody>
      </p:sp>
    </p:spTree>
    <p:extLst>
      <p:ext uri="{BB962C8B-B14F-4D97-AF65-F5344CB8AC3E}">
        <p14:creationId xmlns:p14="http://schemas.microsoft.com/office/powerpoint/2010/main" val="158218772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22E74325-423C-4E4F-A1A4-ED6E5A35CC4E}" type="slidenum">
              <a:rPr lang="en-US" altLang="x-none" sz="1400">
                <a:solidFill>
                  <a:srgbClr val="000000"/>
                </a:solidFill>
                <a:latin typeface="Times New Roman" charset="0"/>
              </a:rPr>
              <a:pPr eaLnBrk="1" hangingPunct="1"/>
              <a:t>64</a:t>
            </a:fld>
            <a:endParaRPr lang="en-US" altLang="x-none" sz="1400">
              <a:solidFill>
                <a:srgbClr val="000000"/>
              </a:solidFill>
              <a:latin typeface="Times New Roman" charset="0"/>
            </a:endParaRPr>
          </a:p>
        </p:txBody>
      </p:sp>
      <p:sp>
        <p:nvSpPr>
          <p:cNvPr id="358402" name="Oval 39"/>
          <p:cNvSpPr>
            <a:spLocks noChangeArrowheads="1"/>
          </p:cNvSpPr>
          <p:nvPr/>
        </p:nvSpPr>
        <p:spPr bwMode="auto">
          <a:xfrm>
            <a:off x="6488113" y="2501900"/>
            <a:ext cx="174625" cy="174625"/>
          </a:xfrm>
          <a:prstGeom prst="ellipse">
            <a:avLst/>
          </a:prstGeom>
          <a:solidFill>
            <a:schemeClr val="accent2"/>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58403" name="Rectangle 27"/>
          <p:cNvSpPr>
            <a:spLocks noChangeArrowheads="1"/>
          </p:cNvSpPr>
          <p:nvPr/>
        </p:nvSpPr>
        <p:spPr bwMode="auto">
          <a:xfrm>
            <a:off x="4978400" y="4151313"/>
            <a:ext cx="463550" cy="463550"/>
          </a:xfrm>
          <a:prstGeom prst="rect">
            <a:avLst/>
          </a:prstGeom>
          <a:solidFill>
            <a:schemeClr val="accent1"/>
          </a:solidFill>
          <a:ln w="9525">
            <a:solidFill>
              <a:schemeClr val="tx1"/>
            </a:solidFill>
            <a:miter lim="800000"/>
            <a:headEnd/>
            <a:tailEnd/>
          </a:ln>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58404" name="Rectangle 29" descr="75%"/>
          <p:cNvSpPr>
            <a:spLocks noChangeArrowheads="1"/>
          </p:cNvSpPr>
          <p:nvPr/>
        </p:nvSpPr>
        <p:spPr bwMode="auto">
          <a:xfrm>
            <a:off x="4578350" y="4171950"/>
            <a:ext cx="392113" cy="449263"/>
          </a:xfrm>
          <a:prstGeom prst="rect">
            <a:avLst/>
          </a:prstGeom>
          <a:pattFill prst="pct75">
            <a:fgClr>
              <a:srgbClr val="33CCCC"/>
            </a:fgClr>
            <a:bgClr>
              <a:srgbClr val="FFFFFF"/>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58405" name="Rectangle 30" descr="75%"/>
          <p:cNvSpPr>
            <a:spLocks noChangeArrowheads="1"/>
          </p:cNvSpPr>
          <p:nvPr/>
        </p:nvSpPr>
        <p:spPr bwMode="auto">
          <a:xfrm>
            <a:off x="4991100" y="4643438"/>
            <a:ext cx="449263" cy="887412"/>
          </a:xfrm>
          <a:prstGeom prst="rect">
            <a:avLst/>
          </a:prstGeom>
          <a:pattFill prst="pct75">
            <a:fgClr>
              <a:srgbClr val="33CCCC"/>
            </a:fgClr>
            <a:bgClr>
              <a:srgbClr val="FFFFFF"/>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58406" name="Rectangle 31" descr="75%"/>
          <p:cNvSpPr>
            <a:spLocks noChangeArrowheads="1"/>
          </p:cNvSpPr>
          <p:nvPr/>
        </p:nvSpPr>
        <p:spPr bwMode="auto">
          <a:xfrm>
            <a:off x="5464175" y="3706813"/>
            <a:ext cx="406400" cy="914400"/>
          </a:xfrm>
          <a:prstGeom prst="rect">
            <a:avLst/>
          </a:prstGeom>
          <a:pattFill prst="pct75">
            <a:fgClr>
              <a:srgbClr val="33CCCC"/>
            </a:fgClr>
            <a:bgClr>
              <a:srgbClr val="FFFFFF"/>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58407" name="Rectangle 28" descr="70%"/>
          <p:cNvSpPr>
            <a:spLocks noChangeArrowheads="1"/>
          </p:cNvSpPr>
          <p:nvPr/>
        </p:nvSpPr>
        <p:spPr bwMode="auto">
          <a:xfrm>
            <a:off x="4992688" y="3700463"/>
            <a:ext cx="447675" cy="450850"/>
          </a:xfrm>
          <a:prstGeom prst="rect">
            <a:avLst/>
          </a:prstGeom>
          <a:pattFill prst="pct70">
            <a:fgClr>
              <a:srgbClr val="33CCCC"/>
            </a:fgClr>
            <a:bgClr>
              <a:srgbClr val="FFFFFF"/>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58408" name="Rectangle 2"/>
          <p:cNvSpPr>
            <a:spLocks noGrp="1" noChangeArrowheads="1"/>
          </p:cNvSpPr>
          <p:nvPr>
            <p:ph type="title"/>
          </p:nvPr>
        </p:nvSpPr>
        <p:spPr>
          <a:xfrm>
            <a:off x="304800" y="228600"/>
            <a:ext cx="8229600" cy="1143000"/>
          </a:xfrm>
        </p:spPr>
        <p:txBody>
          <a:bodyPr/>
          <a:lstStyle/>
          <a:p>
            <a:r>
              <a:rPr lang="en-US" altLang="x-none" sz="3600">
                <a:ea typeface="ＭＳ Ｐゴシック" charset="-128"/>
              </a:rPr>
              <a:t>CAN </a:t>
            </a:r>
            <a:r>
              <a:rPr lang="en-US" altLang="zh-CN" sz="3600">
                <a:ea typeface="宋体" charset="-122"/>
              </a:rPr>
              <a:t>Insert: Routing</a:t>
            </a:r>
            <a:endParaRPr lang="en-US" altLang="x-none" sz="3600">
              <a:ea typeface="ＭＳ Ｐゴシック" charset="-128"/>
            </a:endParaRPr>
          </a:p>
        </p:txBody>
      </p:sp>
      <p:sp>
        <p:nvSpPr>
          <p:cNvPr id="358409" name="Rectangle 3"/>
          <p:cNvSpPr>
            <a:spLocks noGrp="1" noChangeArrowheads="1"/>
          </p:cNvSpPr>
          <p:nvPr>
            <p:ph type="body" idx="1"/>
          </p:nvPr>
        </p:nvSpPr>
        <p:spPr>
          <a:xfrm>
            <a:off x="304800" y="1676400"/>
            <a:ext cx="3189288" cy="4724400"/>
          </a:xfrm>
        </p:spPr>
        <p:txBody>
          <a:bodyPr/>
          <a:lstStyle/>
          <a:p>
            <a:r>
              <a:rPr lang="en-US" altLang="zh-CN" sz="2400">
                <a:ea typeface="宋体" charset="-122"/>
              </a:rPr>
              <a:t>A node maintains state only for its immediate neighboring nodes</a:t>
            </a:r>
          </a:p>
          <a:p>
            <a:r>
              <a:rPr lang="en-US" altLang="zh-CN" sz="2400">
                <a:ea typeface="宋体" charset="-122"/>
              </a:rPr>
              <a:t>Forward to neighbor which is closest to the target point</a:t>
            </a:r>
          </a:p>
          <a:p>
            <a:pPr lvl="1"/>
            <a:r>
              <a:rPr lang="en-US" altLang="x-none" sz="2000">
                <a:solidFill>
                  <a:srgbClr val="FF0000"/>
                </a:solidFill>
                <a:ea typeface="ＭＳ Ｐゴシック" charset="-128"/>
              </a:rPr>
              <a:t>a type of greedy, local routing scheme</a:t>
            </a:r>
          </a:p>
        </p:txBody>
      </p:sp>
      <p:sp>
        <p:nvSpPr>
          <p:cNvPr id="358410" name="Rectangle 4"/>
          <p:cNvSpPr>
            <a:spLocks noChangeArrowheads="1"/>
          </p:cNvSpPr>
          <p:nvPr/>
        </p:nvSpPr>
        <p:spPr bwMode="auto">
          <a:xfrm>
            <a:off x="3675063" y="1887538"/>
            <a:ext cx="3657600" cy="36576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58411" name="Line 5"/>
          <p:cNvSpPr>
            <a:spLocks noChangeShapeType="1"/>
          </p:cNvSpPr>
          <p:nvPr/>
        </p:nvSpPr>
        <p:spPr bwMode="auto">
          <a:xfrm>
            <a:off x="5446713" y="1916113"/>
            <a:ext cx="0" cy="3600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8412" name="Line 6"/>
          <p:cNvSpPr>
            <a:spLocks noChangeShapeType="1"/>
          </p:cNvSpPr>
          <p:nvPr/>
        </p:nvSpPr>
        <p:spPr bwMode="auto">
          <a:xfrm>
            <a:off x="3656013" y="3684588"/>
            <a:ext cx="36861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8413" name="Line 7"/>
          <p:cNvSpPr>
            <a:spLocks noChangeShapeType="1"/>
          </p:cNvSpPr>
          <p:nvPr/>
        </p:nvSpPr>
        <p:spPr bwMode="auto">
          <a:xfrm>
            <a:off x="4117975" y="1897063"/>
            <a:ext cx="0" cy="1784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8414" name="Line 8"/>
          <p:cNvSpPr>
            <a:spLocks noChangeShapeType="1"/>
          </p:cNvSpPr>
          <p:nvPr/>
        </p:nvSpPr>
        <p:spPr bwMode="auto">
          <a:xfrm>
            <a:off x="3692525" y="2792413"/>
            <a:ext cx="36417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8415" name="Line 9"/>
          <p:cNvSpPr>
            <a:spLocks noChangeShapeType="1"/>
          </p:cNvSpPr>
          <p:nvPr/>
        </p:nvSpPr>
        <p:spPr bwMode="auto">
          <a:xfrm>
            <a:off x="3676650" y="4621213"/>
            <a:ext cx="36274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8416" name="Line 10"/>
          <p:cNvSpPr>
            <a:spLocks noChangeShapeType="1"/>
          </p:cNvSpPr>
          <p:nvPr/>
        </p:nvSpPr>
        <p:spPr bwMode="auto">
          <a:xfrm>
            <a:off x="4568825" y="1893888"/>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8417" name="Line 11"/>
          <p:cNvSpPr>
            <a:spLocks noChangeShapeType="1"/>
          </p:cNvSpPr>
          <p:nvPr/>
        </p:nvSpPr>
        <p:spPr bwMode="auto">
          <a:xfrm>
            <a:off x="6332538" y="1901825"/>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8418" name="Line 12"/>
          <p:cNvSpPr>
            <a:spLocks noChangeShapeType="1"/>
          </p:cNvSpPr>
          <p:nvPr/>
        </p:nvSpPr>
        <p:spPr bwMode="auto">
          <a:xfrm>
            <a:off x="3670300" y="2351088"/>
            <a:ext cx="8985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8419" name="Line 13"/>
          <p:cNvSpPr>
            <a:spLocks noChangeShapeType="1"/>
          </p:cNvSpPr>
          <p:nvPr/>
        </p:nvSpPr>
        <p:spPr bwMode="auto">
          <a:xfrm>
            <a:off x="3679825" y="3246438"/>
            <a:ext cx="8985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8420" name="Line 14"/>
          <p:cNvSpPr>
            <a:spLocks noChangeShapeType="1"/>
          </p:cNvSpPr>
          <p:nvPr/>
        </p:nvSpPr>
        <p:spPr bwMode="auto">
          <a:xfrm>
            <a:off x="4127500" y="5102225"/>
            <a:ext cx="4476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8421" name="Line 15"/>
          <p:cNvSpPr>
            <a:spLocks noChangeShapeType="1"/>
          </p:cNvSpPr>
          <p:nvPr/>
        </p:nvSpPr>
        <p:spPr bwMode="auto">
          <a:xfrm flipH="1">
            <a:off x="6818313" y="4629150"/>
            <a:ext cx="1587" cy="9001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8422" name="Line 16"/>
          <p:cNvSpPr>
            <a:spLocks noChangeShapeType="1"/>
          </p:cNvSpPr>
          <p:nvPr/>
        </p:nvSpPr>
        <p:spPr bwMode="auto">
          <a:xfrm>
            <a:off x="4576763" y="4157663"/>
            <a:ext cx="83978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8423" name="Line 17"/>
          <p:cNvSpPr>
            <a:spLocks noChangeShapeType="1"/>
          </p:cNvSpPr>
          <p:nvPr/>
        </p:nvSpPr>
        <p:spPr bwMode="auto">
          <a:xfrm>
            <a:off x="5456238" y="5094288"/>
            <a:ext cx="8683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8424" name="Line 18"/>
          <p:cNvSpPr>
            <a:spLocks noChangeShapeType="1"/>
          </p:cNvSpPr>
          <p:nvPr/>
        </p:nvSpPr>
        <p:spPr bwMode="auto">
          <a:xfrm>
            <a:off x="4968875" y="2800350"/>
            <a:ext cx="0" cy="2759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8425" name="Line 19"/>
          <p:cNvSpPr>
            <a:spLocks noChangeShapeType="1"/>
          </p:cNvSpPr>
          <p:nvPr/>
        </p:nvSpPr>
        <p:spPr bwMode="auto">
          <a:xfrm>
            <a:off x="4119563" y="4606925"/>
            <a:ext cx="0" cy="914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8426" name="Line 20"/>
          <p:cNvSpPr>
            <a:spLocks noChangeShapeType="1"/>
          </p:cNvSpPr>
          <p:nvPr/>
        </p:nvSpPr>
        <p:spPr bwMode="auto">
          <a:xfrm>
            <a:off x="5875338" y="1909763"/>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8427" name="Line 21"/>
          <p:cNvSpPr>
            <a:spLocks noChangeShapeType="1"/>
          </p:cNvSpPr>
          <p:nvPr/>
        </p:nvSpPr>
        <p:spPr bwMode="auto">
          <a:xfrm flipH="1">
            <a:off x="6811963" y="1889125"/>
            <a:ext cx="0" cy="18002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8428" name="Line 22"/>
          <p:cNvSpPr>
            <a:spLocks noChangeShapeType="1"/>
          </p:cNvSpPr>
          <p:nvPr/>
        </p:nvSpPr>
        <p:spPr bwMode="auto">
          <a:xfrm>
            <a:off x="6354763" y="2336800"/>
            <a:ext cx="463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8429" name="Line 23"/>
          <p:cNvSpPr>
            <a:spLocks noChangeShapeType="1"/>
          </p:cNvSpPr>
          <p:nvPr/>
        </p:nvSpPr>
        <p:spPr bwMode="auto">
          <a:xfrm>
            <a:off x="5448300" y="3243263"/>
            <a:ext cx="4508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8430" name="Line 24"/>
          <p:cNvSpPr>
            <a:spLocks noChangeShapeType="1"/>
          </p:cNvSpPr>
          <p:nvPr/>
        </p:nvSpPr>
        <p:spPr bwMode="auto">
          <a:xfrm flipV="1">
            <a:off x="5889625" y="4164013"/>
            <a:ext cx="4191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8431" name="Line 33"/>
          <p:cNvSpPr>
            <a:spLocks noChangeShapeType="1"/>
          </p:cNvSpPr>
          <p:nvPr/>
        </p:nvSpPr>
        <p:spPr bwMode="auto">
          <a:xfrm flipV="1">
            <a:off x="5210175" y="4151313"/>
            <a:ext cx="436563" cy="231775"/>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358432" name="Line 35"/>
          <p:cNvSpPr>
            <a:spLocks noChangeShapeType="1"/>
          </p:cNvSpPr>
          <p:nvPr/>
        </p:nvSpPr>
        <p:spPr bwMode="auto">
          <a:xfrm flipV="1">
            <a:off x="5630863" y="3919538"/>
            <a:ext cx="508000" cy="231775"/>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358433" name="Line 36"/>
          <p:cNvSpPr>
            <a:spLocks noChangeShapeType="1"/>
          </p:cNvSpPr>
          <p:nvPr/>
        </p:nvSpPr>
        <p:spPr bwMode="auto">
          <a:xfrm flipV="1">
            <a:off x="6154738" y="3236913"/>
            <a:ext cx="0" cy="682625"/>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358434" name="Line 37"/>
          <p:cNvSpPr>
            <a:spLocks noChangeShapeType="1"/>
          </p:cNvSpPr>
          <p:nvPr/>
        </p:nvSpPr>
        <p:spPr bwMode="auto">
          <a:xfrm>
            <a:off x="6154738" y="3236913"/>
            <a:ext cx="4064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358435" name="Line 38"/>
          <p:cNvSpPr>
            <a:spLocks noChangeShapeType="1"/>
          </p:cNvSpPr>
          <p:nvPr/>
        </p:nvSpPr>
        <p:spPr bwMode="auto">
          <a:xfrm flipV="1">
            <a:off x="6561138" y="2582863"/>
            <a:ext cx="0" cy="625475"/>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Tree>
    <p:extLst>
      <p:ext uri="{BB962C8B-B14F-4D97-AF65-F5344CB8AC3E}">
        <p14:creationId xmlns:p14="http://schemas.microsoft.com/office/powerpoint/2010/main" val="81422874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4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ECD4522-9FC2-7B4B-8EA7-BD9967FF3367}" type="slidenum">
              <a:rPr lang="en-US" altLang="x-none" sz="1400">
                <a:solidFill>
                  <a:srgbClr val="000000"/>
                </a:solidFill>
                <a:latin typeface="Times New Roman" charset="0"/>
              </a:rPr>
              <a:pPr eaLnBrk="1" hangingPunct="1"/>
              <a:t>65</a:t>
            </a:fld>
            <a:endParaRPr lang="en-US" altLang="x-none" sz="1400">
              <a:solidFill>
                <a:srgbClr val="000000"/>
              </a:solidFill>
              <a:latin typeface="Times New Roman" charset="0"/>
            </a:endParaRPr>
          </a:p>
        </p:txBody>
      </p:sp>
      <p:sp>
        <p:nvSpPr>
          <p:cNvPr id="360450" name="Rectangle 2"/>
          <p:cNvSpPr>
            <a:spLocks noGrp="1" noChangeArrowheads="1"/>
          </p:cNvSpPr>
          <p:nvPr>
            <p:ph type="title"/>
          </p:nvPr>
        </p:nvSpPr>
        <p:spPr>
          <a:xfrm>
            <a:off x="304800" y="228600"/>
            <a:ext cx="8229600" cy="1143000"/>
          </a:xfrm>
        </p:spPr>
        <p:txBody>
          <a:bodyPr/>
          <a:lstStyle/>
          <a:p>
            <a:r>
              <a:rPr lang="en-US" altLang="x-none" sz="3600">
                <a:ea typeface="ＭＳ Ｐゴシック" charset="-128"/>
              </a:rPr>
              <a:t>CAN </a:t>
            </a:r>
            <a:r>
              <a:rPr lang="en-US" altLang="zh-CN" sz="3600">
                <a:ea typeface="宋体" charset="-122"/>
              </a:rPr>
              <a:t>Insert: Example (4)</a:t>
            </a:r>
            <a:endParaRPr lang="en-US" altLang="x-none" sz="3600">
              <a:ea typeface="ＭＳ Ｐゴシック" charset="-128"/>
            </a:endParaRPr>
          </a:p>
        </p:txBody>
      </p:sp>
      <p:sp>
        <p:nvSpPr>
          <p:cNvPr id="360451" name="Rectangle 3"/>
          <p:cNvSpPr>
            <a:spLocks noGrp="1" noChangeArrowheads="1"/>
          </p:cNvSpPr>
          <p:nvPr>
            <p:ph type="body" idx="1"/>
          </p:nvPr>
        </p:nvSpPr>
        <p:spPr>
          <a:xfrm>
            <a:off x="304800" y="1676400"/>
            <a:ext cx="3189288" cy="4724400"/>
          </a:xfrm>
        </p:spPr>
        <p:txBody>
          <a:bodyPr/>
          <a:lstStyle/>
          <a:p>
            <a:pPr marL="533400" indent="-533400">
              <a:buFont typeface="ZapfDingbats" charset="0"/>
              <a:buNone/>
            </a:pPr>
            <a:r>
              <a:rPr lang="en-US" altLang="x-none" sz="2400">
                <a:solidFill>
                  <a:srgbClr val="FF0000"/>
                </a:solidFill>
                <a:ea typeface="ＭＳ Ｐゴシック" charset="-128"/>
              </a:rPr>
              <a:t>node I::insert(K,V)</a:t>
            </a:r>
            <a:endParaRPr lang="en-US" altLang="zh-CN" sz="2400">
              <a:solidFill>
                <a:srgbClr val="FF0000"/>
              </a:solidFill>
              <a:ea typeface="宋体" charset="-122"/>
            </a:endParaRPr>
          </a:p>
          <a:p>
            <a:pPr marL="533400" indent="-533400">
              <a:buFont typeface="ZapfDingbats" charset="0"/>
              <a:buNone/>
            </a:pPr>
            <a:r>
              <a:rPr lang="en-US" altLang="zh-CN" sz="2400">
                <a:solidFill>
                  <a:schemeClr val="accent2"/>
                </a:solidFill>
                <a:ea typeface="宋体" charset="-122"/>
              </a:rPr>
              <a:t>(1)  </a:t>
            </a:r>
            <a:r>
              <a:rPr lang="en-US" altLang="x-none" sz="2400">
                <a:solidFill>
                  <a:schemeClr val="accent2"/>
                </a:solidFill>
                <a:ea typeface="ＭＳ Ｐゴシック" charset="-128"/>
              </a:rPr>
              <a:t>a = h</a:t>
            </a:r>
            <a:r>
              <a:rPr lang="en-US" altLang="x-none" sz="2400" baseline="-25000">
                <a:solidFill>
                  <a:schemeClr val="accent2"/>
                </a:solidFill>
                <a:ea typeface="ＭＳ Ｐゴシック" charset="-128"/>
              </a:rPr>
              <a:t>x</a:t>
            </a:r>
            <a:r>
              <a:rPr lang="en-US" altLang="x-none" sz="2400">
                <a:solidFill>
                  <a:schemeClr val="accent2"/>
                </a:solidFill>
                <a:ea typeface="ＭＳ Ｐゴシック" charset="-128"/>
              </a:rPr>
              <a:t>(K)</a:t>
            </a:r>
            <a:endParaRPr lang="en-US" altLang="zh-CN" sz="2400">
              <a:solidFill>
                <a:schemeClr val="accent2"/>
              </a:solidFill>
              <a:ea typeface="宋体" charset="-122"/>
            </a:endParaRPr>
          </a:p>
          <a:p>
            <a:pPr marL="533400" indent="-533400">
              <a:buFont typeface="ZapfDingbats" charset="0"/>
              <a:buNone/>
            </a:pPr>
            <a:r>
              <a:rPr lang="en-US" altLang="zh-CN" sz="2400">
                <a:solidFill>
                  <a:schemeClr val="accent2"/>
                </a:solidFill>
                <a:ea typeface="宋体" charset="-122"/>
              </a:rPr>
              <a:t>      </a:t>
            </a:r>
            <a:r>
              <a:rPr lang="en-US" altLang="x-none" sz="2400">
                <a:solidFill>
                  <a:schemeClr val="accent2"/>
                </a:solidFill>
                <a:ea typeface="ＭＳ Ｐゴシック" charset="-128"/>
              </a:rPr>
              <a:t>b = h</a:t>
            </a:r>
            <a:r>
              <a:rPr lang="en-US" altLang="x-none" sz="2400" baseline="-25000">
                <a:solidFill>
                  <a:schemeClr val="accent2"/>
                </a:solidFill>
                <a:ea typeface="ＭＳ Ｐゴシック" charset="-128"/>
              </a:rPr>
              <a:t>y</a:t>
            </a:r>
            <a:r>
              <a:rPr lang="en-US" altLang="x-none" sz="2400">
                <a:solidFill>
                  <a:schemeClr val="accent2"/>
                </a:solidFill>
                <a:ea typeface="ＭＳ Ｐゴシック" charset="-128"/>
              </a:rPr>
              <a:t>(K)</a:t>
            </a:r>
            <a:endParaRPr lang="en-US" altLang="zh-CN" sz="2400">
              <a:solidFill>
                <a:schemeClr val="accent2"/>
              </a:solidFill>
              <a:ea typeface="宋体" charset="-122"/>
            </a:endParaRPr>
          </a:p>
          <a:p>
            <a:pPr marL="533400" indent="-533400">
              <a:buFont typeface="ZapfDingbats" charset="0"/>
              <a:buNone/>
            </a:pPr>
            <a:endParaRPr lang="en-US" altLang="zh-CN" sz="2400">
              <a:solidFill>
                <a:schemeClr val="accent2"/>
              </a:solidFill>
              <a:ea typeface="宋体" charset="-122"/>
            </a:endParaRPr>
          </a:p>
          <a:p>
            <a:pPr marL="533400" indent="-533400">
              <a:buFont typeface="ZapfDingbats" charset="0"/>
              <a:buNone/>
            </a:pPr>
            <a:r>
              <a:rPr lang="en-US" altLang="x-none" sz="2000">
                <a:solidFill>
                  <a:schemeClr val="accent2"/>
                </a:solidFill>
                <a:ea typeface="ＭＳ Ｐゴシック" charset="-128"/>
              </a:rPr>
              <a:t>(2) route(K,V) -&gt; (a,b)</a:t>
            </a:r>
            <a:endParaRPr lang="en-US" altLang="zh-CN" sz="2000">
              <a:solidFill>
                <a:schemeClr val="accent2"/>
              </a:solidFill>
              <a:ea typeface="宋体" charset="-122"/>
            </a:endParaRPr>
          </a:p>
          <a:p>
            <a:pPr marL="533400" indent="-533400">
              <a:buFont typeface="ZapfDingbats" charset="0"/>
              <a:buNone/>
            </a:pPr>
            <a:endParaRPr lang="en-US" altLang="zh-CN" sz="2000">
              <a:solidFill>
                <a:schemeClr val="accent2"/>
              </a:solidFill>
              <a:ea typeface="宋体" charset="-122"/>
            </a:endParaRPr>
          </a:p>
          <a:p>
            <a:pPr marL="533400" indent="-533400">
              <a:buFont typeface="ZapfDingbats" charset="0"/>
              <a:buNone/>
            </a:pPr>
            <a:r>
              <a:rPr lang="en-US" altLang="x-none" sz="2000">
                <a:solidFill>
                  <a:schemeClr val="accent2"/>
                </a:solidFill>
                <a:ea typeface="ＭＳ Ｐゴシック" charset="-128"/>
              </a:rPr>
              <a:t>(3) (K,V) is stored at (a,b)</a:t>
            </a:r>
          </a:p>
          <a:p>
            <a:pPr marL="533400" indent="-533400"/>
            <a:endParaRPr lang="en-US" altLang="x-none" sz="2400">
              <a:solidFill>
                <a:srgbClr val="FF0000"/>
              </a:solidFill>
              <a:ea typeface="ＭＳ Ｐゴシック" charset="-128"/>
            </a:endParaRPr>
          </a:p>
          <a:p>
            <a:pPr marL="533400" indent="-533400">
              <a:buFont typeface="ZapfDingbats" charset="0"/>
              <a:buNone/>
            </a:pPr>
            <a:endParaRPr lang="en-US" altLang="x-none">
              <a:solidFill>
                <a:srgbClr val="FF0000"/>
              </a:solidFill>
              <a:ea typeface="ＭＳ Ｐゴシック" charset="-128"/>
            </a:endParaRPr>
          </a:p>
        </p:txBody>
      </p:sp>
      <p:sp>
        <p:nvSpPr>
          <p:cNvPr id="360452" name="Rectangle 4"/>
          <p:cNvSpPr>
            <a:spLocks noChangeArrowheads="1"/>
          </p:cNvSpPr>
          <p:nvPr/>
        </p:nvSpPr>
        <p:spPr bwMode="auto">
          <a:xfrm>
            <a:off x="3675063" y="1887538"/>
            <a:ext cx="3657600" cy="36576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60453" name="Line 5"/>
          <p:cNvSpPr>
            <a:spLocks noChangeShapeType="1"/>
          </p:cNvSpPr>
          <p:nvPr/>
        </p:nvSpPr>
        <p:spPr bwMode="auto">
          <a:xfrm>
            <a:off x="5446713" y="1916113"/>
            <a:ext cx="0" cy="3600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0454" name="Line 6"/>
          <p:cNvSpPr>
            <a:spLocks noChangeShapeType="1"/>
          </p:cNvSpPr>
          <p:nvPr/>
        </p:nvSpPr>
        <p:spPr bwMode="auto">
          <a:xfrm>
            <a:off x="3656013" y="3684588"/>
            <a:ext cx="36861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0455" name="Line 7"/>
          <p:cNvSpPr>
            <a:spLocks noChangeShapeType="1"/>
          </p:cNvSpPr>
          <p:nvPr/>
        </p:nvSpPr>
        <p:spPr bwMode="auto">
          <a:xfrm>
            <a:off x="4117975" y="1897063"/>
            <a:ext cx="0" cy="1784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0456" name="Line 8"/>
          <p:cNvSpPr>
            <a:spLocks noChangeShapeType="1"/>
          </p:cNvSpPr>
          <p:nvPr/>
        </p:nvSpPr>
        <p:spPr bwMode="auto">
          <a:xfrm>
            <a:off x="3692525" y="2792413"/>
            <a:ext cx="36417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0457" name="Line 9"/>
          <p:cNvSpPr>
            <a:spLocks noChangeShapeType="1"/>
          </p:cNvSpPr>
          <p:nvPr/>
        </p:nvSpPr>
        <p:spPr bwMode="auto">
          <a:xfrm>
            <a:off x="3676650" y="4621213"/>
            <a:ext cx="36274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0458" name="Line 10"/>
          <p:cNvSpPr>
            <a:spLocks noChangeShapeType="1"/>
          </p:cNvSpPr>
          <p:nvPr/>
        </p:nvSpPr>
        <p:spPr bwMode="auto">
          <a:xfrm>
            <a:off x="4568825" y="1893888"/>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0459" name="Line 11"/>
          <p:cNvSpPr>
            <a:spLocks noChangeShapeType="1"/>
          </p:cNvSpPr>
          <p:nvPr/>
        </p:nvSpPr>
        <p:spPr bwMode="auto">
          <a:xfrm>
            <a:off x="6332538" y="1901825"/>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0460" name="Line 12"/>
          <p:cNvSpPr>
            <a:spLocks noChangeShapeType="1"/>
          </p:cNvSpPr>
          <p:nvPr/>
        </p:nvSpPr>
        <p:spPr bwMode="auto">
          <a:xfrm>
            <a:off x="3670300" y="2351088"/>
            <a:ext cx="8985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0461" name="Line 13"/>
          <p:cNvSpPr>
            <a:spLocks noChangeShapeType="1"/>
          </p:cNvSpPr>
          <p:nvPr/>
        </p:nvSpPr>
        <p:spPr bwMode="auto">
          <a:xfrm>
            <a:off x="3679825" y="3246438"/>
            <a:ext cx="8985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0462" name="Line 14"/>
          <p:cNvSpPr>
            <a:spLocks noChangeShapeType="1"/>
          </p:cNvSpPr>
          <p:nvPr/>
        </p:nvSpPr>
        <p:spPr bwMode="auto">
          <a:xfrm>
            <a:off x="4127500" y="5102225"/>
            <a:ext cx="4476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0463" name="Line 15"/>
          <p:cNvSpPr>
            <a:spLocks noChangeShapeType="1"/>
          </p:cNvSpPr>
          <p:nvPr/>
        </p:nvSpPr>
        <p:spPr bwMode="auto">
          <a:xfrm flipH="1">
            <a:off x="6846888" y="4629150"/>
            <a:ext cx="1587" cy="9001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0464" name="Line 16"/>
          <p:cNvSpPr>
            <a:spLocks noChangeShapeType="1"/>
          </p:cNvSpPr>
          <p:nvPr/>
        </p:nvSpPr>
        <p:spPr bwMode="auto">
          <a:xfrm>
            <a:off x="4576763" y="4157663"/>
            <a:ext cx="83978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0465" name="Line 17"/>
          <p:cNvSpPr>
            <a:spLocks noChangeShapeType="1"/>
          </p:cNvSpPr>
          <p:nvPr/>
        </p:nvSpPr>
        <p:spPr bwMode="auto">
          <a:xfrm>
            <a:off x="5456238" y="5094288"/>
            <a:ext cx="8683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0466" name="Line 18"/>
          <p:cNvSpPr>
            <a:spLocks noChangeShapeType="1"/>
          </p:cNvSpPr>
          <p:nvPr/>
        </p:nvSpPr>
        <p:spPr bwMode="auto">
          <a:xfrm>
            <a:off x="4968875" y="2800350"/>
            <a:ext cx="0" cy="2759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0467" name="Line 19"/>
          <p:cNvSpPr>
            <a:spLocks noChangeShapeType="1"/>
          </p:cNvSpPr>
          <p:nvPr/>
        </p:nvSpPr>
        <p:spPr bwMode="auto">
          <a:xfrm>
            <a:off x="4119563" y="4606925"/>
            <a:ext cx="0" cy="914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0468" name="Line 20"/>
          <p:cNvSpPr>
            <a:spLocks noChangeShapeType="1"/>
          </p:cNvSpPr>
          <p:nvPr/>
        </p:nvSpPr>
        <p:spPr bwMode="auto">
          <a:xfrm>
            <a:off x="5875338" y="1909763"/>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0469" name="Line 21"/>
          <p:cNvSpPr>
            <a:spLocks noChangeShapeType="1"/>
          </p:cNvSpPr>
          <p:nvPr/>
        </p:nvSpPr>
        <p:spPr bwMode="auto">
          <a:xfrm flipH="1">
            <a:off x="6811963" y="1889125"/>
            <a:ext cx="0" cy="18002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0470" name="Line 22"/>
          <p:cNvSpPr>
            <a:spLocks noChangeShapeType="1"/>
          </p:cNvSpPr>
          <p:nvPr/>
        </p:nvSpPr>
        <p:spPr bwMode="auto">
          <a:xfrm>
            <a:off x="6354763" y="2336800"/>
            <a:ext cx="463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0471" name="Line 23"/>
          <p:cNvSpPr>
            <a:spLocks noChangeShapeType="1"/>
          </p:cNvSpPr>
          <p:nvPr/>
        </p:nvSpPr>
        <p:spPr bwMode="auto">
          <a:xfrm>
            <a:off x="5448300" y="3243263"/>
            <a:ext cx="4508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0472" name="Line 24"/>
          <p:cNvSpPr>
            <a:spLocks noChangeShapeType="1"/>
          </p:cNvSpPr>
          <p:nvPr/>
        </p:nvSpPr>
        <p:spPr bwMode="auto">
          <a:xfrm flipV="1">
            <a:off x="5889625" y="4164013"/>
            <a:ext cx="4191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0473" name="Text Box 25"/>
          <p:cNvSpPr txBox="1">
            <a:spLocks noChangeArrowheads="1"/>
          </p:cNvSpPr>
          <p:nvPr/>
        </p:nvSpPr>
        <p:spPr bwMode="auto">
          <a:xfrm>
            <a:off x="3875088" y="1827213"/>
            <a:ext cx="3095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1800">
                <a:solidFill>
                  <a:srgbClr val="FF0000"/>
                </a:solidFill>
                <a:latin typeface="Comic Sans MS" charset="0"/>
                <a:ea typeface="宋体" charset="-122"/>
              </a:rPr>
              <a:t>I</a:t>
            </a:r>
            <a:endParaRPr lang="en-US" altLang="x-none" sz="1800">
              <a:solidFill>
                <a:srgbClr val="FF0000"/>
              </a:solidFill>
              <a:latin typeface="Comic Sans MS" charset="0"/>
            </a:endParaRPr>
          </a:p>
        </p:txBody>
      </p:sp>
      <p:sp>
        <p:nvSpPr>
          <p:cNvPr id="360474" name="Oval 26"/>
          <p:cNvSpPr>
            <a:spLocks noChangeArrowheads="1"/>
          </p:cNvSpPr>
          <p:nvPr/>
        </p:nvSpPr>
        <p:spPr bwMode="auto">
          <a:xfrm>
            <a:off x="3783013" y="2032000"/>
            <a:ext cx="174625" cy="174625"/>
          </a:xfrm>
          <a:prstGeom prst="ellipse">
            <a:avLst/>
          </a:prstGeom>
          <a:solidFill>
            <a:srgbClr val="FF0000"/>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60475" name="Line 27"/>
          <p:cNvSpPr>
            <a:spLocks noChangeShapeType="1"/>
          </p:cNvSpPr>
          <p:nvPr/>
        </p:nvSpPr>
        <p:spPr bwMode="auto">
          <a:xfrm>
            <a:off x="6575425" y="1597025"/>
            <a:ext cx="0" cy="4456113"/>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360476" name="Text Box 28"/>
          <p:cNvSpPr txBox="1">
            <a:spLocks noChangeArrowheads="1"/>
          </p:cNvSpPr>
          <p:nvPr/>
        </p:nvSpPr>
        <p:spPr bwMode="auto">
          <a:xfrm>
            <a:off x="6064250" y="5954713"/>
            <a:ext cx="7461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2000">
                <a:solidFill>
                  <a:srgbClr val="3333CC"/>
                </a:solidFill>
                <a:latin typeface="Comic Sans MS" charset="0"/>
                <a:ea typeface="宋体" charset="-122"/>
              </a:rPr>
              <a:t>x = a</a:t>
            </a:r>
            <a:endParaRPr lang="en-US" altLang="x-none" sz="2000">
              <a:solidFill>
                <a:srgbClr val="3333CC"/>
              </a:solidFill>
              <a:latin typeface="Comic Sans MS" charset="0"/>
            </a:endParaRPr>
          </a:p>
        </p:txBody>
      </p:sp>
      <p:sp>
        <p:nvSpPr>
          <p:cNvPr id="360477" name="Line 29"/>
          <p:cNvSpPr>
            <a:spLocks noChangeShapeType="1"/>
          </p:cNvSpPr>
          <p:nvPr/>
        </p:nvSpPr>
        <p:spPr bwMode="auto">
          <a:xfrm>
            <a:off x="3411538" y="3484563"/>
            <a:ext cx="4600575"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360478" name="Text Box 30"/>
          <p:cNvSpPr txBox="1">
            <a:spLocks noChangeArrowheads="1"/>
          </p:cNvSpPr>
          <p:nvPr/>
        </p:nvSpPr>
        <p:spPr bwMode="auto">
          <a:xfrm>
            <a:off x="8104188" y="3349625"/>
            <a:ext cx="749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2000">
                <a:solidFill>
                  <a:srgbClr val="3333CC"/>
                </a:solidFill>
                <a:latin typeface="Comic Sans MS" charset="0"/>
                <a:ea typeface="宋体" charset="-122"/>
              </a:rPr>
              <a:t>y = b</a:t>
            </a:r>
            <a:endParaRPr lang="en-US" altLang="x-none" sz="2000">
              <a:solidFill>
                <a:srgbClr val="3333CC"/>
              </a:solidFill>
              <a:latin typeface="Comic Sans MS" charset="0"/>
            </a:endParaRPr>
          </a:p>
        </p:txBody>
      </p:sp>
      <p:sp>
        <p:nvSpPr>
          <p:cNvPr id="360479" name="Oval 31"/>
          <p:cNvSpPr>
            <a:spLocks noChangeArrowheads="1"/>
          </p:cNvSpPr>
          <p:nvPr/>
        </p:nvSpPr>
        <p:spPr bwMode="auto">
          <a:xfrm>
            <a:off x="6502400" y="3403600"/>
            <a:ext cx="174625" cy="174625"/>
          </a:xfrm>
          <a:prstGeom prst="ellipse">
            <a:avLst/>
          </a:prstGeom>
          <a:solidFill>
            <a:schemeClr val="accent2"/>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60480" name="Line 32"/>
          <p:cNvSpPr>
            <a:spLocks noChangeShapeType="1"/>
          </p:cNvSpPr>
          <p:nvPr/>
        </p:nvSpPr>
        <p:spPr bwMode="auto">
          <a:xfrm>
            <a:off x="3875088" y="2119313"/>
            <a:ext cx="2586037" cy="1277937"/>
          </a:xfrm>
          <a:prstGeom prst="line">
            <a:avLst/>
          </a:prstGeom>
          <a:noFill/>
          <a:ln w="9525">
            <a:solidFill>
              <a:schemeClr val="tx1"/>
            </a:solidFill>
            <a:prstDash val="dash"/>
            <a:round/>
            <a:headEnd/>
            <a:tailEnd type="stealth" w="lg" len="lg"/>
          </a:ln>
          <a:extLst>
            <a:ext uri="{909E8E84-426E-40DD-AFC4-6F175D3DCCD1}">
              <a14:hiddenFill xmlns:a14="http://schemas.microsoft.com/office/drawing/2010/main">
                <a:noFill/>
              </a14:hiddenFill>
            </a:ext>
          </a:extLst>
        </p:spPr>
        <p:txBody>
          <a:bodyPr anchor="ctr">
            <a:spAutoFit/>
          </a:bodyPr>
          <a:lstStyle/>
          <a:p>
            <a:endParaRPr lang="en-US"/>
          </a:p>
        </p:txBody>
      </p:sp>
    </p:spTree>
    <p:extLst>
      <p:ext uri="{BB962C8B-B14F-4D97-AF65-F5344CB8AC3E}">
        <p14:creationId xmlns:p14="http://schemas.microsoft.com/office/powerpoint/2010/main" val="90830334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2BF249E-4361-9240-8941-4D7C2BA2A618}" type="slidenum">
              <a:rPr lang="en-US" altLang="x-none" sz="1400">
                <a:solidFill>
                  <a:srgbClr val="000000"/>
                </a:solidFill>
                <a:latin typeface="Times New Roman" charset="0"/>
              </a:rPr>
              <a:pPr eaLnBrk="1" hangingPunct="1"/>
              <a:t>66</a:t>
            </a:fld>
            <a:endParaRPr lang="en-US" altLang="x-none" sz="1400">
              <a:solidFill>
                <a:srgbClr val="000000"/>
              </a:solidFill>
              <a:latin typeface="Times New Roman" charset="0"/>
            </a:endParaRPr>
          </a:p>
        </p:txBody>
      </p:sp>
      <p:sp>
        <p:nvSpPr>
          <p:cNvPr id="362498" name="Rectangle 2"/>
          <p:cNvSpPr>
            <a:spLocks noGrp="1" noChangeArrowheads="1"/>
          </p:cNvSpPr>
          <p:nvPr>
            <p:ph type="title"/>
          </p:nvPr>
        </p:nvSpPr>
        <p:spPr>
          <a:xfrm>
            <a:off x="304800" y="228600"/>
            <a:ext cx="8229600" cy="1143000"/>
          </a:xfrm>
        </p:spPr>
        <p:txBody>
          <a:bodyPr/>
          <a:lstStyle/>
          <a:p>
            <a:r>
              <a:rPr lang="en-US" altLang="x-none" sz="3600">
                <a:ea typeface="ＭＳ Ｐゴシック" charset="-128"/>
              </a:rPr>
              <a:t>CAN </a:t>
            </a:r>
            <a:r>
              <a:rPr lang="en-US" altLang="zh-CN" sz="3600">
                <a:ea typeface="宋体" charset="-122"/>
              </a:rPr>
              <a:t>Retrieve: Example</a:t>
            </a:r>
            <a:endParaRPr lang="en-US" altLang="x-none" sz="3600">
              <a:ea typeface="ＭＳ Ｐゴシック" charset="-128"/>
            </a:endParaRPr>
          </a:p>
        </p:txBody>
      </p:sp>
      <p:sp>
        <p:nvSpPr>
          <p:cNvPr id="362499" name="Rectangle 3"/>
          <p:cNvSpPr>
            <a:spLocks noGrp="1" noChangeArrowheads="1"/>
          </p:cNvSpPr>
          <p:nvPr>
            <p:ph type="body" idx="1"/>
          </p:nvPr>
        </p:nvSpPr>
        <p:spPr>
          <a:xfrm>
            <a:off x="304800" y="1676400"/>
            <a:ext cx="3189288" cy="4724400"/>
          </a:xfrm>
        </p:spPr>
        <p:txBody>
          <a:bodyPr/>
          <a:lstStyle/>
          <a:p>
            <a:pPr marL="533400" indent="-533400">
              <a:buFont typeface="ZapfDingbats" charset="0"/>
              <a:buNone/>
            </a:pPr>
            <a:r>
              <a:rPr lang="en-US" altLang="x-none" sz="2400">
                <a:solidFill>
                  <a:srgbClr val="FF0000"/>
                </a:solidFill>
                <a:ea typeface="ＭＳ Ｐゴシック" charset="-128"/>
              </a:rPr>
              <a:t>node </a:t>
            </a:r>
            <a:r>
              <a:rPr lang="en-US" altLang="zh-CN" sz="2400">
                <a:solidFill>
                  <a:srgbClr val="FF0000"/>
                </a:solidFill>
                <a:ea typeface="宋体" charset="-122"/>
              </a:rPr>
              <a:t>J</a:t>
            </a:r>
            <a:r>
              <a:rPr lang="en-US" altLang="x-none" sz="2400">
                <a:solidFill>
                  <a:srgbClr val="FF0000"/>
                </a:solidFill>
                <a:ea typeface="ＭＳ Ｐゴシック" charset="-128"/>
              </a:rPr>
              <a:t>::</a:t>
            </a:r>
            <a:r>
              <a:rPr lang="en-US" altLang="zh-CN" sz="2400">
                <a:solidFill>
                  <a:srgbClr val="FF0000"/>
                </a:solidFill>
                <a:ea typeface="宋体" charset="-122"/>
              </a:rPr>
              <a:t>retrieve</a:t>
            </a:r>
            <a:r>
              <a:rPr lang="en-US" altLang="x-none" sz="2400">
                <a:solidFill>
                  <a:srgbClr val="FF0000"/>
                </a:solidFill>
                <a:ea typeface="ＭＳ Ｐゴシック" charset="-128"/>
              </a:rPr>
              <a:t>(K)</a:t>
            </a:r>
            <a:endParaRPr lang="en-US" altLang="zh-CN" sz="2400">
              <a:solidFill>
                <a:srgbClr val="FF0000"/>
              </a:solidFill>
              <a:ea typeface="宋体" charset="-122"/>
            </a:endParaRPr>
          </a:p>
        </p:txBody>
      </p:sp>
      <p:sp>
        <p:nvSpPr>
          <p:cNvPr id="362500" name="Rectangle 4"/>
          <p:cNvSpPr>
            <a:spLocks noChangeArrowheads="1"/>
          </p:cNvSpPr>
          <p:nvPr/>
        </p:nvSpPr>
        <p:spPr bwMode="auto">
          <a:xfrm>
            <a:off x="3675063" y="1887538"/>
            <a:ext cx="3657600" cy="36576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62501" name="Line 5"/>
          <p:cNvSpPr>
            <a:spLocks noChangeShapeType="1"/>
          </p:cNvSpPr>
          <p:nvPr/>
        </p:nvSpPr>
        <p:spPr bwMode="auto">
          <a:xfrm>
            <a:off x="5446713" y="1916113"/>
            <a:ext cx="0" cy="3600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2502" name="Line 6"/>
          <p:cNvSpPr>
            <a:spLocks noChangeShapeType="1"/>
          </p:cNvSpPr>
          <p:nvPr/>
        </p:nvSpPr>
        <p:spPr bwMode="auto">
          <a:xfrm>
            <a:off x="3656013" y="3684588"/>
            <a:ext cx="36861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2503" name="Line 7"/>
          <p:cNvSpPr>
            <a:spLocks noChangeShapeType="1"/>
          </p:cNvSpPr>
          <p:nvPr/>
        </p:nvSpPr>
        <p:spPr bwMode="auto">
          <a:xfrm>
            <a:off x="4117975" y="1897063"/>
            <a:ext cx="0" cy="1784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2504" name="Line 8"/>
          <p:cNvSpPr>
            <a:spLocks noChangeShapeType="1"/>
          </p:cNvSpPr>
          <p:nvPr/>
        </p:nvSpPr>
        <p:spPr bwMode="auto">
          <a:xfrm>
            <a:off x="3692525" y="2792413"/>
            <a:ext cx="36417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2505" name="Line 9"/>
          <p:cNvSpPr>
            <a:spLocks noChangeShapeType="1"/>
          </p:cNvSpPr>
          <p:nvPr/>
        </p:nvSpPr>
        <p:spPr bwMode="auto">
          <a:xfrm>
            <a:off x="3676650" y="4621213"/>
            <a:ext cx="36274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2506" name="Line 10"/>
          <p:cNvSpPr>
            <a:spLocks noChangeShapeType="1"/>
          </p:cNvSpPr>
          <p:nvPr/>
        </p:nvSpPr>
        <p:spPr bwMode="auto">
          <a:xfrm>
            <a:off x="4568825" y="1893888"/>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2507" name="Line 11"/>
          <p:cNvSpPr>
            <a:spLocks noChangeShapeType="1"/>
          </p:cNvSpPr>
          <p:nvPr/>
        </p:nvSpPr>
        <p:spPr bwMode="auto">
          <a:xfrm>
            <a:off x="6332538" y="1901825"/>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2508" name="Line 12"/>
          <p:cNvSpPr>
            <a:spLocks noChangeShapeType="1"/>
          </p:cNvSpPr>
          <p:nvPr/>
        </p:nvSpPr>
        <p:spPr bwMode="auto">
          <a:xfrm>
            <a:off x="3670300" y="2351088"/>
            <a:ext cx="8985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2509" name="Line 13"/>
          <p:cNvSpPr>
            <a:spLocks noChangeShapeType="1"/>
          </p:cNvSpPr>
          <p:nvPr/>
        </p:nvSpPr>
        <p:spPr bwMode="auto">
          <a:xfrm>
            <a:off x="3679825" y="3246438"/>
            <a:ext cx="8985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2510" name="Line 14"/>
          <p:cNvSpPr>
            <a:spLocks noChangeShapeType="1"/>
          </p:cNvSpPr>
          <p:nvPr/>
        </p:nvSpPr>
        <p:spPr bwMode="auto">
          <a:xfrm>
            <a:off x="4127500" y="5102225"/>
            <a:ext cx="4476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2511" name="Line 15"/>
          <p:cNvSpPr>
            <a:spLocks noChangeShapeType="1"/>
          </p:cNvSpPr>
          <p:nvPr/>
        </p:nvSpPr>
        <p:spPr bwMode="auto">
          <a:xfrm flipH="1">
            <a:off x="6846888" y="4629150"/>
            <a:ext cx="1587" cy="9001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2512" name="Line 16"/>
          <p:cNvSpPr>
            <a:spLocks noChangeShapeType="1"/>
          </p:cNvSpPr>
          <p:nvPr/>
        </p:nvSpPr>
        <p:spPr bwMode="auto">
          <a:xfrm>
            <a:off x="4576763" y="4157663"/>
            <a:ext cx="83978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2513" name="Line 17"/>
          <p:cNvSpPr>
            <a:spLocks noChangeShapeType="1"/>
          </p:cNvSpPr>
          <p:nvPr/>
        </p:nvSpPr>
        <p:spPr bwMode="auto">
          <a:xfrm>
            <a:off x="5456238" y="5094288"/>
            <a:ext cx="8683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2514" name="Line 18"/>
          <p:cNvSpPr>
            <a:spLocks noChangeShapeType="1"/>
          </p:cNvSpPr>
          <p:nvPr/>
        </p:nvSpPr>
        <p:spPr bwMode="auto">
          <a:xfrm>
            <a:off x="4968875" y="2800350"/>
            <a:ext cx="0" cy="2759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2515" name="Line 19"/>
          <p:cNvSpPr>
            <a:spLocks noChangeShapeType="1"/>
          </p:cNvSpPr>
          <p:nvPr/>
        </p:nvSpPr>
        <p:spPr bwMode="auto">
          <a:xfrm>
            <a:off x="4119563" y="4606925"/>
            <a:ext cx="0" cy="914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2516" name="Line 20"/>
          <p:cNvSpPr>
            <a:spLocks noChangeShapeType="1"/>
          </p:cNvSpPr>
          <p:nvPr/>
        </p:nvSpPr>
        <p:spPr bwMode="auto">
          <a:xfrm>
            <a:off x="5875338" y="1909763"/>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2517" name="Line 21"/>
          <p:cNvSpPr>
            <a:spLocks noChangeShapeType="1"/>
          </p:cNvSpPr>
          <p:nvPr/>
        </p:nvSpPr>
        <p:spPr bwMode="auto">
          <a:xfrm flipH="1">
            <a:off x="6811963" y="1889125"/>
            <a:ext cx="0" cy="18002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2518" name="Line 22"/>
          <p:cNvSpPr>
            <a:spLocks noChangeShapeType="1"/>
          </p:cNvSpPr>
          <p:nvPr/>
        </p:nvSpPr>
        <p:spPr bwMode="auto">
          <a:xfrm>
            <a:off x="6354763" y="2336800"/>
            <a:ext cx="463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2519" name="Line 23"/>
          <p:cNvSpPr>
            <a:spLocks noChangeShapeType="1"/>
          </p:cNvSpPr>
          <p:nvPr/>
        </p:nvSpPr>
        <p:spPr bwMode="auto">
          <a:xfrm>
            <a:off x="5448300" y="3243263"/>
            <a:ext cx="4508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2520" name="Line 24"/>
          <p:cNvSpPr>
            <a:spLocks noChangeShapeType="1"/>
          </p:cNvSpPr>
          <p:nvPr/>
        </p:nvSpPr>
        <p:spPr bwMode="auto">
          <a:xfrm flipV="1">
            <a:off x="5889625" y="4164013"/>
            <a:ext cx="4191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2521" name="Text Box 25"/>
          <p:cNvSpPr txBox="1">
            <a:spLocks noChangeArrowheads="1"/>
          </p:cNvSpPr>
          <p:nvPr/>
        </p:nvSpPr>
        <p:spPr bwMode="auto">
          <a:xfrm>
            <a:off x="3817938" y="4643438"/>
            <a:ext cx="336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1800">
                <a:solidFill>
                  <a:srgbClr val="FF0000"/>
                </a:solidFill>
                <a:latin typeface="Comic Sans MS" charset="0"/>
                <a:ea typeface="宋体" charset="-122"/>
              </a:rPr>
              <a:t>J</a:t>
            </a:r>
            <a:endParaRPr lang="en-US" altLang="x-none" sz="1800">
              <a:solidFill>
                <a:srgbClr val="FF0000"/>
              </a:solidFill>
              <a:latin typeface="Comic Sans MS" charset="0"/>
            </a:endParaRPr>
          </a:p>
        </p:txBody>
      </p:sp>
      <p:sp>
        <p:nvSpPr>
          <p:cNvPr id="362522" name="Oval 26"/>
          <p:cNvSpPr>
            <a:spLocks noChangeArrowheads="1"/>
          </p:cNvSpPr>
          <p:nvPr/>
        </p:nvSpPr>
        <p:spPr bwMode="auto">
          <a:xfrm>
            <a:off x="3811588" y="5049838"/>
            <a:ext cx="174625" cy="174625"/>
          </a:xfrm>
          <a:prstGeom prst="ellipse">
            <a:avLst/>
          </a:prstGeom>
          <a:solidFill>
            <a:srgbClr val="FF0000"/>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62523" name="Oval 31"/>
          <p:cNvSpPr>
            <a:spLocks noChangeArrowheads="1"/>
          </p:cNvSpPr>
          <p:nvPr/>
        </p:nvSpPr>
        <p:spPr bwMode="auto">
          <a:xfrm>
            <a:off x="6502400" y="3403600"/>
            <a:ext cx="174625" cy="174625"/>
          </a:xfrm>
          <a:prstGeom prst="ellipse">
            <a:avLst/>
          </a:prstGeom>
          <a:solidFill>
            <a:schemeClr val="accent2"/>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62524" name="Line 32"/>
          <p:cNvSpPr>
            <a:spLocks noChangeShapeType="1"/>
          </p:cNvSpPr>
          <p:nvPr/>
        </p:nvSpPr>
        <p:spPr bwMode="auto">
          <a:xfrm flipV="1">
            <a:off x="3990975" y="3541713"/>
            <a:ext cx="2482850" cy="1552575"/>
          </a:xfrm>
          <a:prstGeom prst="line">
            <a:avLst/>
          </a:prstGeom>
          <a:noFill/>
          <a:ln w="9525">
            <a:solidFill>
              <a:schemeClr val="tx1"/>
            </a:solidFill>
            <a:prstDash val="dash"/>
            <a:round/>
            <a:headEnd/>
            <a:tailEnd type="stealth" w="lg" len="lg"/>
          </a:ln>
          <a:extLst>
            <a:ext uri="{909E8E84-426E-40DD-AFC4-6F175D3DCCD1}">
              <a14:hiddenFill xmlns:a14="http://schemas.microsoft.com/office/drawing/2010/main">
                <a:noFill/>
              </a14:hiddenFill>
            </a:ext>
          </a:extLst>
        </p:spPr>
        <p:txBody>
          <a:bodyPr anchor="ctr">
            <a:spAutoFit/>
          </a:bodyPr>
          <a:lstStyle/>
          <a:p>
            <a:endParaRPr lang="en-US"/>
          </a:p>
        </p:txBody>
      </p:sp>
    </p:spTree>
    <p:extLst>
      <p:ext uri="{BB962C8B-B14F-4D97-AF65-F5344CB8AC3E}">
        <p14:creationId xmlns:p14="http://schemas.microsoft.com/office/powerpoint/2010/main" val="48836959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B8A711B-AD50-9040-9BED-CA3F4AE43554}" type="slidenum">
              <a:rPr lang="en-US" altLang="x-none" sz="1400">
                <a:solidFill>
                  <a:srgbClr val="000000"/>
                </a:solidFill>
                <a:latin typeface="Times New Roman" charset="0"/>
              </a:rPr>
              <a:pPr eaLnBrk="1" hangingPunct="1"/>
              <a:t>67</a:t>
            </a:fld>
            <a:endParaRPr lang="en-US" altLang="x-none" sz="1400">
              <a:solidFill>
                <a:srgbClr val="000000"/>
              </a:solidFill>
              <a:latin typeface="Times New Roman" charset="0"/>
            </a:endParaRPr>
          </a:p>
        </p:txBody>
      </p:sp>
      <p:sp>
        <p:nvSpPr>
          <p:cNvPr id="364546" name="Rectangle 2"/>
          <p:cNvSpPr>
            <a:spLocks noGrp="1" noChangeArrowheads="1"/>
          </p:cNvSpPr>
          <p:nvPr>
            <p:ph type="title"/>
          </p:nvPr>
        </p:nvSpPr>
        <p:spPr>
          <a:xfrm>
            <a:off x="304800" y="228600"/>
            <a:ext cx="8229600" cy="1143000"/>
          </a:xfrm>
        </p:spPr>
        <p:txBody>
          <a:bodyPr/>
          <a:lstStyle/>
          <a:p>
            <a:r>
              <a:rPr lang="en-US" altLang="x-none" sz="3600">
                <a:ea typeface="ＭＳ Ｐゴシック" charset="-128"/>
              </a:rPr>
              <a:t>CAN </a:t>
            </a:r>
            <a:r>
              <a:rPr lang="en-US" altLang="zh-CN" sz="3600">
                <a:ea typeface="宋体" charset="-122"/>
              </a:rPr>
              <a:t>Retrieve: Example</a:t>
            </a:r>
            <a:endParaRPr lang="en-US" altLang="x-none" sz="3600">
              <a:ea typeface="ＭＳ Ｐゴシック" charset="-128"/>
            </a:endParaRPr>
          </a:p>
        </p:txBody>
      </p:sp>
      <p:sp>
        <p:nvSpPr>
          <p:cNvPr id="364547" name="Rectangle 3"/>
          <p:cNvSpPr>
            <a:spLocks noGrp="1" noChangeArrowheads="1"/>
          </p:cNvSpPr>
          <p:nvPr>
            <p:ph type="body" idx="1"/>
          </p:nvPr>
        </p:nvSpPr>
        <p:spPr>
          <a:xfrm>
            <a:off x="304800" y="1676400"/>
            <a:ext cx="3189288" cy="4724400"/>
          </a:xfrm>
        </p:spPr>
        <p:txBody>
          <a:bodyPr/>
          <a:lstStyle/>
          <a:p>
            <a:pPr marL="533400" indent="-533400">
              <a:buFont typeface="ZapfDingbats" charset="0"/>
              <a:buNone/>
            </a:pPr>
            <a:r>
              <a:rPr lang="en-US" altLang="x-none" sz="2400">
                <a:solidFill>
                  <a:srgbClr val="FF0000"/>
                </a:solidFill>
                <a:ea typeface="ＭＳ Ｐゴシック" charset="-128"/>
              </a:rPr>
              <a:t>node </a:t>
            </a:r>
            <a:r>
              <a:rPr lang="en-US" altLang="zh-CN" sz="2400">
                <a:solidFill>
                  <a:srgbClr val="FF0000"/>
                </a:solidFill>
                <a:ea typeface="宋体" charset="-122"/>
              </a:rPr>
              <a:t>J</a:t>
            </a:r>
            <a:r>
              <a:rPr lang="en-US" altLang="x-none" sz="2400">
                <a:solidFill>
                  <a:srgbClr val="FF0000"/>
                </a:solidFill>
                <a:ea typeface="ＭＳ Ｐゴシック" charset="-128"/>
              </a:rPr>
              <a:t>::</a:t>
            </a:r>
            <a:r>
              <a:rPr lang="en-US" altLang="zh-CN" sz="2400">
                <a:solidFill>
                  <a:srgbClr val="FF0000"/>
                </a:solidFill>
                <a:ea typeface="宋体" charset="-122"/>
              </a:rPr>
              <a:t>retrieve</a:t>
            </a:r>
            <a:r>
              <a:rPr lang="en-US" altLang="x-none" sz="2400">
                <a:solidFill>
                  <a:srgbClr val="FF0000"/>
                </a:solidFill>
                <a:ea typeface="ＭＳ Ｐゴシック" charset="-128"/>
              </a:rPr>
              <a:t>(K)</a:t>
            </a:r>
            <a:endParaRPr lang="en-US" altLang="zh-CN" sz="2400">
              <a:solidFill>
                <a:srgbClr val="FF0000"/>
              </a:solidFill>
              <a:ea typeface="宋体" charset="-122"/>
            </a:endParaRPr>
          </a:p>
          <a:p>
            <a:pPr marL="533400" indent="-533400">
              <a:buFont typeface="ZapfDingbats" charset="0"/>
              <a:buNone/>
            </a:pPr>
            <a:r>
              <a:rPr lang="en-US" altLang="zh-CN" sz="2400">
                <a:solidFill>
                  <a:schemeClr val="accent2"/>
                </a:solidFill>
                <a:ea typeface="宋体" charset="-122"/>
              </a:rPr>
              <a:t>(1)  </a:t>
            </a:r>
            <a:r>
              <a:rPr lang="en-US" altLang="x-none" sz="2400">
                <a:solidFill>
                  <a:schemeClr val="accent2"/>
                </a:solidFill>
                <a:ea typeface="ＭＳ Ｐゴシック" charset="-128"/>
              </a:rPr>
              <a:t>a = h</a:t>
            </a:r>
            <a:r>
              <a:rPr lang="en-US" altLang="x-none" sz="2400" baseline="-25000">
                <a:solidFill>
                  <a:schemeClr val="accent2"/>
                </a:solidFill>
                <a:ea typeface="ＭＳ Ｐゴシック" charset="-128"/>
              </a:rPr>
              <a:t>x</a:t>
            </a:r>
            <a:r>
              <a:rPr lang="en-US" altLang="x-none" sz="2400">
                <a:solidFill>
                  <a:schemeClr val="accent2"/>
                </a:solidFill>
                <a:ea typeface="ＭＳ Ｐゴシック" charset="-128"/>
              </a:rPr>
              <a:t>(K)</a:t>
            </a:r>
            <a:endParaRPr lang="en-US" altLang="zh-CN" sz="2400">
              <a:solidFill>
                <a:schemeClr val="accent2"/>
              </a:solidFill>
              <a:ea typeface="宋体" charset="-122"/>
            </a:endParaRPr>
          </a:p>
          <a:p>
            <a:pPr marL="533400" indent="-533400">
              <a:buFont typeface="ZapfDingbats" charset="0"/>
              <a:buNone/>
            </a:pPr>
            <a:r>
              <a:rPr lang="en-US" altLang="zh-CN" sz="2400">
                <a:solidFill>
                  <a:schemeClr val="accent2"/>
                </a:solidFill>
                <a:ea typeface="宋体" charset="-122"/>
              </a:rPr>
              <a:t>      </a:t>
            </a:r>
            <a:r>
              <a:rPr lang="en-US" altLang="x-none" sz="2400">
                <a:solidFill>
                  <a:schemeClr val="accent2"/>
                </a:solidFill>
                <a:ea typeface="ＭＳ Ｐゴシック" charset="-128"/>
              </a:rPr>
              <a:t>b = h</a:t>
            </a:r>
            <a:r>
              <a:rPr lang="en-US" altLang="x-none" sz="2400" baseline="-25000">
                <a:solidFill>
                  <a:schemeClr val="accent2"/>
                </a:solidFill>
                <a:ea typeface="ＭＳ Ｐゴシック" charset="-128"/>
              </a:rPr>
              <a:t>y</a:t>
            </a:r>
            <a:r>
              <a:rPr lang="en-US" altLang="x-none" sz="2400">
                <a:solidFill>
                  <a:schemeClr val="accent2"/>
                </a:solidFill>
                <a:ea typeface="ＭＳ Ｐゴシック" charset="-128"/>
              </a:rPr>
              <a:t>(K)</a:t>
            </a:r>
            <a:endParaRPr lang="en-US" altLang="zh-CN" sz="2400">
              <a:solidFill>
                <a:schemeClr val="accent2"/>
              </a:solidFill>
              <a:ea typeface="宋体" charset="-122"/>
            </a:endParaRPr>
          </a:p>
          <a:p>
            <a:pPr marL="533400" indent="-533400">
              <a:buFont typeface="ZapfDingbats" charset="0"/>
              <a:buNone/>
            </a:pPr>
            <a:endParaRPr lang="en-US" altLang="zh-CN" sz="2400">
              <a:solidFill>
                <a:schemeClr val="accent2"/>
              </a:solidFill>
              <a:ea typeface="宋体" charset="-122"/>
            </a:endParaRPr>
          </a:p>
          <a:p>
            <a:pPr marL="533400" indent="-533400">
              <a:buFont typeface="ZapfDingbats" charset="0"/>
              <a:buNone/>
            </a:pPr>
            <a:r>
              <a:rPr lang="en-US" altLang="x-none" sz="2000">
                <a:solidFill>
                  <a:schemeClr val="accent2"/>
                </a:solidFill>
                <a:ea typeface="ＭＳ Ｐゴシック" charset="-128"/>
              </a:rPr>
              <a:t>(2) </a:t>
            </a:r>
            <a:r>
              <a:rPr lang="en-US" altLang="zh-CN" sz="2000">
                <a:solidFill>
                  <a:schemeClr val="accent2"/>
                </a:solidFill>
                <a:ea typeface="宋体" charset="-122"/>
              </a:rPr>
              <a:t>route “retrieve(K)” to (a,b)</a:t>
            </a:r>
            <a:endParaRPr lang="en-US" altLang="x-none" sz="2400">
              <a:solidFill>
                <a:srgbClr val="FF0000"/>
              </a:solidFill>
              <a:ea typeface="ＭＳ Ｐゴシック" charset="-128"/>
            </a:endParaRPr>
          </a:p>
          <a:p>
            <a:pPr marL="533400" indent="-533400">
              <a:buFont typeface="ZapfDingbats" charset="0"/>
              <a:buNone/>
            </a:pPr>
            <a:endParaRPr lang="en-US" altLang="x-none">
              <a:solidFill>
                <a:srgbClr val="FF0000"/>
              </a:solidFill>
              <a:ea typeface="ＭＳ Ｐゴシック" charset="-128"/>
            </a:endParaRPr>
          </a:p>
        </p:txBody>
      </p:sp>
      <p:sp>
        <p:nvSpPr>
          <p:cNvPr id="364548" name="Rectangle 4"/>
          <p:cNvSpPr>
            <a:spLocks noChangeArrowheads="1"/>
          </p:cNvSpPr>
          <p:nvPr/>
        </p:nvSpPr>
        <p:spPr bwMode="auto">
          <a:xfrm>
            <a:off x="3675063" y="1887538"/>
            <a:ext cx="3657600" cy="36576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64549" name="Line 5"/>
          <p:cNvSpPr>
            <a:spLocks noChangeShapeType="1"/>
          </p:cNvSpPr>
          <p:nvPr/>
        </p:nvSpPr>
        <p:spPr bwMode="auto">
          <a:xfrm>
            <a:off x="5446713" y="1916113"/>
            <a:ext cx="0" cy="3600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4550" name="Line 6"/>
          <p:cNvSpPr>
            <a:spLocks noChangeShapeType="1"/>
          </p:cNvSpPr>
          <p:nvPr/>
        </p:nvSpPr>
        <p:spPr bwMode="auto">
          <a:xfrm>
            <a:off x="3656013" y="3684588"/>
            <a:ext cx="36861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4551" name="Line 7"/>
          <p:cNvSpPr>
            <a:spLocks noChangeShapeType="1"/>
          </p:cNvSpPr>
          <p:nvPr/>
        </p:nvSpPr>
        <p:spPr bwMode="auto">
          <a:xfrm>
            <a:off x="4117975" y="1897063"/>
            <a:ext cx="0" cy="1784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4552" name="Line 8"/>
          <p:cNvSpPr>
            <a:spLocks noChangeShapeType="1"/>
          </p:cNvSpPr>
          <p:nvPr/>
        </p:nvSpPr>
        <p:spPr bwMode="auto">
          <a:xfrm>
            <a:off x="3692525" y="2792413"/>
            <a:ext cx="36417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4553" name="Line 9"/>
          <p:cNvSpPr>
            <a:spLocks noChangeShapeType="1"/>
          </p:cNvSpPr>
          <p:nvPr/>
        </p:nvSpPr>
        <p:spPr bwMode="auto">
          <a:xfrm>
            <a:off x="3676650" y="4621213"/>
            <a:ext cx="36274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4554" name="Line 10"/>
          <p:cNvSpPr>
            <a:spLocks noChangeShapeType="1"/>
          </p:cNvSpPr>
          <p:nvPr/>
        </p:nvSpPr>
        <p:spPr bwMode="auto">
          <a:xfrm>
            <a:off x="4568825" y="1893888"/>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4555" name="Line 11"/>
          <p:cNvSpPr>
            <a:spLocks noChangeShapeType="1"/>
          </p:cNvSpPr>
          <p:nvPr/>
        </p:nvSpPr>
        <p:spPr bwMode="auto">
          <a:xfrm>
            <a:off x="6332538" y="1901825"/>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4556" name="Line 12"/>
          <p:cNvSpPr>
            <a:spLocks noChangeShapeType="1"/>
          </p:cNvSpPr>
          <p:nvPr/>
        </p:nvSpPr>
        <p:spPr bwMode="auto">
          <a:xfrm>
            <a:off x="3670300" y="2351088"/>
            <a:ext cx="8985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4557" name="Line 13"/>
          <p:cNvSpPr>
            <a:spLocks noChangeShapeType="1"/>
          </p:cNvSpPr>
          <p:nvPr/>
        </p:nvSpPr>
        <p:spPr bwMode="auto">
          <a:xfrm>
            <a:off x="3679825" y="3246438"/>
            <a:ext cx="8985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4558" name="Line 14"/>
          <p:cNvSpPr>
            <a:spLocks noChangeShapeType="1"/>
          </p:cNvSpPr>
          <p:nvPr/>
        </p:nvSpPr>
        <p:spPr bwMode="auto">
          <a:xfrm>
            <a:off x="4127500" y="5102225"/>
            <a:ext cx="4476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4559" name="Line 15"/>
          <p:cNvSpPr>
            <a:spLocks noChangeShapeType="1"/>
          </p:cNvSpPr>
          <p:nvPr/>
        </p:nvSpPr>
        <p:spPr bwMode="auto">
          <a:xfrm flipH="1">
            <a:off x="6846888" y="4629150"/>
            <a:ext cx="1587" cy="9001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4560" name="Line 16"/>
          <p:cNvSpPr>
            <a:spLocks noChangeShapeType="1"/>
          </p:cNvSpPr>
          <p:nvPr/>
        </p:nvSpPr>
        <p:spPr bwMode="auto">
          <a:xfrm>
            <a:off x="4576763" y="4157663"/>
            <a:ext cx="83978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4561" name="Line 17"/>
          <p:cNvSpPr>
            <a:spLocks noChangeShapeType="1"/>
          </p:cNvSpPr>
          <p:nvPr/>
        </p:nvSpPr>
        <p:spPr bwMode="auto">
          <a:xfrm>
            <a:off x="5456238" y="5094288"/>
            <a:ext cx="8683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4562" name="Line 18"/>
          <p:cNvSpPr>
            <a:spLocks noChangeShapeType="1"/>
          </p:cNvSpPr>
          <p:nvPr/>
        </p:nvSpPr>
        <p:spPr bwMode="auto">
          <a:xfrm>
            <a:off x="4968875" y="2800350"/>
            <a:ext cx="0" cy="2759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4563" name="Line 19"/>
          <p:cNvSpPr>
            <a:spLocks noChangeShapeType="1"/>
          </p:cNvSpPr>
          <p:nvPr/>
        </p:nvSpPr>
        <p:spPr bwMode="auto">
          <a:xfrm>
            <a:off x="4119563" y="4606925"/>
            <a:ext cx="0" cy="914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4564" name="Line 20"/>
          <p:cNvSpPr>
            <a:spLocks noChangeShapeType="1"/>
          </p:cNvSpPr>
          <p:nvPr/>
        </p:nvSpPr>
        <p:spPr bwMode="auto">
          <a:xfrm>
            <a:off x="5875338" y="1909763"/>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4565" name="Line 21"/>
          <p:cNvSpPr>
            <a:spLocks noChangeShapeType="1"/>
          </p:cNvSpPr>
          <p:nvPr/>
        </p:nvSpPr>
        <p:spPr bwMode="auto">
          <a:xfrm flipH="1">
            <a:off x="6811963" y="1889125"/>
            <a:ext cx="0" cy="18002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4566" name="Line 22"/>
          <p:cNvSpPr>
            <a:spLocks noChangeShapeType="1"/>
          </p:cNvSpPr>
          <p:nvPr/>
        </p:nvSpPr>
        <p:spPr bwMode="auto">
          <a:xfrm>
            <a:off x="6354763" y="2336800"/>
            <a:ext cx="463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4567" name="Line 23"/>
          <p:cNvSpPr>
            <a:spLocks noChangeShapeType="1"/>
          </p:cNvSpPr>
          <p:nvPr/>
        </p:nvSpPr>
        <p:spPr bwMode="auto">
          <a:xfrm>
            <a:off x="5448300" y="3243263"/>
            <a:ext cx="4508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4568" name="Line 24"/>
          <p:cNvSpPr>
            <a:spLocks noChangeShapeType="1"/>
          </p:cNvSpPr>
          <p:nvPr/>
        </p:nvSpPr>
        <p:spPr bwMode="auto">
          <a:xfrm flipV="1">
            <a:off x="5889625" y="4164013"/>
            <a:ext cx="4191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4569" name="Text Box 25"/>
          <p:cNvSpPr txBox="1">
            <a:spLocks noChangeArrowheads="1"/>
          </p:cNvSpPr>
          <p:nvPr/>
        </p:nvSpPr>
        <p:spPr bwMode="auto">
          <a:xfrm>
            <a:off x="3817938" y="4643438"/>
            <a:ext cx="336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1800">
                <a:solidFill>
                  <a:srgbClr val="FF0000"/>
                </a:solidFill>
                <a:latin typeface="Comic Sans MS" charset="0"/>
                <a:ea typeface="宋体" charset="-122"/>
              </a:rPr>
              <a:t>J</a:t>
            </a:r>
            <a:endParaRPr lang="en-US" altLang="x-none" sz="1800">
              <a:solidFill>
                <a:srgbClr val="FF0000"/>
              </a:solidFill>
              <a:latin typeface="Comic Sans MS" charset="0"/>
            </a:endParaRPr>
          </a:p>
        </p:txBody>
      </p:sp>
      <p:sp>
        <p:nvSpPr>
          <p:cNvPr id="364570" name="Oval 26"/>
          <p:cNvSpPr>
            <a:spLocks noChangeArrowheads="1"/>
          </p:cNvSpPr>
          <p:nvPr/>
        </p:nvSpPr>
        <p:spPr bwMode="auto">
          <a:xfrm>
            <a:off x="3811588" y="5049838"/>
            <a:ext cx="174625" cy="174625"/>
          </a:xfrm>
          <a:prstGeom prst="ellipse">
            <a:avLst/>
          </a:prstGeom>
          <a:solidFill>
            <a:srgbClr val="FF0000"/>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64571" name="Line 27"/>
          <p:cNvSpPr>
            <a:spLocks noChangeShapeType="1"/>
          </p:cNvSpPr>
          <p:nvPr/>
        </p:nvSpPr>
        <p:spPr bwMode="auto">
          <a:xfrm>
            <a:off x="6575425" y="1597025"/>
            <a:ext cx="0" cy="4456113"/>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364572" name="Text Box 28"/>
          <p:cNvSpPr txBox="1">
            <a:spLocks noChangeArrowheads="1"/>
          </p:cNvSpPr>
          <p:nvPr/>
        </p:nvSpPr>
        <p:spPr bwMode="auto">
          <a:xfrm>
            <a:off x="6064250" y="5954713"/>
            <a:ext cx="7461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2000">
                <a:solidFill>
                  <a:srgbClr val="3333CC"/>
                </a:solidFill>
                <a:latin typeface="Comic Sans MS" charset="0"/>
                <a:ea typeface="宋体" charset="-122"/>
              </a:rPr>
              <a:t>x = a</a:t>
            </a:r>
            <a:endParaRPr lang="en-US" altLang="x-none" sz="2000">
              <a:solidFill>
                <a:srgbClr val="3333CC"/>
              </a:solidFill>
              <a:latin typeface="Comic Sans MS" charset="0"/>
            </a:endParaRPr>
          </a:p>
        </p:txBody>
      </p:sp>
      <p:sp>
        <p:nvSpPr>
          <p:cNvPr id="364573" name="Line 29"/>
          <p:cNvSpPr>
            <a:spLocks noChangeShapeType="1"/>
          </p:cNvSpPr>
          <p:nvPr/>
        </p:nvSpPr>
        <p:spPr bwMode="auto">
          <a:xfrm>
            <a:off x="3411538" y="3484563"/>
            <a:ext cx="4600575"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364574" name="Text Box 30"/>
          <p:cNvSpPr txBox="1">
            <a:spLocks noChangeArrowheads="1"/>
          </p:cNvSpPr>
          <p:nvPr/>
        </p:nvSpPr>
        <p:spPr bwMode="auto">
          <a:xfrm>
            <a:off x="8104188" y="3349625"/>
            <a:ext cx="749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2000">
                <a:solidFill>
                  <a:srgbClr val="3333CC"/>
                </a:solidFill>
                <a:latin typeface="Comic Sans MS" charset="0"/>
                <a:ea typeface="宋体" charset="-122"/>
              </a:rPr>
              <a:t>y = b</a:t>
            </a:r>
            <a:endParaRPr lang="en-US" altLang="x-none" sz="2000">
              <a:solidFill>
                <a:srgbClr val="3333CC"/>
              </a:solidFill>
              <a:latin typeface="Comic Sans MS" charset="0"/>
            </a:endParaRPr>
          </a:p>
        </p:txBody>
      </p:sp>
      <p:sp>
        <p:nvSpPr>
          <p:cNvPr id="364575" name="Oval 31"/>
          <p:cNvSpPr>
            <a:spLocks noChangeArrowheads="1"/>
          </p:cNvSpPr>
          <p:nvPr/>
        </p:nvSpPr>
        <p:spPr bwMode="auto">
          <a:xfrm>
            <a:off x="6502400" y="3403600"/>
            <a:ext cx="174625" cy="174625"/>
          </a:xfrm>
          <a:prstGeom prst="ellipse">
            <a:avLst/>
          </a:prstGeom>
          <a:solidFill>
            <a:schemeClr val="accent2"/>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64576" name="Line 32"/>
          <p:cNvSpPr>
            <a:spLocks noChangeShapeType="1"/>
          </p:cNvSpPr>
          <p:nvPr/>
        </p:nvSpPr>
        <p:spPr bwMode="auto">
          <a:xfrm flipV="1">
            <a:off x="3990975" y="3541713"/>
            <a:ext cx="2482850" cy="1552575"/>
          </a:xfrm>
          <a:prstGeom prst="line">
            <a:avLst/>
          </a:prstGeom>
          <a:noFill/>
          <a:ln w="9525">
            <a:solidFill>
              <a:schemeClr val="tx1"/>
            </a:solidFill>
            <a:prstDash val="dash"/>
            <a:round/>
            <a:headEnd/>
            <a:tailEnd type="stealth" w="lg" len="lg"/>
          </a:ln>
          <a:extLst>
            <a:ext uri="{909E8E84-426E-40DD-AFC4-6F175D3DCCD1}">
              <a14:hiddenFill xmlns:a14="http://schemas.microsoft.com/office/drawing/2010/main">
                <a:noFill/>
              </a14:hiddenFill>
            </a:ext>
          </a:extLst>
        </p:spPr>
        <p:txBody>
          <a:bodyPr anchor="ctr">
            <a:spAutoFit/>
          </a:bodyPr>
          <a:lstStyle/>
          <a:p>
            <a:endParaRPr lang="en-US"/>
          </a:p>
        </p:txBody>
      </p:sp>
    </p:spTree>
    <p:extLst>
      <p:ext uri="{BB962C8B-B14F-4D97-AF65-F5344CB8AC3E}">
        <p14:creationId xmlns:p14="http://schemas.microsoft.com/office/powerpoint/2010/main" val="199299482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659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1A756AB-9B60-5D43-921E-B2238BB6D581}" type="slidenum">
              <a:rPr lang="en-US" altLang="x-none" sz="1400">
                <a:solidFill>
                  <a:srgbClr val="000000"/>
                </a:solidFill>
                <a:latin typeface="Times New Roman" charset="0"/>
              </a:rPr>
              <a:pPr eaLnBrk="1" hangingPunct="1"/>
              <a:t>68</a:t>
            </a:fld>
            <a:endParaRPr lang="en-US" altLang="x-none" sz="1400">
              <a:solidFill>
                <a:srgbClr val="000000"/>
              </a:solidFill>
              <a:latin typeface="Times New Roman" charset="0"/>
            </a:endParaRPr>
          </a:p>
        </p:txBody>
      </p:sp>
      <p:sp>
        <p:nvSpPr>
          <p:cNvPr id="366594" name="Rectangle 8"/>
          <p:cNvSpPr>
            <a:spLocks noGrp="1" noChangeArrowheads="1"/>
          </p:cNvSpPr>
          <p:nvPr>
            <p:ph type="title"/>
          </p:nvPr>
        </p:nvSpPr>
        <p:spPr>
          <a:xfrm>
            <a:off x="304800" y="228600"/>
            <a:ext cx="8229600" cy="1143000"/>
          </a:xfrm>
        </p:spPr>
        <p:txBody>
          <a:bodyPr/>
          <a:lstStyle/>
          <a:p>
            <a:r>
              <a:rPr lang="en-US" altLang="x-none" sz="3600">
                <a:ea typeface="ＭＳ Ｐゴシック" charset="-128"/>
              </a:rPr>
              <a:t>CAN </a:t>
            </a:r>
            <a:r>
              <a:rPr lang="en-US" altLang="zh-CN" sz="3600">
                <a:ea typeface="宋体" charset="-122"/>
              </a:rPr>
              <a:t>Insert: Join (1)</a:t>
            </a:r>
            <a:endParaRPr lang="en-US" altLang="x-none" sz="3600">
              <a:ea typeface="ＭＳ Ｐゴシック" charset="-128"/>
            </a:endParaRPr>
          </a:p>
        </p:txBody>
      </p:sp>
      <p:grpSp>
        <p:nvGrpSpPr>
          <p:cNvPr id="2" name="Group 38"/>
          <p:cNvGrpSpPr>
            <a:grpSpLocks/>
          </p:cNvGrpSpPr>
          <p:nvPr/>
        </p:nvGrpSpPr>
        <p:grpSpPr bwMode="auto">
          <a:xfrm>
            <a:off x="438150" y="1887538"/>
            <a:ext cx="8705850" cy="4513262"/>
            <a:chOff x="438150" y="1887538"/>
            <a:chExt cx="8705850" cy="4513262"/>
          </a:xfrm>
        </p:grpSpPr>
        <p:sp>
          <p:nvSpPr>
            <p:cNvPr id="366596" name="Rectangle 10"/>
            <p:cNvSpPr>
              <a:spLocks noChangeArrowheads="1"/>
            </p:cNvSpPr>
            <p:nvPr/>
          </p:nvSpPr>
          <p:spPr bwMode="auto">
            <a:xfrm>
              <a:off x="3675063" y="1887538"/>
              <a:ext cx="3657600" cy="36576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66597" name="Line 11"/>
            <p:cNvSpPr>
              <a:spLocks noChangeShapeType="1"/>
            </p:cNvSpPr>
            <p:nvPr/>
          </p:nvSpPr>
          <p:spPr bwMode="auto">
            <a:xfrm>
              <a:off x="5446713" y="1916113"/>
              <a:ext cx="0" cy="3600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6598" name="Line 12"/>
            <p:cNvSpPr>
              <a:spLocks noChangeShapeType="1"/>
            </p:cNvSpPr>
            <p:nvPr/>
          </p:nvSpPr>
          <p:spPr bwMode="auto">
            <a:xfrm>
              <a:off x="3656013" y="3684588"/>
              <a:ext cx="36861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6599" name="Line 13"/>
            <p:cNvSpPr>
              <a:spLocks noChangeShapeType="1"/>
            </p:cNvSpPr>
            <p:nvPr/>
          </p:nvSpPr>
          <p:spPr bwMode="auto">
            <a:xfrm>
              <a:off x="4117975" y="1897063"/>
              <a:ext cx="0" cy="1784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6600" name="Line 14"/>
            <p:cNvSpPr>
              <a:spLocks noChangeShapeType="1"/>
            </p:cNvSpPr>
            <p:nvPr/>
          </p:nvSpPr>
          <p:spPr bwMode="auto">
            <a:xfrm>
              <a:off x="3692525" y="2792413"/>
              <a:ext cx="36417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6601" name="Line 15"/>
            <p:cNvSpPr>
              <a:spLocks noChangeShapeType="1"/>
            </p:cNvSpPr>
            <p:nvPr/>
          </p:nvSpPr>
          <p:spPr bwMode="auto">
            <a:xfrm>
              <a:off x="3676650" y="4621213"/>
              <a:ext cx="36274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6602" name="Line 16"/>
            <p:cNvSpPr>
              <a:spLocks noChangeShapeType="1"/>
            </p:cNvSpPr>
            <p:nvPr/>
          </p:nvSpPr>
          <p:spPr bwMode="auto">
            <a:xfrm>
              <a:off x="4568825" y="1893888"/>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6603" name="Line 17"/>
            <p:cNvSpPr>
              <a:spLocks noChangeShapeType="1"/>
            </p:cNvSpPr>
            <p:nvPr/>
          </p:nvSpPr>
          <p:spPr bwMode="auto">
            <a:xfrm>
              <a:off x="6332538" y="1901825"/>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6604" name="Line 18"/>
            <p:cNvSpPr>
              <a:spLocks noChangeShapeType="1"/>
            </p:cNvSpPr>
            <p:nvPr/>
          </p:nvSpPr>
          <p:spPr bwMode="auto">
            <a:xfrm>
              <a:off x="3670300" y="2351088"/>
              <a:ext cx="8985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6605" name="Line 19"/>
            <p:cNvSpPr>
              <a:spLocks noChangeShapeType="1"/>
            </p:cNvSpPr>
            <p:nvPr/>
          </p:nvSpPr>
          <p:spPr bwMode="auto">
            <a:xfrm>
              <a:off x="3679825" y="3246438"/>
              <a:ext cx="8985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6606" name="Line 20"/>
            <p:cNvSpPr>
              <a:spLocks noChangeShapeType="1"/>
            </p:cNvSpPr>
            <p:nvPr/>
          </p:nvSpPr>
          <p:spPr bwMode="auto">
            <a:xfrm>
              <a:off x="4127500" y="5102225"/>
              <a:ext cx="4476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6607" name="Line 21"/>
            <p:cNvSpPr>
              <a:spLocks noChangeShapeType="1"/>
            </p:cNvSpPr>
            <p:nvPr/>
          </p:nvSpPr>
          <p:spPr bwMode="auto">
            <a:xfrm flipH="1">
              <a:off x="6818313" y="4629150"/>
              <a:ext cx="1587" cy="9001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6608" name="Line 22"/>
            <p:cNvSpPr>
              <a:spLocks noChangeShapeType="1"/>
            </p:cNvSpPr>
            <p:nvPr/>
          </p:nvSpPr>
          <p:spPr bwMode="auto">
            <a:xfrm>
              <a:off x="4576763" y="4157663"/>
              <a:ext cx="83978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6609" name="Line 23"/>
            <p:cNvSpPr>
              <a:spLocks noChangeShapeType="1"/>
            </p:cNvSpPr>
            <p:nvPr/>
          </p:nvSpPr>
          <p:spPr bwMode="auto">
            <a:xfrm>
              <a:off x="5456238" y="5094288"/>
              <a:ext cx="8683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6610" name="Line 24"/>
            <p:cNvSpPr>
              <a:spLocks noChangeShapeType="1"/>
            </p:cNvSpPr>
            <p:nvPr/>
          </p:nvSpPr>
          <p:spPr bwMode="auto">
            <a:xfrm>
              <a:off x="4968875" y="2800350"/>
              <a:ext cx="0" cy="2759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6611" name="Line 25"/>
            <p:cNvSpPr>
              <a:spLocks noChangeShapeType="1"/>
            </p:cNvSpPr>
            <p:nvPr/>
          </p:nvSpPr>
          <p:spPr bwMode="auto">
            <a:xfrm>
              <a:off x="4119563" y="4606925"/>
              <a:ext cx="0" cy="914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6612" name="Line 26"/>
            <p:cNvSpPr>
              <a:spLocks noChangeShapeType="1"/>
            </p:cNvSpPr>
            <p:nvPr/>
          </p:nvSpPr>
          <p:spPr bwMode="auto">
            <a:xfrm>
              <a:off x="5875338" y="1909763"/>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6613" name="Line 27"/>
            <p:cNvSpPr>
              <a:spLocks noChangeShapeType="1"/>
            </p:cNvSpPr>
            <p:nvPr/>
          </p:nvSpPr>
          <p:spPr bwMode="auto">
            <a:xfrm flipH="1">
              <a:off x="6811963" y="1889125"/>
              <a:ext cx="0" cy="18002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6614" name="Line 28"/>
            <p:cNvSpPr>
              <a:spLocks noChangeShapeType="1"/>
            </p:cNvSpPr>
            <p:nvPr/>
          </p:nvSpPr>
          <p:spPr bwMode="auto">
            <a:xfrm>
              <a:off x="6354763" y="2336800"/>
              <a:ext cx="463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6615" name="Line 29"/>
            <p:cNvSpPr>
              <a:spLocks noChangeShapeType="1"/>
            </p:cNvSpPr>
            <p:nvPr/>
          </p:nvSpPr>
          <p:spPr bwMode="auto">
            <a:xfrm>
              <a:off x="5448300" y="3243263"/>
              <a:ext cx="4508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6616" name="Line 30"/>
            <p:cNvSpPr>
              <a:spLocks noChangeShapeType="1"/>
            </p:cNvSpPr>
            <p:nvPr/>
          </p:nvSpPr>
          <p:spPr bwMode="auto">
            <a:xfrm flipV="1">
              <a:off x="5889625" y="4164013"/>
              <a:ext cx="4191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pic>
          <p:nvPicPr>
            <p:cNvPr id="366617" name="Picture 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0" y="3109913"/>
              <a:ext cx="138271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6618" name="Oval 38"/>
            <p:cNvSpPr>
              <a:spLocks noChangeArrowheads="1"/>
            </p:cNvSpPr>
            <p:nvPr/>
          </p:nvSpPr>
          <p:spPr bwMode="auto">
            <a:xfrm>
              <a:off x="3811588" y="5049838"/>
              <a:ext cx="174625" cy="174625"/>
            </a:xfrm>
            <a:prstGeom prst="ellipse">
              <a:avLst/>
            </a:prstGeom>
            <a:solidFill>
              <a:schemeClr val="accent2"/>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66619" name="Oval 39"/>
            <p:cNvSpPr>
              <a:spLocks noChangeArrowheads="1"/>
            </p:cNvSpPr>
            <p:nvPr/>
          </p:nvSpPr>
          <p:spPr bwMode="auto">
            <a:xfrm>
              <a:off x="989013" y="5478463"/>
              <a:ext cx="174625" cy="174625"/>
            </a:xfrm>
            <a:prstGeom prst="ellipse">
              <a:avLst/>
            </a:prstGeom>
            <a:solidFill>
              <a:srgbClr val="FF0000"/>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66620" name="Line 40"/>
            <p:cNvSpPr>
              <a:spLocks noChangeShapeType="1"/>
            </p:cNvSpPr>
            <p:nvPr/>
          </p:nvSpPr>
          <p:spPr bwMode="auto">
            <a:xfrm>
              <a:off x="1031875" y="3787775"/>
              <a:ext cx="0" cy="1625600"/>
            </a:xfrm>
            <a:prstGeom prst="line">
              <a:avLst/>
            </a:prstGeom>
            <a:noFill/>
            <a:ln w="9525">
              <a:solidFill>
                <a:schemeClr val="tx1"/>
              </a:solidFill>
              <a:round/>
              <a:headEnd/>
              <a:tailEnd type="stealth" w="lg" len="lg"/>
            </a:ln>
            <a:extLst>
              <a:ext uri="{909E8E84-426E-40DD-AFC4-6F175D3DCCD1}">
                <a14:hiddenFill xmlns:a14="http://schemas.microsoft.com/office/drawing/2010/main">
                  <a:noFill/>
                </a14:hiddenFill>
              </a:ext>
            </a:extLst>
          </p:spPr>
          <p:txBody>
            <a:bodyPr anchor="ctr">
              <a:spAutoFit/>
            </a:bodyPr>
            <a:lstStyle/>
            <a:p>
              <a:endParaRPr lang="en-US"/>
            </a:p>
          </p:txBody>
        </p:sp>
        <p:sp>
          <p:nvSpPr>
            <p:cNvPr id="366621" name="Line 41"/>
            <p:cNvSpPr>
              <a:spLocks noChangeShapeType="1"/>
            </p:cNvSpPr>
            <p:nvPr/>
          </p:nvSpPr>
          <p:spPr bwMode="auto">
            <a:xfrm>
              <a:off x="1155700" y="3797300"/>
              <a:ext cx="0" cy="1625600"/>
            </a:xfrm>
            <a:prstGeom prst="line">
              <a:avLst/>
            </a:prstGeom>
            <a:noFill/>
            <a:ln w="9525">
              <a:solidFill>
                <a:schemeClr val="tx1"/>
              </a:solidFill>
              <a:round/>
              <a:headEnd type="stealth" w="lg" len="lg"/>
              <a:tailEnd type="none" w="lg" len="lg"/>
            </a:ln>
            <a:extLst>
              <a:ext uri="{909E8E84-426E-40DD-AFC4-6F175D3DCCD1}">
                <a14:hiddenFill xmlns:a14="http://schemas.microsoft.com/office/drawing/2010/main">
                  <a:noFill/>
                </a14:hiddenFill>
              </a:ext>
            </a:extLst>
          </p:spPr>
          <p:txBody>
            <a:bodyPr anchor="ctr">
              <a:spAutoFit/>
            </a:bodyPr>
            <a:lstStyle/>
            <a:p>
              <a:endParaRPr lang="en-US"/>
            </a:p>
          </p:txBody>
        </p:sp>
        <p:sp>
          <p:nvSpPr>
            <p:cNvPr id="366622" name="Rectangle 42"/>
            <p:cNvSpPr>
              <a:spLocks noChangeArrowheads="1"/>
            </p:cNvSpPr>
            <p:nvPr/>
          </p:nvSpPr>
          <p:spPr bwMode="auto">
            <a:xfrm>
              <a:off x="1852613" y="6034088"/>
              <a:ext cx="4597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1) Discover some node </a:t>
              </a:r>
              <a:r>
                <a:rPr lang="ja-JP" altLang="en-US">
                  <a:solidFill>
                    <a:srgbClr val="000000"/>
                  </a:solidFill>
                </a:rPr>
                <a:t>“</a:t>
              </a:r>
              <a:r>
                <a:rPr lang="en-US" altLang="zh-CN">
                  <a:solidFill>
                    <a:srgbClr val="000000"/>
                  </a:solidFill>
                  <a:ea typeface="宋体" charset="-122"/>
                </a:rPr>
                <a:t>J</a:t>
              </a:r>
              <a:r>
                <a:rPr lang="ja-JP" altLang="en-US">
                  <a:solidFill>
                    <a:srgbClr val="000000"/>
                  </a:solidFill>
                </a:rPr>
                <a:t>”</a:t>
              </a:r>
              <a:r>
                <a:rPr lang="en-US" altLang="ja-JP">
                  <a:solidFill>
                    <a:srgbClr val="000000"/>
                  </a:solidFill>
                </a:rPr>
                <a:t> already in CAN</a:t>
              </a:r>
              <a:endParaRPr lang="en-US" altLang="x-none">
                <a:solidFill>
                  <a:srgbClr val="000000"/>
                </a:solidFill>
              </a:endParaRPr>
            </a:p>
          </p:txBody>
        </p:sp>
        <p:sp>
          <p:nvSpPr>
            <p:cNvPr id="366623" name="Line 44"/>
            <p:cNvSpPr>
              <a:spLocks noChangeShapeType="1"/>
            </p:cNvSpPr>
            <p:nvPr/>
          </p:nvSpPr>
          <p:spPr bwMode="auto">
            <a:xfrm flipV="1">
              <a:off x="1146175" y="5153025"/>
              <a:ext cx="2670175" cy="392113"/>
            </a:xfrm>
            <a:prstGeom prst="line">
              <a:avLst/>
            </a:prstGeom>
            <a:noFill/>
            <a:ln w="9525">
              <a:solidFill>
                <a:schemeClr val="tx1"/>
              </a:solidFill>
              <a:round/>
              <a:headEnd/>
              <a:tailEnd type="arrow" w="lg" len="lg"/>
            </a:ln>
            <a:extLst>
              <a:ext uri="{909E8E84-426E-40DD-AFC4-6F175D3DCCD1}">
                <a14:hiddenFill xmlns:a14="http://schemas.microsoft.com/office/drawing/2010/main">
                  <a:noFill/>
                </a14:hiddenFill>
              </a:ext>
            </a:extLst>
          </p:spPr>
          <p:txBody>
            <a:bodyPr anchor="ctr">
              <a:spAutoFit/>
            </a:bodyPr>
            <a:lstStyle/>
            <a:p>
              <a:endParaRPr lang="en-US"/>
            </a:p>
          </p:txBody>
        </p:sp>
        <p:sp>
          <p:nvSpPr>
            <p:cNvPr id="366624" name="Text Box 45"/>
            <p:cNvSpPr txBox="1">
              <a:spLocks noChangeArrowheads="1"/>
            </p:cNvSpPr>
            <p:nvPr/>
          </p:nvSpPr>
          <p:spPr bwMode="auto">
            <a:xfrm>
              <a:off x="3817938" y="4643438"/>
              <a:ext cx="336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1800">
                  <a:solidFill>
                    <a:srgbClr val="3333CC"/>
                  </a:solidFill>
                  <a:latin typeface="Comic Sans MS" charset="0"/>
                  <a:ea typeface="宋体" charset="-122"/>
                </a:rPr>
                <a:t>J</a:t>
              </a:r>
              <a:endParaRPr lang="en-US" altLang="x-none" sz="1800">
                <a:solidFill>
                  <a:srgbClr val="3333CC"/>
                </a:solidFill>
                <a:latin typeface="Comic Sans MS" charset="0"/>
              </a:endParaRPr>
            </a:p>
          </p:txBody>
        </p:sp>
        <p:grpSp>
          <p:nvGrpSpPr>
            <p:cNvPr id="366625" name="Group 48"/>
            <p:cNvGrpSpPr>
              <a:grpSpLocks/>
            </p:cNvGrpSpPr>
            <p:nvPr/>
          </p:nvGrpSpPr>
          <p:grpSpPr bwMode="auto">
            <a:xfrm>
              <a:off x="6748463" y="3906838"/>
              <a:ext cx="2395537" cy="1190625"/>
              <a:chOff x="4251" y="2461"/>
              <a:chExt cx="1509" cy="750"/>
            </a:xfrm>
          </p:grpSpPr>
          <p:sp>
            <p:nvSpPr>
              <p:cNvPr id="366627" name="Rectangle 43"/>
              <p:cNvSpPr>
                <a:spLocks noChangeArrowheads="1"/>
              </p:cNvSpPr>
              <p:nvPr/>
            </p:nvSpPr>
            <p:spPr bwMode="auto">
              <a:xfrm>
                <a:off x="4608" y="2461"/>
                <a:ext cx="1152"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a:solidFill>
                      <a:srgbClr val="000000"/>
                    </a:solidFill>
                    <a:ea typeface="宋体" charset="-122"/>
                  </a:rPr>
                  <a:t>2) </a:t>
                </a:r>
                <a:r>
                  <a:rPr lang="en-US" altLang="x-none">
                    <a:solidFill>
                      <a:srgbClr val="000000"/>
                    </a:solidFill>
                  </a:rPr>
                  <a:t>pick </a:t>
                </a:r>
                <a:r>
                  <a:rPr lang="en-US" altLang="zh-CN">
                    <a:solidFill>
                      <a:srgbClr val="000000"/>
                    </a:solidFill>
                    <a:ea typeface="宋体" charset="-122"/>
                  </a:rPr>
                  <a:t>a </a:t>
                </a:r>
                <a:r>
                  <a:rPr lang="en-US" altLang="x-none">
                    <a:solidFill>
                      <a:srgbClr val="000000"/>
                    </a:solidFill>
                  </a:rPr>
                  <a:t>random</a:t>
                </a:r>
              </a:p>
              <a:p>
                <a:pPr eaLnBrk="1" hangingPunct="1"/>
                <a:r>
                  <a:rPr lang="en-US" altLang="x-none">
                    <a:solidFill>
                      <a:srgbClr val="000000"/>
                    </a:solidFill>
                  </a:rPr>
                  <a:t>point </a:t>
                </a:r>
                <a:r>
                  <a:rPr lang="en-US" altLang="zh-CN">
                    <a:solidFill>
                      <a:srgbClr val="000000"/>
                    </a:solidFill>
                    <a:ea typeface="宋体" charset="-122"/>
                  </a:rPr>
                  <a:t>(p,q)</a:t>
                </a:r>
                <a:br>
                  <a:rPr lang="en-US" altLang="zh-CN">
                    <a:solidFill>
                      <a:srgbClr val="000000"/>
                    </a:solidFill>
                    <a:ea typeface="宋体" charset="-122"/>
                  </a:rPr>
                </a:br>
                <a:r>
                  <a:rPr lang="en-US" altLang="x-none">
                    <a:solidFill>
                      <a:srgbClr val="000000"/>
                    </a:solidFill>
                  </a:rPr>
                  <a:t>in space</a:t>
                </a:r>
              </a:p>
            </p:txBody>
          </p:sp>
          <p:grpSp>
            <p:nvGrpSpPr>
              <p:cNvPr id="366628" name="Group 47"/>
              <p:cNvGrpSpPr>
                <a:grpSpLocks/>
              </p:cNvGrpSpPr>
              <p:nvPr/>
            </p:nvGrpSpPr>
            <p:grpSpPr bwMode="auto">
              <a:xfrm>
                <a:off x="4251" y="2578"/>
                <a:ext cx="604" cy="114"/>
                <a:chOff x="4251" y="2578"/>
                <a:chExt cx="604" cy="114"/>
              </a:xfrm>
            </p:grpSpPr>
            <p:sp>
              <p:nvSpPr>
                <p:cNvPr id="366629" name="Oval 2"/>
                <p:cNvSpPr>
                  <a:spLocks noChangeArrowheads="1"/>
                </p:cNvSpPr>
                <p:nvPr/>
              </p:nvSpPr>
              <p:spPr bwMode="auto">
                <a:xfrm>
                  <a:off x="4251" y="2582"/>
                  <a:ext cx="110" cy="110"/>
                </a:xfrm>
                <a:prstGeom prst="ellipse">
                  <a:avLst/>
                </a:prstGeom>
                <a:solidFill>
                  <a:schemeClr val="accent2"/>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66630" name="Line 46"/>
                <p:cNvSpPr>
                  <a:spLocks noChangeShapeType="1"/>
                </p:cNvSpPr>
                <p:nvPr/>
              </p:nvSpPr>
              <p:spPr bwMode="auto">
                <a:xfrm flipH="1">
                  <a:off x="4443" y="2578"/>
                  <a:ext cx="412" cy="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grpSp>
        </p:grpSp>
        <p:sp>
          <p:nvSpPr>
            <p:cNvPr id="366626" name="Text Box 49"/>
            <p:cNvSpPr txBox="1">
              <a:spLocks noChangeArrowheads="1"/>
            </p:cNvSpPr>
            <p:nvPr/>
          </p:nvSpPr>
          <p:spPr bwMode="auto">
            <a:xfrm>
              <a:off x="619125" y="5702300"/>
              <a:ext cx="11541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1800">
                  <a:solidFill>
                    <a:srgbClr val="000000"/>
                  </a:solidFill>
                  <a:latin typeface="Comic Sans MS" charset="0"/>
                  <a:ea typeface="宋体" charset="-122"/>
                </a:rPr>
                <a:t>new node</a:t>
              </a:r>
              <a:endParaRPr lang="en-US" altLang="x-none" sz="1800">
                <a:solidFill>
                  <a:srgbClr val="000000"/>
                </a:solidFill>
                <a:latin typeface="Comic Sans MS" charset="0"/>
              </a:endParaRPr>
            </a:p>
          </p:txBody>
        </p:sp>
      </p:grpSp>
    </p:spTree>
    <p:extLst>
      <p:ext uri="{BB962C8B-B14F-4D97-AF65-F5344CB8AC3E}">
        <p14:creationId xmlns:p14="http://schemas.microsoft.com/office/powerpoint/2010/main" val="17141238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4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1A913F5-1E04-A842-973A-C380EF2BF9D5}" type="slidenum">
              <a:rPr lang="en-US" altLang="x-none" sz="1400">
                <a:solidFill>
                  <a:srgbClr val="000000"/>
                </a:solidFill>
                <a:latin typeface="Times New Roman" charset="0"/>
              </a:rPr>
              <a:pPr eaLnBrk="1" hangingPunct="1"/>
              <a:t>69</a:t>
            </a:fld>
            <a:endParaRPr lang="en-US" altLang="x-none" sz="1400">
              <a:solidFill>
                <a:srgbClr val="000000"/>
              </a:solidFill>
              <a:latin typeface="Times New Roman" charset="0"/>
            </a:endParaRPr>
          </a:p>
        </p:txBody>
      </p:sp>
      <p:sp>
        <p:nvSpPr>
          <p:cNvPr id="368642" name="Rectangle 2"/>
          <p:cNvSpPr>
            <a:spLocks noGrp="1" noChangeArrowheads="1"/>
          </p:cNvSpPr>
          <p:nvPr>
            <p:ph type="title"/>
          </p:nvPr>
        </p:nvSpPr>
        <p:spPr>
          <a:xfrm>
            <a:off x="304800" y="228600"/>
            <a:ext cx="8229600" cy="1143000"/>
          </a:xfrm>
        </p:spPr>
        <p:txBody>
          <a:bodyPr/>
          <a:lstStyle/>
          <a:p>
            <a:r>
              <a:rPr lang="en-US" altLang="x-none" sz="3600">
                <a:ea typeface="ＭＳ Ｐゴシック" charset="-128"/>
              </a:rPr>
              <a:t>CAN </a:t>
            </a:r>
            <a:r>
              <a:rPr lang="en-US" altLang="zh-CN" sz="3600">
                <a:ea typeface="宋体" charset="-122"/>
              </a:rPr>
              <a:t>Insert: Join (2)</a:t>
            </a:r>
            <a:endParaRPr lang="en-US" altLang="x-none" sz="3600">
              <a:ea typeface="ＭＳ Ｐゴシック" charset="-128"/>
            </a:endParaRPr>
          </a:p>
        </p:txBody>
      </p:sp>
      <p:sp>
        <p:nvSpPr>
          <p:cNvPr id="368643" name="Rectangle 3"/>
          <p:cNvSpPr>
            <a:spLocks noChangeArrowheads="1"/>
          </p:cNvSpPr>
          <p:nvPr/>
        </p:nvSpPr>
        <p:spPr bwMode="auto">
          <a:xfrm>
            <a:off x="3675063" y="1887538"/>
            <a:ext cx="3657600" cy="36576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68644" name="Line 4"/>
          <p:cNvSpPr>
            <a:spLocks noChangeShapeType="1"/>
          </p:cNvSpPr>
          <p:nvPr/>
        </p:nvSpPr>
        <p:spPr bwMode="auto">
          <a:xfrm>
            <a:off x="5446713" y="1916113"/>
            <a:ext cx="0" cy="3600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8645" name="Line 5"/>
          <p:cNvSpPr>
            <a:spLocks noChangeShapeType="1"/>
          </p:cNvSpPr>
          <p:nvPr/>
        </p:nvSpPr>
        <p:spPr bwMode="auto">
          <a:xfrm>
            <a:off x="3656013" y="3684588"/>
            <a:ext cx="36861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8646" name="Line 6"/>
          <p:cNvSpPr>
            <a:spLocks noChangeShapeType="1"/>
          </p:cNvSpPr>
          <p:nvPr/>
        </p:nvSpPr>
        <p:spPr bwMode="auto">
          <a:xfrm>
            <a:off x="4117975" y="1897063"/>
            <a:ext cx="0" cy="1784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8647" name="Line 7"/>
          <p:cNvSpPr>
            <a:spLocks noChangeShapeType="1"/>
          </p:cNvSpPr>
          <p:nvPr/>
        </p:nvSpPr>
        <p:spPr bwMode="auto">
          <a:xfrm>
            <a:off x="3692525" y="2792413"/>
            <a:ext cx="36417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8648" name="Line 8"/>
          <p:cNvSpPr>
            <a:spLocks noChangeShapeType="1"/>
          </p:cNvSpPr>
          <p:nvPr/>
        </p:nvSpPr>
        <p:spPr bwMode="auto">
          <a:xfrm>
            <a:off x="3676650" y="4621213"/>
            <a:ext cx="36274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8649" name="Line 9"/>
          <p:cNvSpPr>
            <a:spLocks noChangeShapeType="1"/>
          </p:cNvSpPr>
          <p:nvPr/>
        </p:nvSpPr>
        <p:spPr bwMode="auto">
          <a:xfrm>
            <a:off x="4568825" y="1893888"/>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8650" name="Line 10"/>
          <p:cNvSpPr>
            <a:spLocks noChangeShapeType="1"/>
          </p:cNvSpPr>
          <p:nvPr/>
        </p:nvSpPr>
        <p:spPr bwMode="auto">
          <a:xfrm>
            <a:off x="6332538" y="1901825"/>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8651" name="Line 11"/>
          <p:cNvSpPr>
            <a:spLocks noChangeShapeType="1"/>
          </p:cNvSpPr>
          <p:nvPr/>
        </p:nvSpPr>
        <p:spPr bwMode="auto">
          <a:xfrm>
            <a:off x="3670300" y="2351088"/>
            <a:ext cx="8985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8652" name="Line 12"/>
          <p:cNvSpPr>
            <a:spLocks noChangeShapeType="1"/>
          </p:cNvSpPr>
          <p:nvPr/>
        </p:nvSpPr>
        <p:spPr bwMode="auto">
          <a:xfrm>
            <a:off x="3679825" y="3246438"/>
            <a:ext cx="8985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8653" name="Line 13"/>
          <p:cNvSpPr>
            <a:spLocks noChangeShapeType="1"/>
          </p:cNvSpPr>
          <p:nvPr/>
        </p:nvSpPr>
        <p:spPr bwMode="auto">
          <a:xfrm>
            <a:off x="4127500" y="5102225"/>
            <a:ext cx="4476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8654" name="Line 14"/>
          <p:cNvSpPr>
            <a:spLocks noChangeShapeType="1"/>
          </p:cNvSpPr>
          <p:nvPr/>
        </p:nvSpPr>
        <p:spPr bwMode="auto">
          <a:xfrm flipH="1">
            <a:off x="6818313" y="4629150"/>
            <a:ext cx="1587" cy="9001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8655" name="Line 15"/>
          <p:cNvSpPr>
            <a:spLocks noChangeShapeType="1"/>
          </p:cNvSpPr>
          <p:nvPr/>
        </p:nvSpPr>
        <p:spPr bwMode="auto">
          <a:xfrm>
            <a:off x="4576763" y="4157663"/>
            <a:ext cx="83978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8656" name="Line 16"/>
          <p:cNvSpPr>
            <a:spLocks noChangeShapeType="1"/>
          </p:cNvSpPr>
          <p:nvPr/>
        </p:nvSpPr>
        <p:spPr bwMode="auto">
          <a:xfrm>
            <a:off x="5456238" y="5094288"/>
            <a:ext cx="8683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8657" name="Line 17"/>
          <p:cNvSpPr>
            <a:spLocks noChangeShapeType="1"/>
          </p:cNvSpPr>
          <p:nvPr/>
        </p:nvSpPr>
        <p:spPr bwMode="auto">
          <a:xfrm>
            <a:off x="4968875" y="2800350"/>
            <a:ext cx="0" cy="2759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8658" name="Line 18"/>
          <p:cNvSpPr>
            <a:spLocks noChangeShapeType="1"/>
          </p:cNvSpPr>
          <p:nvPr/>
        </p:nvSpPr>
        <p:spPr bwMode="auto">
          <a:xfrm>
            <a:off x="4119563" y="4606925"/>
            <a:ext cx="0" cy="914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8659" name="Line 19"/>
          <p:cNvSpPr>
            <a:spLocks noChangeShapeType="1"/>
          </p:cNvSpPr>
          <p:nvPr/>
        </p:nvSpPr>
        <p:spPr bwMode="auto">
          <a:xfrm>
            <a:off x="5875338" y="1909763"/>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8660" name="Line 20"/>
          <p:cNvSpPr>
            <a:spLocks noChangeShapeType="1"/>
          </p:cNvSpPr>
          <p:nvPr/>
        </p:nvSpPr>
        <p:spPr bwMode="auto">
          <a:xfrm flipH="1">
            <a:off x="6811963" y="1889125"/>
            <a:ext cx="0" cy="18002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8661" name="Line 21"/>
          <p:cNvSpPr>
            <a:spLocks noChangeShapeType="1"/>
          </p:cNvSpPr>
          <p:nvPr/>
        </p:nvSpPr>
        <p:spPr bwMode="auto">
          <a:xfrm>
            <a:off x="6354763" y="2336800"/>
            <a:ext cx="463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8662" name="Line 22"/>
          <p:cNvSpPr>
            <a:spLocks noChangeShapeType="1"/>
          </p:cNvSpPr>
          <p:nvPr/>
        </p:nvSpPr>
        <p:spPr bwMode="auto">
          <a:xfrm>
            <a:off x="5448300" y="3243263"/>
            <a:ext cx="4508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8663" name="Line 23"/>
          <p:cNvSpPr>
            <a:spLocks noChangeShapeType="1"/>
          </p:cNvSpPr>
          <p:nvPr/>
        </p:nvSpPr>
        <p:spPr bwMode="auto">
          <a:xfrm flipV="1">
            <a:off x="5889625" y="4164013"/>
            <a:ext cx="4191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8664" name="Oval 25"/>
          <p:cNvSpPr>
            <a:spLocks noChangeArrowheads="1"/>
          </p:cNvSpPr>
          <p:nvPr/>
        </p:nvSpPr>
        <p:spPr bwMode="auto">
          <a:xfrm>
            <a:off x="3811588" y="5049838"/>
            <a:ext cx="174625" cy="174625"/>
          </a:xfrm>
          <a:prstGeom prst="ellipse">
            <a:avLst/>
          </a:prstGeom>
          <a:solidFill>
            <a:schemeClr val="accent2"/>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68665" name="Oval 26"/>
          <p:cNvSpPr>
            <a:spLocks noChangeArrowheads="1"/>
          </p:cNvSpPr>
          <p:nvPr/>
        </p:nvSpPr>
        <p:spPr bwMode="auto">
          <a:xfrm>
            <a:off x="989013" y="5478463"/>
            <a:ext cx="174625" cy="174625"/>
          </a:xfrm>
          <a:prstGeom prst="ellipse">
            <a:avLst/>
          </a:prstGeom>
          <a:solidFill>
            <a:srgbClr val="FF0000"/>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68666" name="Rectangle 29"/>
          <p:cNvSpPr>
            <a:spLocks noChangeArrowheads="1"/>
          </p:cNvSpPr>
          <p:nvPr/>
        </p:nvSpPr>
        <p:spPr bwMode="auto">
          <a:xfrm>
            <a:off x="1852613" y="6034088"/>
            <a:ext cx="418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3) </a:t>
            </a:r>
            <a:r>
              <a:rPr lang="en-US" altLang="zh-CN">
                <a:solidFill>
                  <a:srgbClr val="000000"/>
                </a:solidFill>
                <a:ea typeface="宋体" charset="-122"/>
              </a:rPr>
              <a:t>J</a:t>
            </a:r>
            <a:r>
              <a:rPr lang="en-US" altLang="x-none">
                <a:solidFill>
                  <a:srgbClr val="000000"/>
                </a:solidFill>
              </a:rPr>
              <a:t> routes to (p,q), discovers node </a:t>
            </a:r>
            <a:r>
              <a:rPr lang="en-US" altLang="zh-CN">
                <a:solidFill>
                  <a:srgbClr val="000000"/>
                </a:solidFill>
                <a:ea typeface="宋体" charset="-122"/>
              </a:rPr>
              <a:t>N</a:t>
            </a:r>
            <a:endParaRPr lang="en-US" altLang="x-none">
              <a:solidFill>
                <a:srgbClr val="000000"/>
              </a:solidFill>
            </a:endParaRPr>
          </a:p>
        </p:txBody>
      </p:sp>
      <p:sp>
        <p:nvSpPr>
          <p:cNvPr id="368667" name="Text Box 31"/>
          <p:cNvSpPr txBox="1">
            <a:spLocks noChangeArrowheads="1"/>
          </p:cNvSpPr>
          <p:nvPr/>
        </p:nvSpPr>
        <p:spPr bwMode="auto">
          <a:xfrm>
            <a:off x="3817938" y="4643438"/>
            <a:ext cx="336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1800">
                <a:solidFill>
                  <a:srgbClr val="3333CC"/>
                </a:solidFill>
                <a:latin typeface="Comic Sans MS" charset="0"/>
                <a:ea typeface="宋体" charset="-122"/>
              </a:rPr>
              <a:t>J</a:t>
            </a:r>
            <a:endParaRPr lang="en-US" altLang="x-none" sz="1800">
              <a:solidFill>
                <a:srgbClr val="3333CC"/>
              </a:solidFill>
              <a:latin typeface="Comic Sans MS" charset="0"/>
            </a:endParaRPr>
          </a:p>
        </p:txBody>
      </p:sp>
      <p:sp>
        <p:nvSpPr>
          <p:cNvPr id="368668" name="Oval 35"/>
          <p:cNvSpPr>
            <a:spLocks noChangeArrowheads="1"/>
          </p:cNvSpPr>
          <p:nvPr/>
        </p:nvSpPr>
        <p:spPr bwMode="auto">
          <a:xfrm>
            <a:off x="6748463" y="4098925"/>
            <a:ext cx="174625" cy="174625"/>
          </a:xfrm>
          <a:prstGeom prst="ellipse">
            <a:avLst/>
          </a:prstGeom>
          <a:solidFill>
            <a:schemeClr val="accent2"/>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68669" name="Text Box 37"/>
          <p:cNvSpPr txBox="1">
            <a:spLocks noChangeArrowheads="1"/>
          </p:cNvSpPr>
          <p:nvPr/>
        </p:nvSpPr>
        <p:spPr bwMode="auto">
          <a:xfrm>
            <a:off x="619125" y="5702300"/>
            <a:ext cx="11541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1800">
                <a:solidFill>
                  <a:srgbClr val="000000"/>
                </a:solidFill>
                <a:latin typeface="Comic Sans MS" charset="0"/>
                <a:ea typeface="宋体" charset="-122"/>
              </a:rPr>
              <a:t>new node</a:t>
            </a:r>
            <a:endParaRPr lang="en-US" altLang="x-none" sz="1800">
              <a:solidFill>
                <a:srgbClr val="000000"/>
              </a:solidFill>
              <a:latin typeface="Comic Sans MS" charset="0"/>
            </a:endParaRPr>
          </a:p>
        </p:txBody>
      </p:sp>
      <p:sp>
        <p:nvSpPr>
          <p:cNvPr id="368670" name="Rectangle 38"/>
          <p:cNvSpPr>
            <a:spLocks noChangeArrowheads="1"/>
          </p:cNvSpPr>
          <p:nvPr/>
        </p:nvSpPr>
        <p:spPr bwMode="auto">
          <a:xfrm>
            <a:off x="6827838" y="4246563"/>
            <a:ext cx="366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a:solidFill>
                  <a:srgbClr val="000000"/>
                </a:solidFill>
                <a:ea typeface="宋体" charset="-122"/>
              </a:rPr>
              <a:t>N</a:t>
            </a:r>
            <a:endParaRPr lang="en-US" altLang="x-none">
              <a:solidFill>
                <a:srgbClr val="000000"/>
              </a:solidFill>
            </a:endParaRPr>
          </a:p>
        </p:txBody>
      </p:sp>
      <p:sp>
        <p:nvSpPr>
          <p:cNvPr id="368671" name="Line 39"/>
          <p:cNvSpPr>
            <a:spLocks noChangeShapeType="1"/>
          </p:cNvSpPr>
          <p:nvPr/>
        </p:nvSpPr>
        <p:spPr bwMode="auto">
          <a:xfrm flipV="1">
            <a:off x="3948113" y="4862513"/>
            <a:ext cx="377825" cy="2603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368672" name="Line 40"/>
          <p:cNvSpPr>
            <a:spLocks noChangeShapeType="1"/>
          </p:cNvSpPr>
          <p:nvPr/>
        </p:nvSpPr>
        <p:spPr bwMode="auto">
          <a:xfrm>
            <a:off x="4354513" y="4862513"/>
            <a:ext cx="4206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368673" name="Line 41"/>
          <p:cNvSpPr>
            <a:spLocks noChangeShapeType="1"/>
          </p:cNvSpPr>
          <p:nvPr/>
        </p:nvSpPr>
        <p:spPr bwMode="auto">
          <a:xfrm>
            <a:off x="4775200" y="4862513"/>
            <a:ext cx="46513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368674" name="Line 42"/>
          <p:cNvSpPr>
            <a:spLocks noChangeShapeType="1"/>
          </p:cNvSpPr>
          <p:nvPr/>
        </p:nvSpPr>
        <p:spPr bwMode="auto">
          <a:xfrm>
            <a:off x="5254625" y="4862513"/>
            <a:ext cx="406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368675" name="Line 43"/>
          <p:cNvSpPr>
            <a:spLocks noChangeShapeType="1"/>
          </p:cNvSpPr>
          <p:nvPr/>
        </p:nvSpPr>
        <p:spPr bwMode="auto">
          <a:xfrm>
            <a:off x="5675313" y="4862513"/>
            <a:ext cx="4206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368676" name="Line 44"/>
          <p:cNvSpPr>
            <a:spLocks noChangeShapeType="1"/>
          </p:cNvSpPr>
          <p:nvPr/>
        </p:nvSpPr>
        <p:spPr bwMode="auto">
          <a:xfrm>
            <a:off x="6096000" y="4876800"/>
            <a:ext cx="4937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368677" name="Line 45"/>
          <p:cNvSpPr>
            <a:spLocks noChangeShapeType="1"/>
          </p:cNvSpPr>
          <p:nvPr/>
        </p:nvSpPr>
        <p:spPr bwMode="auto">
          <a:xfrm flipV="1">
            <a:off x="6604000" y="4310063"/>
            <a:ext cx="188913" cy="5667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Tree>
    <p:extLst>
      <p:ext uri="{BB962C8B-B14F-4D97-AF65-F5344CB8AC3E}">
        <p14:creationId xmlns:p14="http://schemas.microsoft.com/office/powerpoint/2010/main" val="10559208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Title 2"/>
          <p:cNvSpPr>
            <a:spLocks noGrp="1"/>
          </p:cNvSpPr>
          <p:nvPr>
            <p:ph type="title"/>
          </p:nvPr>
        </p:nvSpPr>
        <p:spPr/>
        <p:txBody>
          <a:bodyPr/>
          <a:lstStyle/>
          <a:p>
            <a:r>
              <a:rPr lang="en-US" altLang="x-none" dirty="0" smtClean="0">
                <a:ea typeface="ＭＳ Ｐゴシック" charset="-128"/>
              </a:rPr>
              <a:t>Recap: </a:t>
            </a:r>
            <a:r>
              <a:rPr lang="en-US" altLang="x-none" dirty="0" err="1" smtClean="0">
                <a:ea typeface="ＭＳ Ｐゴシック" charset="-128"/>
              </a:rPr>
              <a:t>BitTorrent</a:t>
            </a:r>
            <a:endParaRPr lang="en-US" altLang="x-none" dirty="0">
              <a:ea typeface="ＭＳ Ｐゴシック" charset="-128"/>
            </a:endParaRPr>
          </a:p>
        </p:txBody>
      </p:sp>
      <p:sp>
        <p:nvSpPr>
          <p:cNvPr id="203778" name="Content Placeholder 3"/>
          <p:cNvSpPr>
            <a:spLocks noGrp="1"/>
          </p:cNvSpPr>
          <p:nvPr>
            <p:ph idx="1"/>
          </p:nvPr>
        </p:nvSpPr>
        <p:spPr>
          <a:xfrm>
            <a:off x="533398" y="1447800"/>
            <a:ext cx="4770439" cy="4648200"/>
          </a:xfrm>
        </p:spPr>
        <p:txBody>
          <a:bodyPr/>
          <a:lstStyle/>
          <a:p>
            <a:r>
              <a:rPr lang="en-US" altLang="x-none" sz="2400" dirty="0" smtClean="0">
                <a:ea typeface="ＭＳ Ｐゴシック" charset="-128"/>
              </a:rPr>
              <a:t>Key ideas</a:t>
            </a:r>
          </a:p>
          <a:p>
            <a:pPr lvl="1"/>
            <a:r>
              <a:rPr lang="en-US" altLang="x-none" sz="2000" dirty="0" smtClean="0">
                <a:solidFill>
                  <a:schemeClr val="accent6"/>
                </a:solidFill>
                <a:ea typeface="ＭＳ Ｐゴシック" charset="-128"/>
              </a:rPr>
              <a:t>Swarming (gossiping)</a:t>
            </a:r>
            <a:endParaRPr lang="en-US" altLang="x-none" sz="2000" dirty="0">
              <a:solidFill>
                <a:schemeClr val="accent6"/>
              </a:solidFill>
              <a:ea typeface="ＭＳ Ｐゴシック" charset="-128"/>
            </a:endParaRPr>
          </a:p>
          <a:p>
            <a:pPr lvl="2"/>
            <a:r>
              <a:rPr lang="en-US" altLang="x-none" sz="1600" dirty="0" smtClean="0">
                <a:ea typeface="ＭＳ Ｐゴシック" charset="-128"/>
              </a:rPr>
              <a:t>divide jobs into smaller pieces and exchanged among peers</a:t>
            </a:r>
            <a:br>
              <a:rPr lang="en-US" altLang="x-none" sz="1600" dirty="0" smtClean="0">
                <a:ea typeface="ＭＳ Ｐゴシック" charset="-128"/>
              </a:rPr>
            </a:br>
            <a:endParaRPr lang="en-US" altLang="x-none" sz="1600" dirty="0" smtClean="0">
              <a:ea typeface="ＭＳ Ｐゴシック" charset="-128"/>
            </a:endParaRPr>
          </a:p>
          <a:p>
            <a:pPr lvl="1"/>
            <a:r>
              <a:rPr lang="en-US" altLang="x-none" sz="2000" dirty="0" smtClean="0">
                <a:solidFill>
                  <a:schemeClr val="accent6"/>
                </a:solidFill>
                <a:ea typeface="ＭＳ Ｐゴシック" charset="-128"/>
              </a:rPr>
              <a:t>Content scheduling: Request rarest blocks</a:t>
            </a:r>
          </a:p>
          <a:p>
            <a:pPr lvl="2"/>
            <a:r>
              <a:rPr lang="en-US" altLang="x-none" sz="1800" dirty="0" smtClean="0">
                <a:ea typeface="ＭＳ Ｐゴシック" charset="-128"/>
              </a:rPr>
              <a:t>maximize content availability</a:t>
            </a:r>
            <a:br>
              <a:rPr lang="en-US" altLang="x-none" sz="1800" dirty="0" smtClean="0">
                <a:ea typeface="ＭＳ Ｐゴシック" charset="-128"/>
              </a:rPr>
            </a:br>
            <a:endParaRPr lang="en-US" altLang="x-none" sz="1800" dirty="0" smtClean="0">
              <a:ea typeface="ＭＳ Ｐゴシック" charset="-128"/>
            </a:endParaRPr>
          </a:p>
          <a:p>
            <a:pPr lvl="1"/>
            <a:r>
              <a:rPr lang="en-US" altLang="x-none" sz="2000" dirty="0" smtClean="0">
                <a:solidFill>
                  <a:schemeClr val="accent6"/>
                </a:solidFill>
                <a:ea typeface="ＭＳ Ｐゴシック" charset="-128"/>
              </a:rPr>
              <a:t>Bandwidth scheduling: </a:t>
            </a:r>
            <a:br>
              <a:rPr lang="en-US" altLang="x-none" sz="2000" dirty="0" smtClean="0">
                <a:solidFill>
                  <a:schemeClr val="accent6"/>
                </a:solidFill>
                <a:ea typeface="ＭＳ Ｐゴシック" charset="-128"/>
              </a:rPr>
            </a:br>
            <a:r>
              <a:rPr lang="en-US" altLang="x-none" sz="2000" dirty="0" smtClean="0">
                <a:solidFill>
                  <a:schemeClr val="accent6"/>
                </a:solidFill>
                <a:ea typeface="ＭＳ Ｐゴシック" charset="-128"/>
              </a:rPr>
              <a:t>Tit-for-tat </a:t>
            </a:r>
            <a:r>
              <a:rPr lang="en-US" altLang="x-none" sz="2000" dirty="0" err="1" smtClean="0">
                <a:solidFill>
                  <a:schemeClr val="accent6"/>
                </a:solidFill>
                <a:ea typeface="ＭＳ Ｐゴシック" charset="-128"/>
              </a:rPr>
              <a:t>unchoke</a:t>
            </a:r>
            <a:r>
              <a:rPr lang="en-US" altLang="x-none" sz="2000" dirty="0" smtClean="0">
                <a:solidFill>
                  <a:schemeClr val="accent6"/>
                </a:solidFill>
                <a:ea typeface="ＭＳ Ｐゴシック" charset="-128"/>
              </a:rPr>
              <a:t> + opportunistic </a:t>
            </a:r>
            <a:r>
              <a:rPr lang="en-US" altLang="x-none" sz="2000" dirty="0" err="1" smtClean="0">
                <a:solidFill>
                  <a:schemeClr val="accent6"/>
                </a:solidFill>
                <a:ea typeface="ＭＳ Ｐゴシック" charset="-128"/>
              </a:rPr>
              <a:t>unchoke</a:t>
            </a:r>
            <a:endParaRPr lang="en-US" altLang="x-none" sz="2000" dirty="0" smtClean="0">
              <a:solidFill>
                <a:schemeClr val="accent6"/>
              </a:solidFill>
              <a:ea typeface="ＭＳ Ｐゴシック" charset="-128"/>
            </a:endParaRPr>
          </a:p>
          <a:p>
            <a:pPr lvl="2"/>
            <a:r>
              <a:rPr lang="en-US" altLang="x-none" sz="1800" dirty="0">
                <a:ea typeface="ＭＳ Ｐゴシック" charset="-128"/>
              </a:rPr>
              <a:t>e</a:t>
            </a:r>
            <a:r>
              <a:rPr lang="en-US" altLang="x-none" sz="1800" dirty="0" smtClean="0">
                <a:ea typeface="ＭＳ Ｐゴシック" charset="-128"/>
              </a:rPr>
              <a:t>xploration + exploitation </a:t>
            </a:r>
            <a:br>
              <a:rPr lang="en-US" altLang="x-none" sz="1800" dirty="0" smtClean="0">
                <a:ea typeface="ＭＳ Ｐゴシック" charset="-128"/>
              </a:rPr>
            </a:br>
            <a:r>
              <a:rPr lang="en-US" altLang="x-none" sz="1800" dirty="0" smtClean="0">
                <a:ea typeface="ＭＳ Ｐゴシック" charset="-128"/>
              </a:rPr>
              <a:t>(a type of learning system)</a:t>
            </a:r>
          </a:p>
          <a:p>
            <a:pPr lvl="2"/>
            <a:r>
              <a:rPr lang="en-US" altLang="x-none" sz="1800" dirty="0">
                <a:ea typeface="ＭＳ Ｐゴシック" charset="-128"/>
              </a:rPr>
              <a:t>a</a:t>
            </a:r>
            <a:r>
              <a:rPr lang="en-US" altLang="x-none" sz="1800" dirty="0" smtClean="0">
                <a:ea typeface="ＭＳ Ｐゴシック" charset="-128"/>
              </a:rPr>
              <a:t>lso a type of incentive mechanism</a:t>
            </a:r>
          </a:p>
        </p:txBody>
      </p:sp>
      <p:sp>
        <p:nvSpPr>
          <p:cNvPr id="203779" name="Slide Number Placeholder 1"/>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1FCCF23-E076-A543-BA1A-86BFD26990D2}" type="slidenum">
              <a:rPr lang="en-US" altLang="x-none" sz="1400">
                <a:solidFill>
                  <a:srgbClr val="000000"/>
                </a:solidFill>
                <a:latin typeface="Times New Roman" charset="0"/>
              </a:rPr>
              <a:pPr eaLnBrk="1" hangingPunct="1"/>
              <a:t>7</a:t>
            </a:fld>
            <a:endParaRPr lang="en-US" altLang="x-none" sz="1400">
              <a:solidFill>
                <a:srgbClr val="000000"/>
              </a:solidFill>
              <a:latin typeface="Times New Roman" charset="0"/>
            </a:endParaRPr>
          </a:p>
        </p:txBody>
      </p:sp>
      <p:grpSp>
        <p:nvGrpSpPr>
          <p:cNvPr id="203780" name="Group 2"/>
          <p:cNvGrpSpPr>
            <a:grpSpLocks/>
          </p:cNvGrpSpPr>
          <p:nvPr/>
        </p:nvGrpSpPr>
        <p:grpSpPr bwMode="auto">
          <a:xfrm>
            <a:off x="5084763" y="1843088"/>
            <a:ext cx="4003675" cy="4322762"/>
            <a:chOff x="5084763" y="1843088"/>
            <a:chExt cx="4003675" cy="4322762"/>
          </a:xfrm>
        </p:grpSpPr>
        <p:pic>
          <p:nvPicPr>
            <p:cNvPr id="203782" name="Picture 8" descr="j019538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1625" y="3773488"/>
              <a:ext cx="690563" cy="80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3783" name="Picture 6" descr="MPj0402147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2238" y="5156200"/>
              <a:ext cx="97631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3784" name="Picture 5" descr="MPj0402147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4763" y="3068638"/>
              <a:ext cx="976312"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3785" name="Picture 6" descr="MPj0402147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688" y="1843088"/>
              <a:ext cx="977900"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3786" name="Straight Arrow Connector 7"/>
            <p:cNvCxnSpPr>
              <a:cxnSpLocks noChangeShapeType="1"/>
            </p:cNvCxnSpPr>
            <p:nvPr/>
          </p:nvCxnSpPr>
          <p:spPr bwMode="auto">
            <a:xfrm rot="16200000" flipH="1">
              <a:off x="5835650" y="2963863"/>
              <a:ext cx="882650" cy="56515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03787" name="Straight Arrow Connector 8"/>
            <p:cNvCxnSpPr>
              <a:cxnSpLocks noChangeShapeType="1"/>
            </p:cNvCxnSpPr>
            <p:nvPr/>
          </p:nvCxnSpPr>
          <p:spPr bwMode="auto">
            <a:xfrm>
              <a:off x="5980113" y="3770313"/>
              <a:ext cx="406400" cy="287337"/>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03788" name="Straight Arrow Connector 9"/>
            <p:cNvCxnSpPr>
              <a:cxnSpLocks noChangeShapeType="1"/>
            </p:cNvCxnSpPr>
            <p:nvPr/>
          </p:nvCxnSpPr>
          <p:spPr bwMode="auto">
            <a:xfrm rot="5400000" flipH="1" flipV="1">
              <a:off x="5960269" y="4690269"/>
              <a:ext cx="695325" cy="534987"/>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203789" name="Rectangle 10"/>
            <p:cNvSpPr>
              <a:spLocks noChangeArrowheads="1"/>
            </p:cNvSpPr>
            <p:nvPr/>
          </p:nvSpPr>
          <p:spPr bwMode="auto">
            <a:xfrm>
              <a:off x="6477000" y="2590800"/>
              <a:ext cx="1313881"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a:solidFill>
                    <a:srgbClr val="000000"/>
                  </a:solidFill>
                </a:rPr>
                <a:t>1.interested/</a:t>
              </a:r>
              <a:br>
                <a:rPr lang="en-US" altLang="x-none" sz="1600">
                  <a:solidFill>
                    <a:srgbClr val="000000"/>
                  </a:solidFill>
                </a:rPr>
              </a:br>
              <a:r>
                <a:rPr lang="en-US" altLang="x-none" sz="1600">
                  <a:solidFill>
                    <a:srgbClr val="000000"/>
                  </a:solidFill>
                </a:rPr>
                <a:t>3. request</a:t>
              </a:r>
            </a:p>
          </p:txBody>
        </p:sp>
        <p:pic>
          <p:nvPicPr>
            <p:cNvPr id="203790" name="Picture 6" descr="MPj0402147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2125" y="1855788"/>
              <a:ext cx="976313"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3791" name="Straight Arrow Connector 14"/>
            <p:cNvCxnSpPr>
              <a:cxnSpLocks noChangeShapeType="1"/>
            </p:cNvCxnSpPr>
            <p:nvPr/>
          </p:nvCxnSpPr>
          <p:spPr bwMode="auto">
            <a:xfrm rot="10800000" flipV="1">
              <a:off x="6864350" y="2489200"/>
              <a:ext cx="1311275" cy="1211263"/>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203792" name="Rectangle 15"/>
            <p:cNvSpPr>
              <a:spLocks noChangeArrowheads="1"/>
            </p:cNvSpPr>
            <p:nvPr/>
          </p:nvSpPr>
          <p:spPr bwMode="auto">
            <a:xfrm>
              <a:off x="7543800" y="3200400"/>
              <a:ext cx="1245553"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a:solidFill>
                    <a:srgbClr val="000000"/>
                  </a:solidFill>
                </a:rPr>
                <a:t>2. unchoke/</a:t>
              </a:r>
              <a:br>
                <a:rPr lang="en-US" altLang="x-none" sz="1600">
                  <a:solidFill>
                    <a:srgbClr val="000000"/>
                  </a:solidFill>
                </a:rPr>
              </a:br>
              <a:r>
                <a:rPr lang="en-US" altLang="x-none" sz="1600">
                  <a:solidFill>
                    <a:srgbClr val="000000"/>
                  </a:solidFill>
                </a:rPr>
                <a:t>4. piece</a:t>
              </a:r>
            </a:p>
          </p:txBody>
        </p:sp>
        <p:cxnSp>
          <p:nvCxnSpPr>
            <p:cNvPr id="203793" name="Straight Connector 22"/>
            <p:cNvCxnSpPr>
              <a:cxnSpLocks noChangeShapeType="1"/>
            </p:cNvCxnSpPr>
            <p:nvPr/>
          </p:nvCxnSpPr>
          <p:spPr bwMode="auto">
            <a:xfrm flipV="1">
              <a:off x="6745288" y="2211388"/>
              <a:ext cx="858837" cy="12700"/>
            </a:xfrm>
            <a:prstGeom prst="line">
              <a:avLst/>
            </a:prstGeom>
            <a:noFill/>
            <a:ln w="38100">
              <a:solidFill>
                <a:schemeClr val="tx1"/>
              </a:solidFill>
              <a:prstDash val="sysDash"/>
              <a:round/>
              <a:headEnd/>
              <a:tailEnd/>
            </a:ln>
            <a:extLst>
              <a:ext uri="{909E8E84-426E-40DD-AFC4-6F175D3DCCD1}">
                <a14:hiddenFill xmlns:a14="http://schemas.microsoft.com/office/drawing/2010/main">
                  <a:noFill/>
                </a14:hiddenFill>
              </a:ext>
            </a:extLst>
          </p:spPr>
        </p:cxnSp>
        <p:cxnSp>
          <p:nvCxnSpPr>
            <p:cNvPr id="203794" name="Straight Arrow Connector 26"/>
            <p:cNvCxnSpPr>
              <a:cxnSpLocks noChangeShapeType="1"/>
            </p:cNvCxnSpPr>
            <p:nvPr/>
          </p:nvCxnSpPr>
          <p:spPr bwMode="auto">
            <a:xfrm rot="16200000" flipV="1">
              <a:off x="5831682" y="3061494"/>
              <a:ext cx="804862" cy="527050"/>
            </a:xfrm>
            <a:prstGeom prst="straightConnector1">
              <a:avLst/>
            </a:prstGeom>
            <a:noFill/>
            <a:ln w="15875">
              <a:solidFill>
                <a:srgbClr val="C00000"/>
              </a:solidFill>
              <a:round/>
              <a:headEnd/>
              <a:tailEnd type="arrow" w="med" len="med"/>
            </a:ln>
            <a:extLst>
              <a:ext uri="{909E8E84-426E-40DD-AFC4-6F175D3DCCD1}">
                <a14:hiddenFill xmlns:a14="http://schemas.microsoft.com/office/drawing/2010/main">
                  <a:noFill/>
                </a14:hiddenFill>
              </a:ext>
            </a:extLst>
          </p:spPr>
        </p:cxnSp>
        <p:cxnSp>
          <p:nvCxnSpPr>
            <p:cNvPr id="203795" name="Straight Arrow Connector 28"/>
            <p:cNvCxnSpPr>
              <a:cxnSpLocks noChangeShapeType="1"/>
            </p:cNvCxnSpPr>
            <p:nvPr/>
          </p:nvCxnSpPr>
          <p:spPr bwMode="auto">
            <a:xfrm rot="10800000">
              <a:off x="6061075" y="3573463"/>
              <a:ext cx="506413" cy="471487"/>
            </a:xfrm>
            <a:prstGeom prst="straightConnector1">
              <a:avLst/>
            </a:prstGeom>
            <a:noFill/>
            <a:ln w="15875">
              <a:solidFill>
                <a:srgbClr val="C00000"/>
              </a:solidFill>
              <a:round/>
              <a:headEnd/>
              <a:tailEnd type="arrow" w="med" len="med"/>
            </a:ln>
            <a:extLst>
              <a:ext uri="{909E8E84-426E-40DD-AFC4-6F175D3DCCD1}">
                <a14:hiddenFill xmlns:a14="http://schemas.microsoft.com/office/drawing/2010/main">
                  <a:noFill/>
                </a14:hiddenFill>
              </a:ext>
            </a:extLst>
          </p:spPr>
        </p:cxnSp>
        <p:cxnSp>
          <p:nvCxnSpPr>
            <p:cNvPr id="203796" name="Straight Arrow Connector 30"/>
            <p:cNvCxnSpPr>
              <a:cxnSpLocks noChangeShapeType="1"/>
            </p:cNvCxnSpPr>
            <p:nvPr/>
          </p:nvCxnSpPr>
          <p:spPr bwMode="auto">
            <a:xfrm flipV="1">
              <a:off x="7162800" y="2770188"/>
              <a:ext cx="984250" cy="901700"/>
            </a:xfrm>
            <a:prstGeom prst="straightConnector1">
              <a:avLst/>
            </a:prstGeom>
            <a:noFill/>
            <a:ln w="15875">
              <a:solidFill>
                <a:srgbClr val="C00000"/>
              </a:solidFill>
              <a:round/>
              <a:headEnd/>
              <a:tailEnd type="arrow" w="med" len="med"/>
            </a:ln>
            <a:extLst>
              <a:ext uri="{909E8E84-426E-40DD-AFC4-6F175D3DCCD1}">
                <a14:hiddenFill xmlns:a14="http://schemas.microsoft.com/office/drawing/2010/main">
                  <a:noFill/>
                </a14:hiddenFill>
              </a:ext>
            </a:extLst>
          </p:spPr>
        </p:cxnSp>
        <p:pic>
          <p:nvPicPr>
            <p:cNvPr id="203797" name="Picture 6" descr="MPj0402147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8850" y="5114925"/>
              <a:ext cx="976313"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3798" name="Straight Arrow Connector 34"/>
            <p:cNvCxnSpPr>
              <a:cxnSpLocks noChangeShapeType="1"/>
            </p:cNvCxnSpPr>
            <p:nvPr/>
          </p:nvCxnSpPr>
          <p:spPr bwMode="auto">
            <a:xfrm rot="16200000" flipV="1">
              <a:off x="6961982" y="4855369"/>
              <a:ext cx="844550" cy="388937"/>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03799" name="Straight Arrow Connector 36"/>
            <p:cNvCxnSpPr>
              <a:cxnSpLocks noChangeShapeType="1"/>
            </p:cNvCxnSpPr>
            <p:nvPr/>
          </p:nvCxnSpPr>
          <p:spPr bwMode="auto">
            <a:xfrm rot="5400000">
              <a:off x="6110288" y="4738687"/>
              <a:ext cx="788988" cy="677863"/>
            </a:xfrm>
            <a:prstGeom prst="straightConnector1">
              <a:avLst/>
            </a:prstGeom>
            <a:noFill/>
            <a:ln w="15875">
              <a:solidFill>
                <a:srgbClr val="C00000"/>
              </a:solidFill>
              <a:round/>
              <a:headEnd/>
              <a:tailEnd type="arrow" w="med" len="med"/>
            </a:ln>
            <a:extLst>
              <a:ext uri="{909E8E84-426E-40DD-AFC4-6F175D3DCCD1}">
                <a14:hiddenFill xmlns:a14="http://schemas.microsoft.com/office/drawing/2010/main">
                  <a:noFill/>
                </a14:hiddenFill>
              </a:ext>
            </a:ex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377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3778">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377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377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377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3778">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377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068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8379DC6-5D4F-2C4F-855A-8189C1A1E651}" type="slidenum">
              <a:rPr lang="en-US" altLang="x-none" sz="1400">
                <a:solidFill>
                  <a:srgbClr val="000000"/>
                </a:solidFill>
                <a:latin typeface="Times New Roman" charset="0"/>
              </a:rPr>
              <a:pPr eaLnBrk="1" hangingPunct="1"/>
              <a:t>70</a:t>
            </a:fld>
            <a:endParaRPr lang="en-US" altLang="x-none" sz="1400">
              <a:solidFill>
                <a:srgbClr val="000000"/>
              </a:solidFill>
              <a:latin typeface="Times New Roman" charset="0"/>
            </a:endParaRPr>
          </a:p>
        </p:txBody>
      </p:sp>
      <p:sp>
        <p:nvSpPr>
          <p:cNvPr id="370690" name="Rectangle 2"/>
          <p:cNvSpPr>
            <a:spLocks noGrp="1" noChangeArrowheads="1"/>
          </p:cNvSpPr>
          <p:nvPr>
            <p:ph type="title"/>
          </p:nvPr>
        </p:nvSpPr>
        <p:spPr>
          <a:xfrm>
            <a:off x="304800" y="228600"/>
            <a:ext cx="8229600" cy="1143000"/>
          </a:xfrm>
        </p:spPr>
        <p:txBody>
          <a:bodyPr/>
          <a:lstStyle/>
          <a:p>
            <a:r>
              <a:rPr lang="en-US" altLang="x-none" sz="3600">
                <a:ea typeface="ＭＳ Ｐゴシック" charset="-128"/>
              </a:rPr>
              <a:t>CAN </a:t>
            </a:r>
            <a:r>
              <a:rPr lang="en-US" altLang="zh-CN" sz="3600">
                <a:ea typeface="宋体" charset="-122"/>
              </a:rPr>
              <a:t>Insert: Join (3)</a:t>
            </a:r>
            <a:endParaRPr lang="en-US" altLang="x-none" sz="3600">
              <a:ea typeface="ＭＳ Ｐゴシック" charset="-128"/>
            </a:endParaRPr>
          </a:p>
        </p:txBody>
      </p:sp>
      <p:sp>
        <p:nvSpPr>
          <p:cNvPr id="370691" name="Rectangle 3"/>
          <p:cNvSpPr>
            <a:spLocks noChangeArrowheads="1"/>
          </p:cNvSpPr>
          <p:nvPr/>
        </p:nvSpPr>
        <p:spPr bwMode="auto">
          <a:xfrm>
            <a:off x="3675063" y="1887538"/>
            <a:ext cx="3657600" cy="36576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70692" name="Line 4"/>
          <p:cNvSpPr>
            <a:spLocks noChangeShapeType="1"/>
          </p:cNvSpPr>
          <p:nvPr/>
        </p:nvSpPr>
        <p:spPr bwMode="auto">
          <a:xfrm>
            <a:off x="5446713" y="1916113"/>
            <a:ext cx="0" cy="3600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70693" name="Line 5"/>
          <p:cNvSpPr>
            <a:spLocks noChangeShapeType="1"/>
          </p:cNvSpPr>
          <p:nvPr/>
        </p:nvSpPr>
        <p:spPr bwMode="auto">
          <a:xfrm>
            <a:off x="3656013" y="3684588"/>
            <a:ext cx="36861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70694" name="Line 6"/>
          <p:cNvSpPr>
            <a:spLocks noChangeShapeType="1"/>
          </p:cNvSpPr>
          <p:nvPr/>
        </p:nvSpPr>
        <p:spPr bwMode="auto">
          <a:xfrm>
            <a:off x="4117975" y="1897063"/>
            <a:ext cx="0" cy="1784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70695" name="Line 7"/>
          <p:cNvSpPr>
            <a:spLocks noChangeShapeType="1"/>
          </p:cNvSpPr>
          <p:nvPr/>
        </p:nvSpPr>
        <p:spPr bwMode="auto">
          <a:xfrm>
            <a:off x="3692525" y="2792413"/>
            <a:ext cx="36417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70696" name="Line 8"/>
          <p:cNvSpPr>
            <a:spLocks noChangeShapeType="1"/>
          </p:cNvSpPr>
          <p:nvPr/>
        </p:nvSpPr>
        <p:spPr bwMode="auto">
          <a:xfrm>
            <a:off x="3676650" y="4621213"/>
            <a:ext cx="36274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70697" name="Line 9"/>
          <p:cNvSpPr>
            <a:spLocks noChangeShapeType="1"/>
          </p:cNvSpPr>
          <p:nvPr/>
        </p:nvSpPr>
        <p:spPr bwMode="auto">
          <a:xfrm>
            <a:off x="4568825" y="1893888"/>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70698" name="Line 10"/>
          <p:cNvSpPr>
            <a:spLocks noChangeShapeType="1"/>
          </p:cNvSpPr>
          <p:nvPr/>
        </p:nvSpPr>
        <p:spPr bwMode="auto">
          <a:xfrm>
            <a:off x="6332538" y="1901825"/>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70699" name="Line 11"/>
          <p:cNvSpPr>
            <a:spLocks noChangeShapeType="1"/>
          </p:cNvSpPr>
          <p:nvPr/>
        </p:nvSpPr>
        <p:spPr bwMode="auto">
          <a:xfrm>
            <a:off x="3670300" y="2351088"/>
            <a:ext cx="8985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70700" name="Line 12"/>
          <p:cNvSpPr>
            <a:spLocks noChangeShapeType="1"/>
          </p:cNvSpPr>
          <p:nvPr/>
        </p:nvSpPr>
        <p:spPr bwMode="auto">
          <a:xfrm>
            <a:off x="3679825" y="3246438"/>
            <a:ext cx="8985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70701" name="Line 13"/>
          <p:cNvSpPr>
            <a:spLocks noChangeShapeType="1"/>
          </p:cNvSpPr>
          <p:nvPr/>
        </p:nvSpPr>
        <p:spPr bwMode="auto">
          <a:xfrm>
            <a:off x="4127500" y="5102225"/>
            <a:ext cx="4476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70702" name="Line 14"/>
          <p:cNvSpPr>
            <a:spLocks noChangeShapeType="1"/>
          </p:cNvSpPr>
          <p:nvPr/>
        </p:nvSpPr>
        <p:spPr bwMode="auto">
          <a:xfrm flipH="1">
            <a:off x="6818313" y="4629150"/>
            <a:ext cx="1587" cy="9001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70703" name="Line 15"/>
          <p:cNvSpPr>
            <a:spLocks noChangeShapeType="1"/>
          </p:cNvSpPr>
          <p:nvPr/>
        </p:nvSpPr>
        <p:spPr bwMode="auto">
          <a:xfrm>
            <a:off x="4576763" y="4157663"/>
            <a:ext cx="83978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70704" name="Line 16"/>
          <p:cNvSpPr>
            <a:spLocks noChangeShapeType="1"/>
          </p:cNvSpPr>
          <p:nvPr/>
        </p:nvSpPr>
        <p:spPr bwMode="auto">
          <a:xfrm>
            <a:off x="5456238" y="5094288"/>
            <a:ext cx="8683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70705" name="Line 17"/>
          <p:cNvSpPr>
            <a:spLocks noChangeShapeType="1"/>
          </p:cNvSpPr>
          <p:nvPr/>
        </p:nvSpPr>
        <p:spPr bwMode="auto">
          <a:xfrm>
            <a:off x="4968875" y="2800350"/>
            <a:ext cx="0" cy="2759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70706" name="Line 18"/>
          <p:cNvSpPr>
            <a:spLocks noChangeShapeType="1"/>
          </p:cNvSpPr>
          <p:nvPr/>
        </p:nvSpPr>
        <p:spPr bwMode="auto">
          <a:xfrm>
            <a:off x="4119563" y="4606925"/>
            <a:ext cx="0" cy="914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70707" name="Line 19"/>
          <p:cNvSpPr>
            <a:spLocks noChangeShapeType="1"/>
          </p:cNvSpPr>
          <p:nvPr/>
        </p:nvSpPr>
        <p:spPr bwMode="auto">
          <a:xfrm>
            <a:off x="5875338" y="1909763"/>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70708" name="Line 20"/>
          <p:cNvSpPr>
            <a:spLocks noChangeShapeType="1"/>
          </p:cNvSpPr>
          <p:nvPr/>
        </p:nvSpPr>
        <p:spPr bwMode="auto">
          <a:xfrm flipH="1">
            <a:off x="6811963" y="1889125"/>
            <a:ext cx="0" cy="18002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70709" name="Line 21"/>
          <p:cNvSpPr>
            <a:spLocks noChangeShapeType="1"/>
          </p:cNvSpPr>
          <p:nvPr/>
        </p:nvSpPr>
        <p:spPr bwMode="auto">
          <a:xfrm>
            <a:off x="6354763" y="2336800"/>
            <a:ext cx="463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70710" name="Line 22"/>
          <p:cNvSpPr>
            <a:spLocks noChangeShapeType="1"/>
          </p:cNvSpPr>
          <p:nvPr/>
        </p:nvSpPr>
        <p:spPr bwMode="auto">
          <a:xfrm>
            <a:off x="5448300" y="3243263"/>
            <a:ext cx="4508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70711" name="Line 23"/>
          <p:cNvSpPr>
            <a:spLocks noChangeShapeType="1"/>
          </p:cNvSpPr>
          <p:nvPr/>
        </p:nvSpPr>
        <p:spPr bwMode="auto">
          <a:xfrm flipV="1">
            <a:off x="5889625" y="4164013"/>
            <a:ext cx="4191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70712" name="Oval 25"/>
          <p:cNvSpPr>
            <a:spLocks noChangeArrowheads="1"/>
          </p:cNvSpPr>
          <p:nvPr/>
        </p:nvSpPr>
        <p:spPr bwMode="auto">
          <a:xfrm>
            <a:off x="3811588" y="5049838"/>
            <a:ext cx="174625" cy="174625"/>
          </a:xfrm>
          <a:prstGeom prst="ellipse">
            <a:avLst/>
          </a:prstGeom>
          <a:solidFill>
            <a:schemeClr val="accent2"/>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70713" name="Oval 26"/>
          <p:cNvSpPr>
            <a:spLocks noChangeArrowheads="1"/>
          </p:cNvSpPr>
          <p:nvPr/>
        </p:nvSpPr>
        <p:spPr bwMode="auto">
          <a:xfrm>
            <a:off x="6967538" y="4113213"/>
            <a:ext cx="174625" cy="174625"/>
          </a:xfrm>
          <a:prstGeom prst="ellipse">
            <a:avLst/>
          </a:prstGeom>
          <a:solidFill>
            <a:srgbClr val="FF0000"/>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70714" name="Rectangle 29"/>
          <p:cNvSpPr>
            <a:spLocks noChangeArrowheads="1"/>
          </p:cNvSpPr>
          <p:nvPr/>
        </p:nvSpPr>
        <p:spPr bwMode="auto">
          <a:xfrm>
            <a:off x="1852613" y="6034088"/>
            <a:ext cx="53451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4) split </a:t>
            </a:r>
            <a:r>
              <a:rPr lang="en-US" altLang="zh-CN">
                <a:solidFill>
                  <a:srgbClr val="000000"/>
                </a:solidFill>
                <a:ea typeface="宋体" charset="-122"/>
              </a:rPr>
              <a:t>N</a:t>
            </a:r>
            <a:r>
              <a:rPr lang="ja-JP" altLang="en-US">
                <a:solidFill>
                  <a:srgbClr val="000000"/>
                </a:solidFill>
              </a:rPr>
              <a:t>’</a:t>
            </a:r>
            <a:r>
              <a:rPr lang="en-US" altLang="ja-JP">
                <a:solidFill>
                  <a:srgbClr val="000000"/>
                </a:solidFill>
              </a:rPr>
              <a:t>s zone in half… new </a:t>
            </a:r>
            <a:r>
              <a:rPr lang="en-US" altLang="zh-CN">
                <a:solidFill>
                  <a:srgbClr val="000000"/>
                </a:solidFill>
                <a:ea typeface="宋体" charset="-122"/>
              </a:rPr>
              <a:t>node </a:t>
            </a:r>
            <a:r>
              <a:rPr lang="en-US" altLang="ja-JP">
                <a:solidFill>
                  <a:srgbClr val="000000"/>
                </a:solidFill>
              </a:rPr>
              <a:t>owns one half</a:t>
            </a:r>
            <a:endParaRPr lang="en-US" altLang="x-none">
              <a:solidFill>
                <a:srgbClr val="000000"/>
              </a:solidFill>
            </a:endParaRPr>
          </a:p>
        </p:txBody>
      </p:sp>
      <p:sp>
        <p:nvSpPr>
          <p:cNvPr id="370715" name="Text Box 31"/>
          <p:cNvSpPr txBox="1">
            <a:spLocks noChangeArrowheads="1"/>
          </p:cNvSpPr>
          <p:nvPr/>
        </p:nvSpPr>
        <p:spPr bwMode="auto">
          <a:xfrm>
            <a:off x="3817938" y="4643438"/>
            <a:ext cx="336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1800">
                <a:solidFill>
                  <a:srgbClr val="3333CC"/>
                </a:solidFill>
                <a:latin typeface="Comic Sans MS" charset="0"/>
                <a:ea typeface="宋体" charset="-122"/>
              </a:rPr>
              <a:t>J</a:t>
            </a:r>
            <a:endParaRPr lang="en-US" altLang="x-none" sz="1800">
              <a:solidFill>
                <a:srgbClr val="3333CC"/>
              </a:solidFill>
              <a:latin typeface="Comic Sans MS" charset="0"/>
            </a:endParaRPr>
          </a:p>
        </p:txBody>
      </p:sp>
      <p:sp>
        <p:nvSpPr>
          <p:cNvPr id="370716" name="Oval 32"/>
          <p:cNvSpPr>
            <a:spLocks noChangeArrowheads="1"/>
          </p:cNvSpPr>
          <p:nvPr/>
        </p:nvSpPr>
        <p:spPr bwMode="auto">
          <a:xfrm>
            <a:off x="6488113" y="4098925"/>
            <a:ext cx="174625" cy="174625"/>
          </a:xfrm>
          <a:prstGeom prst="ellipse">
            <a:avLst/>
          </a:prstGeom>
          <a:solidFill>
            <a:schemeClr val="accent2"/>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70717" name="Text Box 33"/>
          <p:cNvSpPr txBox="1">
            <a:spLocks noChangeArrowheads="1"/>
          </p:cNvSpPr>
          <p:nvPr/>
        </p:nvSpPr>
        <p:spPr bwMode="auto">
          <a:xfrm>
            <a:off x="7470775" y="4294188"/>
            <a:ext cx="11541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1800">
                <a:solidFill>
                  <a:srgbClr val="000000"/>
                </a:solidFill>
                <a:latin typeface="Comic Sans MS" charset="0"/>
                <a:ea typeface="宋体" charset="-122"/>
              </a:rPr>
              <a:t>new node</a:t>
            </a:r>
            <a:endParaRPr lang="en-US" altLang="x-none" sz="1800">
              <a:solidFill>
                <a:srgbClr val="000000"/>
              </a:solidFill>
              <a:latin typeface="Comic Sans MS" charset="0"/>
            </a:endParaRPr>
          </a:p>
        </p:txBody>
      </p:sp>
      <p:sp>
        <p:nvSpPr>
          <p:cNvPr id="370718" name="Rectangle 34"/>
          <p:cNvSpPr>
            <a:spLocks noChangeArrowheads="1"/>
          </p:cNvSpPr>
          <p:nvPr/>
        </p:nvSpPr>
        <p:spPr bwMode="auto">
          <a:xfrm>
            <a:off x="6376988" y="4276725"/>
            <a:ext cx="3667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a:solidFill>
                  <a:srgbClr val="000000"/>
                </a:solidFill>
                <a:ea typeface="宋体" charset="-122"/>
              </a:rPr>
              <a:t>N</a:t>
            </a:r>
            <a:endParaRPr lang="en-US" altLang="x-none">
              <a:solidFill>
                <a:srgbClr val="000000"/>
              </a:solidFill>
            </a:endParaRPr>
          </a:p>
        </p:txBody>
      </p:sp>
      <p:sp>
        <p:nvSpPr>
          <p:cNvPr id="370719" name="Line 42"/>
          <p:cNvSpPr>
            <a:spLocks noChangeShapeType="1"/>
          </p:cNvSpPr>
          <p:nvPr/>
        </p:nvSpPr>
        <p:spPr bwMode="auto">
          <a:xfrm flipH="1" flipV="1">
            <a:off x="7185025" y="4252913"/>
            <a:ext cx="392113" cy="1301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370720" name="Line 43"/>
          <p:cNvSpPr>
            <a:spLocks noChangeShapeType="1"/>
          </p:cNvSpPr>
          <p:nvPr/>
        </p:nvSpPr>
        <p:spPr bwMode="auto">
          <a:xfrm>
            <a:off x="6807200" y="3671888"/>
            <a:ext cx="0" cy="928687"/>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370721" name="Rectangle 44"/>
          <p:cNvSpPr>
            <a:spLocks noChangeArrowheads="1"/>
          </p:cNvSpPr>
          <p:nvPr/>
        </p:nvSpPr>
        <p:spPr bwMode="auto">
          <a:xfrm>
            <a:off x="382588" y="1854200"/>
            <a:ext cx="2251075"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800">
                <a:solidFill>
                  <a:srgbClr val="000000"/>
                </a:solidFill>
              </a:rPr>
              <a:t>Inserting a new node affects only a single other node and its</a:t>
            </a:r>
          </a:p>
          <a:p>
            <a:pPr eaLnBrk="1" hangingPunct="1"/>
            <a:r>
              <a:rPr lang="en-US" altLang="x-none" sz="2800">
                <a:solidFill>
                  <a:srgbClr val="000000"/>
                </a:solidFill>
              </a:rPr>
              <a:t>immediate neighbors</a:t>
            </a:r>
          </a:p>
        </p:txBody>
      </p:sp>
    </p:spTree>
    <p:extLst>
      <p:ext uri="{BB962C8B-B14F-4D97-AF65-F5344CB8AC3E}">
        <p14:creationId xmlns:p14="http://schemas.microsoft.com/office/powerpoint/2010/main" val="17183658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273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BE61E05-E5BC-9844-89C9-1F6F7F1FB229}" type="slidenum">
              <a:rPr lang="en-US" altLang="x-none" sz="1400">
                <a:solidFill>
                  <a:srgbClr val="000000"/>
                </a:solidFill>
                <a:latin typeface="Times New Roman" charset="0"/>
              </a:rPr>
              <a:pPr eaLnBrk="1" hangingPunct="1"/>
              <a:t>71</a:t>
            </a:fld>
            <a:endParaRPr lang="en-US" altLang="x-none" sz="1400">
              <a:solidFill>
                <a:srgbClr val="000000"/>
              </a:solidFill>
              <a:latin typeface="Times New Roman" charset="0"/>
            </a:endParaRPr>
          </a:p>
        </p:txBody>
      </p:sp>
      <p:sp>
        <p:nvSpPr>
          <p:cNvPr id="372738" name="Rectangle 2"/>
          <p:cNvSpPr>
            <a:spLocks noGrp="1" noChangeArrowheads="1"/>
          </p:cNvSpPr>
          <p:nvPr>
            <p:ph type="title"/>
          </p:nvPr>
        </p:nvSpPr>
        <p:spPr>
          <a:xfrm>
            <a:off x="533400" y="228600"/>
            <a:ext cx="8153400" cy="1143000"/>
          </a:xfrm>
        </p:spPr>
        <p:txBody>
          <a:bodyPr/>
          <a:lstStyle/>
          <a:p>
            <a:r>
              <a:rPr lang="en-US" altLang="x-none">
                <a:ea typeface="ＭＳ Ｐゴシック" charset="-128"/>
              </a:rPr>
              <a:t>CAN</a:t>
            </a:r>
            <a:r>
              <a:rPr lang="en-US" altLang="zh-CN">
                <a:ea typeface="宋体" charset="-122"/>
              </a:rPr>
              <a:t> Evaluations</a:t>
            </a:r>
            <a:endParaRPr lang="en-US" altLang="x-none">
              <a:ea typeface="ＭＳ Ｐゴシック" charset="-128"/>
            </a:endParaRPr>
          </a:p>
        </p:txBody>
      </p:sp>
      <p:sp>
        <p:nvSpPr>
          <p:cNvPr id="300035" name="Rectangle 3"/>
          <p:cNvSpPr>
            <a:spLocks noGrp="1" noChangeArrowheads="1"/>
          </p:cNvSpPr>
          <p:nvPr>
            <p:ph type="body" idx="1"/>
          </p:nvPr>
        </p:nvSpPr>
        <p:spPr>
          <a:xfrm>
            <a:off x="533400" y="1600200"/>
            <a:ext cx="7772400" cy="4892675"/>
          </a:xfrm>
        </p:spPr>
        <p:txBody>
          <a:bodyPr/>
          <a:lstStyle/>
          <a:p>
            <a:pPr>
              <a:lnSpc>
                <a:spcPct val="80000"/>
              </a:lnSpc>
            </a:pPr>
            <a:r>
              <a:rPr lang="en-US" altLang="x-none" sz="2400">
                <a:ea typeface="ＭＳ Ｐゴシック" charset="-128"/>
              </a:rPr>
              <a:t>Guarantee to find an item if in the network</a:t>
            </a:r>
          </a:p>
          <a:p>
            <a:pPr>
              <a:lnSpc>
                <a:spcPct val="80000"/>
              </a:lnSpc>
            </a:pPr>
            <a:endParaRPr lang="en-US" altLang="zh-CN" sz="2400">
              <a:ea typeface="宋体" charset="-122"/>
            </a:endParaRPr>
          </a:p>
          <a:p>
            <a:pPr>
              <a:lnSpc>
                <a:spcPct val="80000"/>
              </a:lnSpc>
            </a:pPr>
            <a:r>
              <a:rPr lang="en-US" altLang="x-none" sz="2400">
                <a:ea typeface="ＭＳ Ｐゴシック" charset="-128"/>
              </a:rPr>
              <a:t>Load balancing</a:t>
            </a:r>
          </a:p>
          <a:p>
            <a:pPr lvl="1">
              <a:lnSpc>
                <a:spcPct val="80000"/>
              </a:lnSpc>
            </a:pPr>
            <a:r>
              <a:rPr lang="en-US" altLang="zh-CN" sz="2000">
                <a:ea typeface="宋体" charset="-122"/>
              </a:rPr>
              <a:t>hashing achieves some load balancing</a:t>
            </a:r>
          </a:p>
          <a:p>
            <a:pPr lvl="1">
              <a:lnSpc>
                <a:spcPct val="80000"/>
              </a:lnSpc>
            </a:pPr>
            <a:r>
              <a:rPr lang="en-US" altLang="x-none" sz="2000">
                <a:ea typeface="ＭＳ Ｐゴシック" charset="-128"/>
              </a:rPr>
              <a:t>overloaded node replicates popular entries at neighbors</a:t>
            </a:r>
            <a:endParaRPr lang="en-US" altLang="zh-CN" sz="2000">
              <a:ea typeface="宋体" charset="-122"/>
            </a:endParaRPr>
          </a:p>
          <a:p>
            <a:pPr>
              <a:lnSpc>
                <a:spcPct val="80000"/>
              </a:lnSpc>
            </a:pPr>
            <a:endParaRPr lang="en-US" altLang="zh-CN" sz="2400">
              <a:ea typeface="宋体" charset="-122"/>
            </a:endParaRPr>
          </a:p>
          <a:p>
            <a:pPr>
              <a:lnSpc>
                <a:spcPct val="80000"/>
              </a:lnSpc>
            </a:pPr>
            <a:r>
              <a:rPr lang="en-US" altLang="zh-CN" sz="2400">
                <a:ea typeface="宋体" charset="-122"/>
              </a:rPr>
              <a:t>Scalability</a:t>
            </a:r>
          </a:p>
          <a:p>
            <a:pPr lvl="1">
              <a:lnSpc>
                <a:spcPct val="80000"/>
              </a:lnSpc>
            </a:pPr>
            <a:r>
              <a:rPr lang="en-US" altLang="zh-CN" sz="2000">
                <a:ea typeface="宋体" charset="-122"/>
              </a:rPr>
              <a:t>f</a:t>
            </a:r>
            <a:r>
              <a:rPr lang="en-US" altLang="x-none" sz="2000">
                <a:ea typeface="ＭＳ Ｐゴシック" charset="-128"/>
              </a:rPr>
              <a:t>or a </a:t>
            </a:r>
            <a:r>
              <a:rPr lang="en-US" altLang="zh-CN" sz="2000">
                <a:ea typeface="宋体" charset="-122"/>
              </a:rPr>
              <a:t>uniform (regularly)</a:t>
            </a:r>
            <a:r>
              <a:rPr lang="en-US" altLang="x-none" sz="2000">
                <a:ea typeface="ＭＳ Ｐゴシック" charset="-128"/>
              </a:rPr>
              <a:t> partitioned space with </a:t>
            </a:r>
            <a:r>
              <a:rPr lang="en-US" altLang="x-none" sz="2000" b="1">
                <a:solidFill>
                  <a:srgbClr val="FF0000"/>
                </a:solidFill>
                <a:ea typeface="ＭＳ Ｐゴシック" charset="-128"/>
              </a:rPr>
              <a:t>n</a:t>
            </a:r>
            <a:r>
              <a:rPr lang="en-US" altLang="x-none" sz="2000">
                <a:ea typeface="ＭＳ Ｐゴシック" charset="-128"/>
              </a:rPr>
              <a:t> nodes and </a:t>
            </a:r>
            <a:r>
              <a:rPr lang="en-US" altLang="x-none" sz="2000" b="1">
                <a:solidFill>
                  <a:srgbClr val="FF0000"/>
                </a:solidFill>
                <a:ea typeface="ＭＳ Ｐゴシック" charset="-128"/>
              </a:rPr>
              <a:t>d</a:t>
            </a:r>
            <a:r>
              <a:rPr lang="en-US" altLang="x-none" sz="2000" b="1">
                <a:ea typeface="ＭＳ Ｐゴシック" charset="-128"/>
              </a:rPr>
              <a:t> </a:t>
            </a:r>
            <a:r>
              <a:rPr lang="en-US" altLang="x-none" sz="2000">
                <a:ea typeface="ＭＳ Ｐゴシック" charset="-128"/>
              </a:rPr>
              <a:t>dimensions</a:t>
            </a:r>
            <a:endParaRPr lang="en-US" altLang="zh-CN" sz="2000">
              <a:ea typeface="宋体" charset="-122"/>
            </a:endParaRPr>
          </a:p>
          <a:p>
            <a:pPr lvl="1">
              <a:lnSpc>
                <a:spcPct val="80000"/>
              </a:lnSpc>
            </a:pPr>
            <a:r>
              <a:rPr lang="en-US" altLang="zh-CN" sz="2000">
                <a:ea typeface="宋体" charset="-122"/>
              </a:rPr>
              <a:t>storage: </a:t>
            </a:r>
          </a:p>
          <a:p>
            <a:pPr lvl="2">
              <a:lnSpc>
                <a:spcPct val="80000"/>
              </a:lnSpc>
            </a:pPr>
            <a:r>
              <a:rPr lang="en-US" altLang="x-none" sz="1800">
                <a:ea typeface="ＭＳ Ｐゴシック" charset="-128"/>
              </a:rPr>
              <a:t>per node, number of neighbors is </a:t>
            </a:r>
            <a:r>
              <a:rPr lang="en-US" altLang="x-none" sz="1800">
                <a:solidFill>
                  <a:srgbClr val="FF0000"/>
                </a:solidFill>
                <a:ea typeface="ＭＳ Ｐゴシック" charset="-128"/>
              </a:rPr>
              <a:t>2d</a:t>
            </a:r>
          </a:p>
          <a:p>
            <a:pPr lvl="1">
              <a:lnSpc>
                <a:spcPct val="80000"/>
              </a:lnSpc>
            </a:pPr>
            <a:r>
              <a:rPr lang="en-US" altLang="x-none" sz="2000">
                <a:ea typeface="ＭＳ Ｐゴシック" charset="-128"/>
              </a:rPr>
              <a:t>routing</a:t>
            </a:r>
            <a:endParaRPr lang="en-US" altLang="x-none" sz="2800">
              <a:ea typeface="ＭＳ Ｐゴシック" charset="-128"/>
            </a:endParaRPr>
          </a:p>
          <a:p>
            <a:pPr lvl="2">
              <a:lnSpc>
                <a:spcPct val="80000"/>
              </a:lnSpc>
            </a:pPr>
            <a:r>
              <a:rPr lang="en-US" altLang="x-none" sz="1800">
                <a:ea typeface="ＭＳ Ｐゴシック" charset="-128"/>
              </a:rPr>
              <a:t>average routing path is  </a:t>
            </a:r>
            <a:r>
              <a:rPr lang="en-US" altLang="x-none" sz="1800">
                <a:solidFill>
                  <a:srgbClr val="FF0000"/>
                </a:solidFill>
                <a:ea typeface="ＭＳ Ｐゴシック" charset="-128"/>
              </a:rPr>
              <a:t>(dn</a:t>
            </a:r>
            <a:r>
              <a:rPr lang="en-US" altLang="x-none" sz="1800" b="1" baseline="30000">
                <a:solidFill>
                  <a:srgbClr val="FF0000"/>
                </a:solidFill>
                <a:ea typeface="ＭＳ Ｐゴシック" charset="-128"/>
              </a:rPr>
              <a:t>1/d</a:t>
            </a:r>
            <a:r>
              <a:rPr lang="en-US" altLang="x-none" sz="1800">
                <a:solidFill>
                  <a:srgbClr val="FF0000"/>
                </a:solidFill>
                <a:ea typeface="ＭＳ Ｐゴシック" charset="-128"/>
              </a:rPr>
              <a:t>)/</a:t>
            </a:r>
            <a:r>
              <a:rPr lang="en-US" altLang="zh-CN" sz="1800">
                <a:solidFill>
                  <a:srgbClr val="FF0000"/>
                </a:solidFill>
                <a:ea typeface="宋体" charset="-122"/>
              </a:rPr>
              <a:t>3</a:t>
            </a:r>
            <a:r>
              <a:rPr lang="en-US" altLang="x-none" sz="1800" b="1">
                <a:ea typeface="ＭＳ Ｐゴシック" charset="-128"/>
              </a:rPr>
              <a:t> </a:t>
            </a:r>
            <a:r>
              <a:rPr lang="en-US" altLang="x-none" sz="1800">
                <a:ea typeface="ＭＳ Ｐゴシック" charset="-128"/>
              </a:rPr>
              <a:t>hops</a:t>
            </a:r>
            <a:r>
              <a:rPr lang="en-US" altLang="zh-CN" sz="1800">
                <a:ea typeface="宋体" charset="-122"/>
              </a:rPr>
              <a:t> </a:t>
            </a:r>
            <a:r>
              <a:rPr lang="en-US" altLang="x-none" sz="1800">
                <a:ea typeface="ＭＳ Ｐゴシック" charset="-128"/>
              </a:rPr>
              <a:t>(due to Manhattan</a:t>
            </a:r>
            <a:r>
              <a:rPr lang="en-US" altLang="zh-CN" sz="1800">
                <a:ea typeface="宋体" charset="-122"/>
              </a:rPr>
              <a:t> </a:t>
            </a:r>
            <a:r>
              <a:rPr lang="en-US" altLang="x-none" sz="1800">
                <a:ea typeface="ＭＳ Ｐゴシック" charset="-128"/>
              </a:rPr>
              <a:t>distance routing, expected hops in each dimension is</a:t>
            </a:r>
            <a:r>
              <a:rPr lang="en-US" altLang="zh-CN" sz="1800">
                <a:ea typeface="宋体" charset="-122"/>
              </a:rPr>
              <a:t> </a:t>
            </a:r>
            <a:r>
              <a:rPr lang="en-US" altLang="x-none" sz="1800">
                <a:ea typeface="ＭＳ Ｐゴシック" charset="-128"/>
              </a:rPr>
              <a:t>dimension</a:t>
            </a:r>
            <a:r>
              <a:rPr lang="en-US" altLang="zh-CN" sz="1800">
                <a:ea typeface="宋体" charset="-122"/>
              </a:rPr>
              <a:t> </a:t>
            </a:r>
            <a:r>
              <a:rPr lang="en-US" altLang="x-none" sz="1800">
                <a:ea typeface="ＭＳ Ｐゴシック" charset="-128"/>
              </a:rPr>
              <a:t>length * 1/3)</a:t>
            </a:r>
            <a:endParaRPr lang="en-US" altLang="x-none" sz="1600">
              <a:ea typeface="ＭＳ Ｐゴシック" charset="-128"/>
            </a:endParaRPr>
          </a:p>
          <a:p>
            <a:pPr lvl="2">
              <a:lnSpc>
                <a:spcPct val="80000"/>
              </a:lnSpc>
            </a:pPr>
            <a:r>
              <a:rPr lang="en-US" altLang="zh-CN" sz="1600">
                <a:ea typeface="宋体" charset="-122"/>
              </a:rPr>
              <a:t>a</a:t>
            </a:r>
            <a:r>
              <a:rPr lang="en-US" altLang="x-none" sz="1600">
                <a:ea typeface="ＭＳ Ｐゴシック" charset="-128"/>
              </a:rPr>
              <a:t> fixed d can scale the network without increasing per-node state </a:t>
            </a:r>
            <a:endParaRPr lang="en-US" altLang="zh-CN" sz="1600">
              <a:ea typeface="宋体" charset="-122"/>
            </a:endParaRPr>
          </a:p>
        </p:txBody>
      </p:sp>
    </p:spTree>
    <p:extLst>
      <p:ext uri="{BB962C8B-B14F-4D97-AF65-F5344CB8AC3E}">
        <p14:creationId xmlns:p14="http://schemas.microsoft.com/office/powerpoint/2010/main" val="5066352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0035">
                                            <p:txEl>
                                              <p:pRg st="9" end="9"/>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00035">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003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052BD12-987C-F04E-996F-73D6465F9829}" type="slidenum">
              <a:rPr lang="en-US" altLang="x-none" sz="1400">
                <a:solidFill>
                  <a:srgbClr val="000000"/>
                </a:solidFill>
                <a:latin typeface="Times New Roman" charset="0"/>
              </a:rPr>
              <a:pPr eaLnBrk="1" hangingPunct="1"/>
              <a:t>72</a:t>
            </a:fld>
            <a:endParaRPr lang="en-US" altLang="x-none" sz="1400">
              <a:solidFill>
                <a:srgbClr val="000000"/>
              </a:solidFill>
              <a:latin typeface="Times New Roman" charset="0"/>
            </a:endParaRPr>
          </a:p>
        </p:txBody>
      </p:sp>
      <p:sp>
        <p:nvSpPr>
          <p:cNvPr id="374786" name="Rectangle 2"/>
          <p:cNvSpPr>
            <a:spLocks noGrp="1" noChangeArrowheads="1"/>
          </p:cNvSpPr>
          <p:nvPr>
            <p:ph type="title"/>
          </p:nvPr>
        </p:nvSpPr>
        <p:spPr/>
        <p:txBody>
          <a:bodyPr/>
          <a:lstStyle/>
          <a:p>
            <a:r>
              <a:rPr lang="en-US" altLang="zh-CN">
                <a:ea typeface="宋体" charset="-122"/>
              </a:rPr>
              <a:t>Chord</a:t>
            </a:r>
            <a:endParaRPr lang="en-US" altLang="x-none">
              <a:ea typeface="ＭＳ Ｐゴシック" charset="-128"/>
            </a:endParaRPr>
          </a:p>
        </p:txBody>
      </p:sp>
      <p:sp>
        <p:nvSpPr>
          <p:cNvPr id="374787" name="Rectangle 3"/>
          <p:cNvSpPr>
            <a:spLocks noGrp="1" noChangeArrowheads="1"/>
          </p:cNvSpPr>
          <p:nvPr>
            <p:ph type="body" idx="1"/>
          </p:nvPr>
        </p:nvSpPr>
        <p:spPr>
          <a:xfrm>
            <a:off x="533400" y="1503363"/>
            <a:ext cx="8382000" cy="4648200"/>
          </a:xfrm>
        </p:spPr>
        <p:txBody>
          <a:bodyPr/>
          <a:lstStyle/>
          <a:p>
            <a:pPr>
              <a:lnSpc>
                <a:spcPct val="90000"/>
              </a:lnSpc>
            </a:pPr>
            <a:endParaRPr lang="en-US" altLang="zh-CN" sz="2000" dirty="0">
              <a:ea typeface="宋体" charset="-122"/>
            </a:endParaRPr>
          </a:p>
          <a:p>
            <a:pPr marL="342900" lvl="1" indent="-342900">
              <a:lnSpc>
                <a:spcPct val="90000"/>
              </a:lnSpc>
              <a:buSzPct val="85000"/>
              <a:buFont typeface="ZapfDingbats" charset="0"/>
              <a:buChar char="r"/>
            </a:pPr>
            <a:r>
              <a:rPr lang="en-US" altLang="zh-CN" sz="2800" dirty="0">
                <a:ea typeface="宋体" charset="-122"/>
              </a:rPr>
              <a:t>Space is a ring</a:t>
            </a:r>
            <a:br>
              <a:rPr lang="en-US" altLang="zh-CN" sz="2800" dirty="0">
                <a:ea typeface="宋体" charset="-122"/>
              </a:rPr>
            </a:br>
            <a:endParaRPr lang="en-US" altLang="x-none" sz="2800" dirty="0">
              <a:ea typeface="ＭＳ Ｐゴシック" charset="-128"/>
            </a:endParaRPr>
          </a:p>
          <a:p>
            <a:pPr>
              <a:lnSpc>
                <a:spcPct val="90000"/>
              </a:lnSpc>
            </a:pPr>
            <a:r>
              <a:rPr lang="en-US" altLang="x-none" dirty="0">
                <a:ea typeface="ＭＳ Ｐゴシック" charset="-128"/>
              </a:rPr>
              <a:t>Consistent hashing: m bit identifier space for both keys and </a:t>
            </a:r>
            <a:r>
              <a:rPr lang="en-US" altLang="x-none" dirty="0" smtClean="0">
                <a:ea typeface="ＭＳ Ｐゴシック" charset="-128"/>
              </a:rPr>
              <a:t>nodes</a:t>
            </a:r>
          </a:p>
          <a:p>
            <a:pPr lvl="1">
              <a:lnSpc>
                <a:spcPct val="90000"/>
              </a:lnSpc>
            </a:pPr>
            <a:r>
              <a:rPr lang="en-US" altLang="x-none" dirty="0" smtClean="0">
                <a:ea typeface="ＭＳ Ｐゴシック" charset="-128"/>
              </a:rPr>
              <a:t>key </a:t>
            </a:r>
            <a:r>
              <a:rPr lang="en-US" altLang="x-none" dirty="0">
                <a:ea typeface="ＭＳ Ｐゴシック" charset="-128"/>
              </a:rPr>
              <a:t>identifier = SHA-1(key)</a:t>
            </a:r>
            <a:r>
              <a:rPr lang="en-US" altLang="zh-CN" dirty="0">
                <a:ea typeface="宋体" charset="-122"/>
              </a:rPr>
              <a:t>, where SHA-1() is a popular hash function, </a:t>
            </a:r>
            <a:endParaRPr lang="en-US" altLang="zh-CN" dirty="0" smtClean="0">
              <a:ea typeface="宋体" charset="-122"/>
            </a:endParaRPr>
          </a:p>
          <a:p>
            <a:pPr lvl="2">
              <a:lnSpc>
                <a:spcPct val="90000"/>
              </a:lnSpc>
            </a:pPr>
            <a:r>
              <a:rPr lang="en-US" altLang="x-none" dirty="0">
                <a:ea typeface="ＭＳ Ｐゴシック" charset="-128"/>
              </a:rPr>
              <a:t> Key=</a:t>
            </a:r>
            <a:r>
              <a:rPr lang="ja-JP" altLang="en-US" dirty="0">
                <a:ea typeface="ＭＳ Ｐゴシック" charset="-128"/>
              </a:rPr>
              <a:t>“</a:t>
            </a:r>
            <a:r>
              <a:rPr lang="en-US" altLang="ja-JP" dirty="0">
                <a:ea typeface="ＭＳ Ｐゴシック" charset="-128"/>
              </a:rPr>
              <a:t>Matrix3</a:t>
            </a:r>
            <a:r>
              <a:rPr lang="ja-JP" altLang="en-US" dirty="0">
                <a:ea typeface="ＭＳ Ｐゴシック" charset="-128"/>
              </a:rPr>
              <a:t>”</a:t>
            </a:r>
            <a:r>
              <a:rPr lang="en-US" altLang="ja-JP" dirty="0">
                <a:ea typeface="ＭＳ Ｐゴシック" charset="-128"/>
              </a:rPr>
              <a:t> </a:t>
            </a:r>
            <a:r>
              <a:rPr lang="en-US" altLang="ja-JP" dirty="0">
                <a:ea typeface="ＭＳ Ｐゴシック" charset="-128"/>
                <a:sym typeface="Symbol" charset="2"/>
              </a:rPr>
              <a:t></a:t>
            </a:r>
            <a:r>
              <a:rPr lang="en-US" altLang="zh-CN" dirty="0">
                <a:ea typeface="宋体" charset="-122"/>
                <a:sym typeface="Symbol" charset="2"/>
              </a:rPr>
              <a:t> </a:t>
            </a:r>
            <a:r>
              <a:rPr lang="en-US" altLang="ja-JP" dirty="0" smtClean="0">
                <a:ea typeface="ＭＳ Ｐゴシック" charset="-128"/>
              </a:rPr>
              <a:t>ID=60</a:t>
            </a:r>
            <a:br>
              <a:rPr lang="en-US" altLang="ja-JP" dirty="0" smtClean="0">
                <a:ea typeface="ＭＳ Ｐゴシック" charset="-128"/>
              </a:rPr>
            </a:br>
            <a:endParaRPr lang="en-US" altLang="zh-CN" dirty="0" smtClean="0">
              <a:ea typeface="宋体" charset="-122"/>
            </a:endParaRPr>
          </a:p>
          <a:p>
            <a:pPr lvl="1">
              <a:lnSpc>
                <a:spcPct val="90000"/>
              </a:lnSpc>
            </a:pPr>
            <a:r>
              <a:rPr lang="mr-IN" altLang="zh-CN" dirty="0" err="1">
                <a:ea typeface="宋体" charset="-122"/>
              </a:rPr>
              <a:t>node</a:t>
            </a:r>
            <a:r>
              <a:rPr lang="mr-IN" altLang="zh-CN" dirty="0">
                <a:ea typeface="宋体" charset="-122"/>
              </a:rPr>
              <a:t> </a:t>
            </a:r>
            <a:r>
              <a:rPr lang="mr-IN" altLang="zh-CN" dirty="0" err="1">
                <a:ea typeface="宋体" charset="-122"/>
              </a:rPr>
              <a:t>identifier</a:t>
            </a:r>
            <a:r>
              <a:rPr lang="mr-IN" altLang="zh-CN" dirty="0">
                <a:ea typeface="宋体" charset="-122"/>
              </a:rPr>
              <a:t> = SHA-1(IP </a:t>
            </a:r>
            <a:r>
              <a:rPr lang="mr-IN" altLang="zh-CN" dirty="0" err="1">
                <a:ea typeface="宋体" charset="-122"/>
              </a:rPr>
              <a:t>address</a:t>
            </a:r>
            <a:r>
              <a:rPr lang="mr-IN" altLang="zh-CN" dirty="0">
                <a:ea typeface="宋体" charset="-122"/>
              </a:rPr>
              <a:t>)</a:t>
            </a:r>
          </a:p>
          <a:p>
            <a:pPr lvl="2">
              <a:lnSpc>
                <a:spcPct val="90000"/>
              </a:lnSpc>
            </a:pPr>
            <a:r>
              <a:rPr lang="mr-IN" altLang="zh-CN" dirty="0">
                <a:ea typeface="宋体" charset="-122"/>
              </a:rPr>
              <a:t>IP=“198.10.10.1” </a:t>
            </a:r>
            <a:r>
              <a:rPr lang="en-US" altLang="ja-JP" dirty="0">
                <a:ea typeface="ＭＳ Ｐゴシック" charset="-128"/>
                <a:sym typeface="Symbol" charset="2"/>
              </a:rPr>
              <a:t> </a:t>
            </a:r>
            <a:r>
              <a:rPr lang="mr-IN" altLang="zh-CN" dirty="0" smtClean="0">
                <a:ea typeface="宋体" charset="-122"/>
              </a:rPr>
              <a:t>ID=123</a:t>
            </a:r>
            <a:endParaRPr lang="en-US" altLang="zh-CN" dirty="0">
              <a:ea typeface="宋体" charset="-122"/>
            </a:endParaRPr>
          </a:p>
          <a:p>
            <a:pPr lvl="2">
              <a:lnSpc>
                <a:spcPct val="90000"/>
              </a:lnSpc>
            </a:pPr>
            <a:endParaRPr lang="en-US" altLang="zh-CN" dirty="0">
              <a:ea typeface="宋体" charset="-122"/>
            </a:endParaRPr>
          </a:p>
        </p:txBody>
      </p:sp>
    </p:spTree>
    <p:extLst>
      <p:ext uri="{BB962C8B-B14F-4D97-AF65-F5344CB8AC3E}">
        <p14:creationId xmlns:p14="http://schemas.microsoft.com/office/powerpoint/2010/main" val="151386251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D1C4FA3-8B67-1044-B953-E5CF8EE6B96D}" type="slidenum">
              <a:rPr lang="en-US" altLang="x-none" sz="1400">
                <a:solidFill>
                  <a:srgbClr val="000000"/>
                </a:solidFill>
                <a:latin typeface="Times New Roman" charset="0"/>
              </a:rPr>
              <a:pPr eaLnBrk="1" hangingPunct="1"/>
              <a:t>73</a:t>
            </a:fld>
            <a:endParaRPr lang="en-US" altLang="x-none" sz="1400">
              <a:solidFill>
                <a:srgbClr val="000000"/>
              </a:solidFill>
              <a:latin typeface="Times New Roman" charset="0"/>
            </a:endParaRPr>
          </a:p>
        </p:txBody>
      </p:sp>
      <p:sp>
        <p:nvSpPr>
          <p:cNvPr id="376834" name="Rectangle 2"/>
          <p:cNvSpPr>
            <a:spLocks noGrp="1" noChangeArrowheads="1"/>
          </p:cNvSpPr>
          <p:nvPr>
            <p:ph type="title"/>
          </p:nvPr>
        </p:nvSpPr>
        <p:spPr/>
        <p:txBody>
          <a:bodyPr/>
          <a:lstStyle/>
          <a:p>
            <a:r>
              <a:rPr lang="en-US" altLang="zh-CN">
                <a:ea typeface="宋体" charset="-122"/>
              </a:rPr>
              <a:t>Chord: Storage</a:t>
            </a:r>
            <a:r>
              <a:rPr lang="en-US" altLang="x-none">
                <a:ea typeface="ＭＳ Ｐゴシック" charset="-128"/>
              </a:rPr>
              <a:t> using a Ring</a:t>
            </a:r>
          </a:p>
        </p:txBody>
      </p:sp>
      <p:sp>
        <p:nvSpPr>
          <p:cNvPr id="376835" name="Rectangle 3"/>
          <p:cNvSpPr>
            <a:spLocks noGrp="1" noChangeArrowheads="1"/>
          </p:cNvSpPr>
          <p:nvPr>
            <p:ph type="body" idx="1"/>
          </p:nvPr>
        </p:nvSpPr>
        <p:spPr>
          <a:xfrm>
            <a:off x="533400" y="5834063"/>
            <a:ext cx="7772400" cy="714375"/>
          </a:xfrm>
        </p:spPr>
        <p:txBody>
          <a:bodyPr/>
          <a:lstStyle/>
          <a:p>
            <a:pPr>
              <a:lnSpc>
                <a:spcPct val="80000"/>
              </a:lnSpc>
            </a:pPr>
            <a:r>
              <a:rPr lang="en-US" altLang="x-none" sz="2400">
                <a:ea typeface="ＭＳ Ｐゴシック" charset="-128"/>
              </a:rPr>
              <a:t>A key is stored at its successor: node with next higher or equal ID</a:t>
            </a:r>
          </a:p>
        </p:txBody>
      </p:sp>
      <p:sp>
        <p:nvSpPr>
          <p:cNvPr id="376836" name="Oval 5"/>
          <p:cNvSpPr>
            <a:spLocks noChangeArrowheads="1"/>
          </p:cNvSpPr>
          <p:nvPr/>
        </p:nvSpPr>
        <p:spPr bwMode="auto">
          <a:xfrm>
            <a:off x="3048000" y="1814513"/>
            <a:ext cx="3043238" cy="304800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76837" name="Text Box 6"/>
          <p:cNvSpPr txBox="1">
            <a:spLocks noChangeArrowheads="1"/>
          </p:cNvSpPr>
          <p:nvPr/>
        </p:nvSpPr>
        <p:spPr bwMode="auto">
          <a:xfrm>
            <a:off x="6172200" y="3414713"/>
            <a:ext cx="612775" cy="376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800">
                <a:solidFill>
                  <a:srgbClr val="3333CC"/>
                </a:solidFill>
                <a:latin typeface="Helvetica" charset="0"/>
              </a:rPr>
              <a:t>N32</a:t>
            </a:r>
          </a:p>
        </p:txBody>
      </p:sp>
      <p:sp>
        <p:nvSpPr>
          <p:cNvPr id="376838" name="Text Box 7"/>
          <p:cNvSpPr txBox="1">
            <a:spLocks noChangeArrowheads="1"/>
          </p:cNvSpPr>
          <p:nvPr/>
        </p:nvSpPr>
        <p:spPr bwMode="auto">
          <a:xfrm>
            <a:off x="5715000" y="1814513"/>
            <a:ext cx="612775" cy="376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800">
                <a:solidFill>
                  <a:srgbClr val="3333CC"/>
                </a:solidFill>
                <a:latin typeface="Helvetica" charset="0"/>
              </a:rPr>
              <a:t>N10</a:t>
            </a:r>
          </a:p>
        </p:txBody>
      </p:sp>
      <p:sp>
        <p:nvSpPr>
          <p:cNvPr id="376839" name="Text Box 8"/>
          <p:cNvSpPr txBox="1">
            <a:spLocks noChangeArrowheads="1"/>
          </p:cNvSpPr>
          <p:nvPr/>
        </p:nvSpPr>
        <p:spPr bwMode="auto">
          <a:xfrm>
            <a:off x="2284413" y="2444750"/>
            <a:ext cx="739775" cy="3762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800">
                <a:solidFill>
                  <a:srgbClr val="3333CC"/>
                </a:solidFill>
                <a:latin typeface="Helvetica" charset="0"/>
              </a:rPr>
              <a:t>N123</a:t>
            </a:r>
          </a:p>
        </p:txBody>
      </p:sp>
      <p:sp>
        <p:nvSpPr>
          <p:cNvPr id="376840" name="Text Box 9"/>
          <p:cNvSpPr txBox="1">
            <a:spLocks noChangeArrowheads="1"/>
          </p:cNvSpPr>
          <p:nvPr/>
        </p:nvSpPr>
        <p:spPr bwMode="auto">
          <a:xfrm>
            <a:off x="2743200" y="4405313"/>
            <a:ext cx="612775" cy="376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800">
                <a:solidFill>
                  <a:srgbClr val="3333CC"/>
                </a:solidFill>
                <a:latin typeface="Helvetica" charset="0"/>
              </a:rPr>
              <a:t>N90</a:t>
            </a:r>
          </a:p>
        </p:txBody>
      </p:sp>
      <p:sp>
        <p:nvSpPr>
          <p:cNvPr id="376841" name="Text Box 11"/>
          <p:cNvSpPr txBox="1">
            <a:spLocks noChangeArrowheads="1"/>
          </p:cNvSpPr>
          <p:nvPr/>
        </p:nvSpPr>
        <p:spPr bwMode="auto">
          <a:xfrm>
            <a:off x="3681413" y="2963863"/>
            <a:ext cx="17907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a:solidFill>
                  <a:srgbClr val="000000"/>
                </a:solidFill>
                <a:latin typeface="Tahoma" charset="0"/>
              </a:rPr>
              <a:t>Circular</a:t>
            </a:r>
          </a:p>
          <a:p>
            <a:pPr eaLnBrk="1" hangingPunct="1"/>
            <a:r>
              <a:rPr lang="en-US" altLang="x-none" sz="2000">
                <a:solidFill>
                  <a:srgbClr val="000000"/>
                </a:solidFill>
                <a:latin typeface="Tahoma" charset="0"/>
              </a:rPr>
              <a:t>7-bit ID Space</a:t>
            </a:r>
          </a:p>
        </p:txBody>
      </p:sp>
      <p:sp>
        <p:nvSpPr>
          <p:cNvPr id="39947" name="Text Box 13"/>
          <p:cNvSpPr txBox="1">
            <a:spLocks noChangeArrowheads="1"/>
          </p:cNvSpPr>
          <p:nvPr/>
        </p:nvSpPr>
        <p:spPr bwMode="auto">
          <a:xfrm>
            <a:off x="5911850" y="2311400"/>
            <a:ext cx="1190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a:solidFill>
                  <a:srgbClr val="000000"/>
                </a:solidFill>
                <a:latin typeface="Tahoma" charset="0"/>
              </a:rPr>
              <a:t>K11, K20</a:t>
            </a:r>
          </a:p>
        </p:txBody>
      </p:sp>
      <p:sp>
        <p:nvSpPr>
          <p:cNvPr id="39948" name="Text Box 14"/>
          <p:cNvSpPr txBox="1">
            <a:spLocks noChangeArrowheads="1"/>
          </p:cNvSpPr>
          <p:nvPr/>
        </p:nvSpPr>
        <p:spPr bwMode="auto">
          <a:xfrm>
            <a:off x="3657600" y="1416050"/>
            <a:ext cx="1771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a:solidFill>
                  <a:srgbClr val="000000"/>
                </a:solidFill>
                <a:latin typeface="Tahoma" charset="0"/>
              </a:rPr>
              <a:t>K125, K5, K10</a:t>
            </a:r>
          </a:p>
        </p:txBody>
      </p:sp>
      <p:sp>
        <p:nvSpPr>
          <p:cNvPr id="376844" name="Text Box 15"/>
          <p:cNvSpPr txBox="1">
            <a:spLocks noChangeArrowheads="1"/>
          </p:cNvSpPr>
          <p:nvPr/>
        </p:nvSpPr>
        <p:spPr bwMode="auto">
          <a:xfrm>
            <a:off x="4357688" y="5080000"/>
            <a:ext cx="60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r>
              <a:rPr lang="en-US" altLang="x-none" sz="2000">
                <a:solidFill>
                  <a:srgbClr val="000000"/>
                </a:solidFill>
                <a:latin typeface="Tahoma" charset="0"/>
              </a:rPr>
              <a:t>K60</a:t>
            </a:r>
          </a:p>
        </p:txBody>
      </p:sp>
      <p:sp>
        <p:nvSpPr>
          <p:cNvPr id="39950" name="Text Box 16"/>
          <p:cNvSpPr txBox="1">
            <a:spLocks noChangeArrowheads="1"/>
          </p:cNvSpPr>
          <p:nvPr/>
        </p:nvSpPr>
        <p:spPr bwMode="auto">
          <a:xfrm>
            <a:off x="2211388" y="3582988"/>
            <a:ext cx="7477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r>
              <a:rPr lang="en-US" altLang="x-none" sz="2000">
                <a:solidFill>
                  <a:srgbClr val="000000"/>
                </a:solidFill>
                <a:latin typeface="Tahoma" charset="0"/>
              </a:rPr>
              <a:t>K101</a:t>
            </a:r>
          </a:p>
        </p:txBody>
      </p:sp>
      <p:sp>
        <p:nvSpPr>
          <p:cNvPr id="376846" name="Text Box 17"/>
          <p:cNvSpPr txBox="1">
            <a:spLocks noChangeArrowheads="1"/>
          </p:cNvSpPr>
          <p:nvPr/>
        </p:nvSpPr>
        <p:spPr bwMode="auto">
          <a:xfrm>
            <a:off x="460375" y="1814513"/>
            <a:ext cx="2139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a:solidFill>
                  <a:srgbClr val="FF0000"/>
                </a:solidFill>
                <a:latin typeface="Tahoma" charset="0"/>
              </a:rPr>
              <a:t>IP=</a:t>
            </a:r>
            <a:r>
              <a:rPr lang="ja-JP" altLang="en-US" sz="2000">
                <a:solidFill>
                  <a:srgbClr val="FF0000"/>
                </a:solidFill>
                <a:latin typeface="Tahoma" charset="0"/>
              </a:rPr>
              <a:t>“</a:t>
            </a:r>
            <a:r>
              <a:rPr lang="en-US" altLang="ja-JP" sz="2000">
                <a:solidFill>
                  <a:srgbClr val="FF0000"/>
                </a:solidFill>
                <a:latin typeface="Tahoma" charset="0"/>
              </a:rPr>
              <a:t>198.10.10.1</a:t>
            </a:r>
            <a:r>
              <a:rPr lang="ja-JP" altLang="en-US" sz="2000">
                <a:solidFill>
                  <a:srgbClr val="FF0000"/>
                </a:solidFill>
                <a:latin typeface="Tahoma" charset="0"/>
              </a:rPr>
              <a:t>”</a:t>
            </a:r>
            <a:endParaRPr lang="en-US" altLang="x-none" sz="2000">
              <a:solidFill>
                <a:srgbClr val="FF0000"/>
              </a:solidFill>
              <a:latin typeface="Tahoma" charset="0"/>
            </a:endParaRPr>
          </a:p>
        </p:txBody>
      </p:sp>
      <p:sp>
        <p:nvSpPr>
          <p:cNvPr id="39952" name="Line 18"/>
          <p:cNvSpPr>
            <a:spLocks noChangeShapeType="1"/>
          </p:cNvSpPr>
          <p:nvPr/>
        </p:nvSpPr>
        <p:spPr bwMode="auto">
          <a:xfrm flipV="1">
            <a:off x="2551113" y="2924175"/>
            <a:ext cx="100012" cy="649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376848" name="Line 19"/>
          <p:cNvSpPr>
            <a:spLocks noChangeShapeType="1"/>
          </p:cNvSpPr>
          <p:nvPr/>
        </p:nvSpPr>
        <p:spPr bwMode="auto">
          <a:xfrm>
            <a:off x="1833563" y="2181225"/>
            <a:ext cx="4572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59410" name="Freeform 20"/>
          <p:cNvSpPr>
            <a:spLocks/>
          </p:cNvSpPr>
          <p:nvPr/>
        </p:nvSpPr>
        <p:spPr bwMode="auto">
          <a:xfrm>
            <a:off x="3208338" y="4781550"/>
            <a:ext cx="1033462" cy="517525"/>
          </a:xfrm>
          <a:custGeom>
            <a:avLst/>
            <a:gdLst>
              <a:gd name="T0" fmla="*/ 2147483647 w 651"/>
              <a:gd name="T1" fmla="*/ 2147483647 h 326"/>
              <a:gd name="T2" fmla="*/ 2147483647 w 651"/>
              <a:gd name="T3" fmla="*/ 2147483647 h 326"/>
              <a:gd name="T4" fmla="*/ 0 w 651"/>
              <a:gd name="T5" fmla="*/ 0 h 326"/>
              <a:gd name="T6" fmla="*/ 0 60000 65536"/>
              <a:gd name="T7" fmla="*/ 0 60000 65536"/>
              <a:gd name="T8" fmla="*/ 0 60000 65536"/>
              <a:gd name="T9" fmla="*/ 0 w 651"/>
              <a:gd name="T10" fmla="*/ 0 h 326"/>
              <a:gd name="T11" fmla="*/ 651 w 651"/>
              <a:gd name="T12" fmla="*/ 326 h 326"/>
            </a:gdLst>
            <a:ahLst/>
            <a:cxnLst>
              <a:cxn ang="T6">
                <a:pos x="T0" y="T1"/>
              </a:cxn>
              <a:cxn ang="T7">
                <a:pos x="T2" y="T3"/>
              </a:cxn>
              <a:cxn ang="T8">
                <a:pos x="T4" y="T5"/>
              </a:cxn>
            </a:cxnLst>
            <a:rect l="T9" t="T10" r="T11" b="T12"/>
            <a:pathLst>
              <a:path w="651" h="326">
                <a:moveTo>
                  <a:pt x="651" y="312"/>
                </a:moveTo>
                <a:cubicBezTo>
                  <a:pt x="535" y="319"/>
                  <a:pt x="419" y="326"/>
                  <a:pt x="311" y="274"/>
                </a:cubicBezTo>
                <a:cubicBezTo>
                  <a:pt x="203" y="222"/>
                  <a:pt x="101" y="111"/>
                  <a:pt x="0"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9955" name="Line 21"/>
          <p:cNvSpPr>
            <a:spLocks noChangeShapeType="1"/>
          </p:cNvSpPr>
          <p:nvPr/>
        </p:nvSpPr>
        <p:spPr bwMode="auto">
          <a:xfrm>
            <a:off x="6324600" y="2698750"/>
            <a:ext cx="180975" cy="7191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39956" name="Line 22"/>
          <p:cNvSpPr>
            <a:spLocks noChangeShapeType="1"/>
          </p:cNvSpPr>
          <p:nvPr/>
        </p:nvSpPr>
        <p:spPr bwMode="auto">
          <a:xfrm>
            <a:off x="5351463" y="1649413"/>
            <a:ext cx="314325" cy="2095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376852" name="Text Box 23"/>
          <p:cNvSpPr txBox="1">
            <a:spLocks noChangeArrowheads="1"/>
          </p:cNvSpPr>
          <p:nvPr/>
        </p:nvSpPr>
        <p:spPr bwMode="auto">
          <a:xfrm>
            <a:off x="5345113" y="5370513"/>
            <a:ext cx="18891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a:solidFill>
                  <a:srgbClr val="FF0000"/>
                </a:solidFill>
                <a:latin typeface="Tahoma" charset="0"/>
              </a:rPr>
              <a:t>Key=</a:t>
            </a:r>
            <a:r>
              <a:rPr lang="ja-JP" altLang="en-US" sz="2000">
                <a:solidFill>
                  <a:srgbClr val="FF0000"/>
                </a:solidFill>
                <a:latin typeface="Tahoma" charset="0"/>
              </a:rPr>
              <a:t>“</a:t>
            </a:r>
            <a:r>
              <a:rPr lang="en-US" altLang="ja-JP" sz="2000">
                <a:solidFill>
                  <a:srgbClr val="FF0000"/>
                </a:solidFill>
                <a:latin typeface="Tahoma" charset="0"/>
              </a:rPr>
              <a:t>Matrix 3</a:t>
            </a:r>
            <a:r>
              <a:rPr lang="ja-JP" altLang="en-US" sz="2000">
                <a:solidFill>
                  <a:srgbClr val="FF0000"/>
                </a:solidFill>
                <a:latin typeface="Tahoma" charset="0"/>
              </a:rPr>
              <a:t>”</a:t>
            </a:r>
            <a:endParaRPr lang="en-US" altLang="x-none" sz="2000">
              <a:solidFill>
                <a:srgbClr val="FF0000"/>
              </a:solidFill>
              <a:latin typeface="Tahoma" charset="0"/>
            </a:endParaRPr>
          </a:p>
        </p:txBody>
      </p:sp>
      <p:sp>
        <p:nvSpPr>
          <p:cNvPr id="376853" name="Line 24"/>
          <p:cNvSpPr>
            <a:spLocks noChangeShapeType="1"/>
          </p:cNvSpPr>
          <p:nvPr/>
        </p:nvSpPr>
        <p:spPr bwMode="auto">
          <a:xfrm flipH="1" flipV="1">
            <a:off x="4919663" y="5367338"/>
            <a:ext cx="404812" cy="1952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376854" name="Text Box 26"/>
          <p:cNvSpPr txBox="1">
            <a:spLocks noChangeArrowheads="1"/>
          </p:cNvSpPr>
          <p:nvPr/>
        </p:nvSpPr>
        <p:spPr bwMode="auto">
          <a:xfrm>
            <a:off x="5934075" y="4376738"/>
            <a:ext cx="612775" cy="376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800">
                <a:solidFill>
                  <a:srgbClr val="3333CC"/>
                </a:solidFill>
                <a:latin typeface="Helvetica" charset="0"/>
              </a:rPr>
              <a:t>N55</a:t>
            </a:r>
          </a:p>
        </p:txBody>
      </p:sp>
      <p:pic>
        <p:nvPicPr>
          <p:cNvPr id="376855" name="Picture 20"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6088" y="259715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6856" name="Picture 20"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3438" y="4164013"/>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6857" name="Picture 20"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4488" y="2043113"/>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6858" name="Picture 20"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4388" y="335915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6859" name="Picture 20"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4052888"/>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13912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4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9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95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994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95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9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9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7" grpId="0"/>
      <p:bldP spid="39948" grpId="0"/>
      <p:bldP spid="39950" grpId="0"/>
      <p:bldP spid="39952" grpId="0" animBg="1"/>
      <p:bldP spid="59410" grpId="0" animBg="1"/>
      <p:bldP spid="39955" grpId="0" animBg="1"/>
      <p:bldP spid="3995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Compare impact of load balancing when adding a new machine, for two content mapping approaches,</a:t>
            </a:r>
          </a:p>
          <a:p>
            <a:pPr lvl="1"/>
            <a:r>
              <a:rPr lang="en-US" dirty="0" smtClean="0"/>
              <a:t>Each machine has an index 0-m-1, hash function mapping content to 0-m-1, and assign to corresponding machine</a:t>
            </a:r>
          </a:p>
          <a:p>
            <a:pPr lvl="1"/>
            <a:r>
              <a:rPr lang="en-US" dirty="0" smtClean="0"/>
              <a:t>Chord mapping</a:t>
            </a:r>
            <a:endParaRPr lang="en-US" dirty="0"/>
          </a:p>
        </p:txBody>
      </p:sp>
      <p:sp>
        <p:nvSpPr>
          <p:cNvPr id="4" name="Slide Number Placeholder 3"/>
          <p:cNvSpPr>
            <a:spLocks noGrp="1"/>
          </p:cNvSpPr>
          <p:nvPr>
            <p:ph type="sldNum" sz="quarter" idx="11"/>
          </p:nvPr>
        </p:nvSpPr>
        <p:spPr/>
        <p:txBody>
          <a:bodyPr/>
          <a:lstStyle/>
          <a:p>
            <a:fld id="{B8AA23A2-5167-9F48-9C61-9B9589D68513}" type="slidenum">
              <a:rPr lang="en-US" altLang="x-none" smtClean="0"/>
              <a:pPr/>
              <a:t>74</a:t>
            </a:fld>
            <a:endParaRPr lang="en-US" altLang="x-none"/>
          </a:p>
        </p:txBody>
      </p:sp>
    </p:spTree>
    <p:extLst>
      <p:ext uri="{BB962C8B-B14F-4D97-AF65-F5344CB8AC3E}">
        <p14:creationId xmlns:p14="http://schemas.microsoft.com/office/powerpoint/2010/main" val="38283847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A7FB89C-AB4A-4B42-909E-A987338703C0}" type="slidenum">
              <a:rPr lang="en-US" altLang="x-none" sz="1400">
                <a:solidFill>
                  <a:srgbClr val="000000"/>
                </a:solidFill>
                <a:latin typeface="Times New Roman" charset="0"/>
              </a:rPr>
              <a:pPr eaLnBrk="1" hangingPunct="1"/>
              <a:t>75</a:t>
            </a:fld>
            <a:endParaRPr lang="en-US" altLang="x-none" sz="1400">
              <a:solidFill>
                <a:srgbClr val="000000"/>
              </a:solidFill>
              <a:latin typeface="Times New Roman" charset="0"/>
            </a:endParaRPr>
          </a:p>
        </p:txBody>
      </p:sp>
      <p:sp>
        <p:nvSpPr>
          <p:cNvPr id="378882" name="Rectangle 2"/>
          <p:cNvSpPr>
            <a:spLocks noGrp="1" noChangeArrowheads="1"/>
          </p:cNvSpPr>
          <p:nvPr>
            <p:ph type="title"/>
          </p:nvPr>
        </p:nvSpPr>
        <p:spPr/>
        <p:txBody>
          <a:bodyPr/>
          <a:lstStyle/>
          <a:p>
            <a:r>
              <a:rPr lang="en-US" altLang="zh-CN">
                <a:ea typeface="宋体" charset="-122"/>
              </a:rPr>
              <a:t>How to Search: One Extreme</a:t>
            </a:r>
            <a:endParaRPr lang="en-US" altLang="x-none">
              <a:ea typeface="ＭＳ Ｐゴシック" charset="-128"/>
            </a:endParaRPr>
          </a:p>
        </p:txBody>
      </p:sp>
      <p:sp>
        <p:nvSpPr>
          <p:cNvPr id="38916" name="Rectangle 3"/>
          <p:cNvSpPr>
            <a:spLocks noGrp="1" noChangeArrowheads="1"/>
          </p:cNvSpPr>
          <p:nvPr>
            <p:ph type="body" idx="1"/>
          </p:nvPr>
        </p:nvSpPr>
        <p:spPr>
          <a:xfrm>
            <a:off x="533400" y="1400175"/>
            <a:ext cx="7772400" cy="1343025"/>
          </a:xfrm>
        </p:spPr>
        <p:txBody>
          <a:bodyPr/>
          <a:lstStyle/>
          <a:p>
            <a:pPr>
              <a:lnSpc>
                <a:spcPct val="90000"/>
              </a:lnSpc>
            </a:pPr>
            <a:r>
              <a:rPr lang="en-US" altLang="x-none" sz="2400">
                <a:ea typeface="ＭＳ Ｐゴシック" charset="-128"/>
              </a:rPr>
              <a:t>Every node knows of every other node</a:t>
            </a:r>
          </a:p>
          <a:p>
            <a:pPr>
              <a:lnSpc>
                <a:spcPct val="90000"/>
              </a:lnSpc>
            </a:pPr>
            <a:r>
              <a:rPr lang="en-US" altLang="x-none" sz="2400">
                <a:ea typeface="ＭＳ Ｐゴシック" charset="-128"/>
              </a:rPr>
              <a:t>Routing tables are large O(N)</a:t>
            </a:r>
          </a:p>
          <a:p>
            <a:pPr>
              <a:lnSpc>
                <a:spcPct val="90000"/>
              </a:lnSpc>
            </a:pPr>
            <a:r>
              <a:rPr lang="en-US" altLang="x-none" sz="2400">
                <a:ea typeface="ＭＳ Ｐゴシック" charset="-128"/>
              </a:rPr>
              <a:t>Lookups are fast O(1)</a:t>
            </a:r>
          </a:p>
          <a:p>
            <a:pPr>
              <a:lnSpc>
                <a:spcPct val="90000"/>
              </a:lnSpc>
            </a:pPr>
            <a:endParaRPr lang="en-US" altLang="x-none" sz="2400">
              <a:ea typeface="ＭＳ Ｐゴシック" charset="-128"/>
            </a:endParaRPr>
          </a:p>
        </p:txBody>
      </p:sp>
      <p:pic>
        <p:nvPicPr>
          <p:cNvPr id="3788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1350" y="3025775"/>
            <a:ext cx="5237163" cy="314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72826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891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9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2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D5B95D-0B7E-8449-A544-7947DBFD3580}" type="slidenum">
              <a:rPr lang="en-US" altLang="x-none" sz="1400">
                <a:solidFill>
                  <a:srgbClr val="000000"/>
                </a:solidFill>
                <a:latin typeface="Times New Roman" charset="0"/>
              </a:rPr>
              <a:pPr eaLnBrk="1" hangingPunct="1"/>
              <a:t>76</a:t>
            </a:fld>
            <a:endParaRPr lang="en-US" altLang="x-none" sz="1400">
              <a:solidFill>
                <a:srgbClr val="000000"/>
              </a:solidFill>
              <a:latin typeface="Times New Roman" charset="0"/>
            </a:endParaRPr>
          </a:p>
        </p:txBody>
      </p:sp>
      <p:sp>
        <p:nvSpPr>
          <p:cNvPr id="380930" name="Rectangle 2"/>
          <p:cNvSpPr>
            <a:spLocks noGrp="1" noChangeArrowheads="1"/>
          </p:cNvSpPr>
          <p:nvPr>
            <p:ph type="title"/>
          </p:nvPr>
        </p:nvSpPr>
        <p:spPr>
          <a:xfrm>
            <a:off x="533400" y="228600"/>
            <a:ext cx="8251825" cy="1143000"/>
          </a:xfrm>
        </p:spPr>
        <p:txBody>
          <a:bodyPr/>
          <a:lstStyle/>
          <a:p>
            <a:r>
              <a:rPr lang="en-US" altLang="zh-CN" sz="3600">
                <a:ea typeface="宋体" charset="-122"/>
              </a:rPr>
              <a:t>How to Search: the Other Extreme</a:t>
            </a:r>
            <a:endParaRPr lang="en-US" altLang="x-none" sz="3600">
              <a:ea typeface="宋体" charset="-122"/>
            </a:endParaRPr>
          </a:p>
        </p:txBody>
      </p:sp>
      <p:sp>
        <p:nvSpPr>
          <p:cNvPr id="380931" name="Rectangle 3"/>
          <p:cNvSpPr>
            <a:spLocks noGrp="1" noChangeArrowheads="1"/>
          </p:cNvSpPr>
          <p:nvPr>
            <p:ph type="body" idx="1"/>
          </p:nvPr>
        </p:nvSpPr>
        <p:spPr>
          <a:xfrm>
            <a:off x="533400" y="1600200"/>
            <a:ext cx="7772400" cy="585788"/>
          </a:xfrm>
        </p:spPr>
        <p:txBody>
          <a:bodyPr/>
          <a:lstStyle/>
          <a:p>
            <a:r>
              <a:rPr lang="en-US" altLang="x-none">
                <a:ea typeface="ＭＳ Ｐゴシック" charset="-128"/>
              </a:rPr>
              <a:t>Every node knows its successor in the ring</a:t>
            </a:r>
            <a:endParaRPr lang="en-US" altLang="x-none" sz="2400">
              <a:ea typeface="ＭＳ Ｐゴシック" charset="-128"/>
            </a:endParaRPr>
          </a:p>
        </p:txBody>
      </p:sp>
      <p:sp>
        <p:nvSpPr>
          <p:cNvPr id="39941" name="Rectangle 4"/>
          <p:cNvSpPr>
            <a:spLocks noChangeArrowheads="1"/>
          </p:cNvSpPr>
          <p:nvPr/>
        </p:nvSpPr>
        <p:spPr bwMode="auto">
          <a:xfrm>
            <a:off x="730250" y="5857875"/>
            <a:ext cx="7772400" cy="585788"/>
          </a:xfrm>
          <a:prstGeom prst="rect">
            <a:avLst/>
          </a:prstGeom>
          <a:noFill/>
          <a:ln w="9525">
            <a:noFill/>
            <a:miter lim="800000"/>
            <a:headEnd/>
            <a:tailEnd/>
          </a:ln>
        </p:spPr>
        <p:txBody>
          <a:bodyPr/>
          <a:lstStyle/>
          <a:p>
            <a:pPr marL="342900" indent="-342900">
              <a:lnSpc>
                <a:spcPct val="90000"/>
              </a:lnSpc>
              <a:spcBef>
                <a:spcPct val="20000"/>
              </a:spcBef>
              <a:buClr>
                <a:srgbClr val="3333CC"/>
              </a:buClr>
              <a:buSzPct val="85000"/>
              <a:buFont typeface="ZapfDingbats" pitchFamily="82" charset="2"/>
              <a:buChar char="r"/>
              <a:defRPr/>
            </a:pPr>
            <a:r>
              <a:rPr lang="en-US" kern="0" dirty="0">
                <a:solidFill>
                  <a:srgbClr val="000000"/>
                </a:solidFill>
                <a:latin typeface="Comic Sans MS"/>
                <a:ea typeface="ＭＳ Ｐゴシック" charset="0"/>
                <a:cs typeface="ＭＳ Ｐゴシック" charset="0"/>
              </a:rPr>
              <a:t>Routing tables are small O(1)</a:t>
            </a:r>
          </a:p>
          <a:p>
            <a:pPr marL="342900" indent="-342900">
              <a:lnSpc>
                <a:spcPct val="90000"/>
              </a:lnSpc>
              <a:spcBef>
                <a:spcPct val="20000"/>
              </a:spcBef>
              <a:buClr>
                <a:srgbClr val="3333CC"/>
              </a:buClr>
              <a:buSzPct val="85000"/>
              <a:buFont typeface="ZapfDingbats" pitchFamily="82" charset="2"/>
              <a:buChar char="r"/>
              <a:defRPr/>
            </a:pPr>
            <a:r>
              <a:rPr lang="en-US" kern="0" dirty="0">
                <a:solidFill>
                  <a:srgbClr val="000000"/>
                </a:solidFill>
                <a:latin typeface="Comic Sans MS"/>
                <a:ea typeface="ＭＳ Ｐゴシック" charset="0"/>
                <a:cs typeface="ＭＳ Ｐゴシック" charset="0"/>
              </a:rPr>
              <a:t>Lookups are slow O(N)</a:t>
            </a:r>
          </a:p>
        </p:txBody>
      </p:sp>
      <p:pic>
        <p:nvPicPr>
          <p:cNvPr id="38093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4638" y="2085975"/>
            <a:ext cx="6216650" cy="356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4"/>
          <p:cNvSpPr>
            <a:spLocks noChangeArrowheads="1"/>
          </p:cNvSpPr>
          <p:nvPr/>
        </p:nvSpPr>
        <p:spPr bwMode="auto">
          <a:xfrm>
            <a:off x="6278948" y="3849429"/>
            <a:ext cx="2552425" cy="2594234"/>
          </a:xfrm>
          <a:prstGeom prst="rect">
            <a:avLst/>
          </a:prstGeom>
          <a:noFill/>
          <a:ln w="9525">
            <a:solidFill>
              <a:schemeClr val="tx1"/>
            </a:solidFill>
            <a:miter lim="800000"/>
            <a:headEnd/>
            <a:tailEnd/>
          </a:ln>
        </p:spPr>
        <p:txBody>
          <a:bodyPr/>
          <a:lstStyle/>
          <a:p>
            <a:pPr>
              <a:lnSpc>
                <a:spcPct val="90000"/>
              </a:lnSpc>
              <a:spcBef>
                <a:spcPct val="20000"/>
              </a:spcBef>
              <a:buClr>
                <a:srgbClr val="3333CC"/>
              </a:buClr>
              <a:buSzPct val="85000"/>
              <a:defRPr/>
            </a:pPr>
            <a:r>
              <a:rPr lang="en-US" kern="0" dirty="0" smtClean="0">
                <a:solidFill>
                  <a:srgbClr val="000000"/>
                </a:solidFill>
                <a:latin typeface="Comic Sans MS"/>
                <a:ea typeface="ＭＳ Ｐゴシック" charset="0"/>
                <a:cs typeface="ＭＳ Ｐゴシック" charset="0"/>
              </a:rPr>
              <a:t>If follow the distributed routing search principle, what the routing table may look like?</a:t>
            </a:r>
            <a:endParaRPr lang="en-US" kern="0" dirty="0">
              <a:solidFill>
                <a:srgbClr val="000000"/>
              </a:solidFill>
              <a:latin typeface="Comic Sans MS"/>
              <a:ea typeface="ＭＳ Ｐゴシック" charset="0"/>
              <a:cs typeface="ＭＳ Ｐゴシック" charset="0"/>
            </a:endParaRPr>
          </a:p>
        </p:txBody>
      </p:sp>
    </p:spTree>
    <p:extLst>
      <p:ext uri="{BB962C8B-B14F-4D97-AF65-F5344CB8AC3E}">
        <p14:creationId xmlns:p14="http://schemas.microsoft.com/office/powerpoint/2010/main" val="1268692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1" grpId="0"/>
      <p:bldP spid="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2DDE282-D777-5C4E-BF94-C69580A9B234}" type="slidenum">
              <a:rPr lang="en-US" altLang="x-none" sz="1400">
                <a:solidFill>
                  <a:srgbClr val="000000"/>
                </a:solidFill>
                <a:latin typeface="Times New Roman" charset="0"/>
              </a:rPr>
              <a:pPr eaLnBrk="1" hangingPunct="1"/>
              <a:t>77</a:t>
            </a:fld>
            <a:endParaRPr lang="en-US" altLang="x-none" sz="1400">
              <a:solidFill>
                <a:srgbClr val="000000"/>
              </a:solidFill>
              <a:latin typeface="Times New Roman" charset="0"/>
            </a:endParaRPr>
          </a:p>
        </p:txBody>
      </p:sp>
      <p:sp>
        <p:nvSpPr>
          <p:cNvPr id="382978" name="Rectangle 2"/>
          <p:cNvSpPr>
            <a:spLocks noGrp="1" noChangeArrowheads="1"/>
          </p:cNvSpPr>
          <p:nvPr>
            <p:ph type="title"/>
          </p:nvPr>
        </p:nvSpPr>
        <p:spPr/>
        <p:txBody>
          <a:bodyPr/>
          <a:lstStyle/>
          <a:p>
            <a:r>
              <a:rPr lang="en-US" altLang="zh-CN">
                <a:ea typeface="宋体" charset="-122"/>
              </a:rPr>
              <a:t>Chord Solution: “finger tables”</a:t>
            </a:r>
            <a:endParaRPr lang="en-US" altLang="x-none">
              <a:ea typeface="ＭＳ Ｐゴシック" charset="-128"/>
            </a:endParaRPr>
          </a:p>
        </p:txBody>
      </p:sp>
      <p:sp>
        <p:nvSpPr>
          <p:cNvPr id="382979" name="Rectangle 3"/>
          <p:cNvSpPr>
            <a:spLocks noGrp="1" noChangeArrowheads="1"/>
          </p:cNvSpPr>
          <p:nvPr>
            <p:ph type="body" idx="1"/>
          </p:nvPr>
        </p:nvSpPr>
        <p:spPr/>
        <p:txBody>
          <a:bodyPr/>
          <a:lstStyle/>
          <a:p>
            <a:r>
              <a:rPr lang="en-US" altLang="x-none">
                <a:ea typeface="ＭＳ Ｐゴシック" charset="-128"/>
              </a:rPr>
              <a:t>Node K knows the node that is maintaining K + 2</a:t>
            </a:r>
            <a:r>
              <a:rPr lang="en-US" altLang="x-none" baseline="30000">
                <a:ea typeface="ＭＳ Ｐゴシック" charset="-128"/>
              </a:rPr>
              <a:t>i</a:t>
            </a:r>
            <a:r>
              <a:rPr lang="en-US" altLang="zh-CN">
                <a:ea typeface="宋体" charset="-122"/>
              </a:rPr>
              <a:t>, </a:t>
            </a:r>
            <a:r>
              <a:rPr lang="en-US" altLang="x-none">
                <a:ea typeface="ＭＳ Ｐゴシック" charset="-128"/>
              </a:rPr>
              <a:t>where K is mapped id of current node</a:t>
            </a:r>
          </a:p>
          <a:p>
            <a:pPr lvl="1"/>
            <a:r>
              <a:rPr lang="en-US" altLang="x-none">
                <a:ea typeface="ＭＳ Ｐゴシック" charset="-128"/>
              </a:rPr>
              <a:t>increase distance exponentially</a:t>
            </a:r>
          </a:p>
          <a:p>
            <a:endParaRPr lang="en-US" altLang="x-none">
              <a:ea typeface="ＭＳ Ｐゴシック" charset="-128"/>
            </a:endParaRPr>
          </a:p>
        </p:txBody>
      </p:sp>
      <p:pic>
        <p:nvPicPr>
          <p:cNvPr id="38298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3888" y="3341688"/>
            <a:ext cx="4511675" cy="345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981" name="Oval 5"/>
          <p:cNvSpPr>
            <a:spLocks noChangeArrowheads="1"/>
          </p:cNvSpPr>
          <p:nvPr/>
        </p:nvSpPr>
        <p:spPr bwMode="auto">
          <a:xfrm>
            <a:off x="992188" y="3378200"/>
            <a:ext cx="3427412" cy="3427413"/>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82982" name="Text Box 6"/>
          <p:cNvSpPr txBox="1">
            <a:spLocks noChangeArrowheads="1"/>
          </p:cNvSpPr>
          <p:nvPr/>
        </p:nvSpPr>
        <p:spPr bwMode="auto">
          <a:xfrm>
            <a:off x="685800" y="6273800"/>
            <a:ext cx="754063"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3333CC"/>
                </a:solidFill>
                <a:latin typeface="Helvetica" charset="0"/>
              </a:rPr>
              <a:t>N80</a:t>
            </a:r>
          </a:p>
        </p:txBody>
      </p:sp>
      <p:sp>
        <p:nvSpPr>
          <p:cNvPr id="382983" name="Text Box 7"/>
          <p:cNvSpPr txBox="1">
            <a:spLocks noChangeArrowheads="1"/>
          </p:cNvSpPr>
          <p:nvPr/>
        </p:nvSpPr>
        <p:spPr bwMode="auto">
          <a:xfrm>
            <a:off x="3870325" y="3594100"/>
            <a:ext cx="6746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latin typeface="Helvetica" charset="0"/>
              </a:rPr>
              <a:t>K+64</a:t>
            </a:r>
          </a:p>
        </p:txBody>
      </p:sp>
      <p:sp>
        <p:nvSpPr>
          <p:cNvPr id="382984" name="Text Box 8"/>
          <p:cNvSpPr txBox="1">
            <a:spLocks noChangeArrowheads="1"/>
          </p:cNvSpPr>
          <p:nvPr/>
        </p:nvSpPr>
        <p:spPr bwMode="auto">
          <a:xfrm>
            <a:off x="887413" y="3629025"/>
            <a:ext cx="6746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latin typeface="Helvetica" charset="0"/>
              </a:rPr>
              <a:t>K+32</a:t>
            </a:r>
          </a:p>
        </p:txBody>
      </p:sp>
      <p:sp>
        <p:nvSpPr>
          <p:cNvPr id="382985" name="Text Box 9"/>
          <p:cNvSpPr txBox="1">
            <a:spLocks noChangeArrowheads="1"/>
          </p:cNvSpPr>
          <p:nvPr/>
        </p:nvSpPr>
        <p:spPr bwMode="auto">
          <a:xfrm>
            <a:off x="411163" y="4902200"/>
            <a:ext cx="6127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b="1">
                <a:solidFill>
                  <a:srgbClr val="000000"/>
                </a:solidFill>
                <a:latin typeface="Helvetica" charset="0"/>
              </a:rPr>
              <a:t>K+16</a:t>
            </a:r>
          </a:p>
        </p:txBody>
      </p:sp>
      <p:sp>
        <p:nvSpPr>
          <p:cNvPr id="382986" name="Text Box 10"/>
          <p:cNvSpPr txBox="1">
            <a:spLocks noChangeArrowheads="1"/>
          </p:cNvSpPr>
          <p:nvPr/>
        </p:nvSpPr>
        <p:spPr bwMode="auto">
          <a:xfrm>
            <a:off x="609600" y="5588000"/>
            <a:ext cx="514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b="1">
                <a:solidFill>
                  <a:srgbClr val="000000"/>
                </a:solidFill>
                <a:latin typeface="Helvetica" charset="0"/>
              </a:rPr>
              <a:t>K+8</a:t>
            </a:r>
          </a:p>
        </p:txBody>
      </p:sp>
      <p:sp>
        <p:nvSpPr>
          <p:cNvPr id="382987" name="Text Box 11"/>
          <p:cNvSpPr txBox="1">
            <a:spLocks noChangeArrowheads="1"/>
          </p:cNvSpPr>
          <p:nvPr/>
        </p:nvSpPr>
        <p:spPr bwMode="auto">
          <a:xfrm>
            <a:off x="685800" y="5740400"/>
            <a:ext cx="514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b="1">
                <a:solidFill>
                  <a:srgbClr val="000000"/>
                </a:solidFill>
                <a:latin typeface="Helvetica" charset="0"/>
              </a:rPr>
              <a:t>K+4</a:t>
            </a:r>
          </a:p>
        </p:txBody>
      </p:sp>
      <p:sp>
        <p:nvSpPr>
          <p:cNvPr id="382988" name="Text Box 12"/>
          <p:cNvSpPr txBox="1">
            <a:spLocks noChangeArrowheads="1"/>
          </p:cNvSpPr>
          <p:nvPr/>
        </p:nvSpPr>
        <p:spPr bwMode="auto">
          <a:xfrm>
            <a:off x="766763" y="5892800"/>
            <a:ext cx="514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b="1">
                <a:solidFill>
                  <a:srgbClr val="000000"/>
                </a:solidFill>
                <a:latin typeface="Helvetica" charset="0"/>
              </a:rPr>
              <a:t>K+2</a:t>
            </a:r>
          </a:p>
        </p:txBody>
      </p:sp>
      <p:sp>
        <p:nvSpPr>
          <p:cNvPr id="382989" name="Text Box 13"/>
          <p:cNvSpPr txBox="1">
            <a:spLocks noChangeArrowheads="1"/>
          </p:cNvSpPr>
          <p:nvPr/>
        </p:nvSpPr>
        <p:spPr bwMode="auto">
          <a:xfrm>
            <a:off x="820738" y="6045200"/>
            <a:ext cx="514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b="1">
                <a:solidFill>
                  <a:srgbClr val="000000"/>
                </a:solidFill>
                <a:latin typeface="Helvetica" charset="0"/>
              </a:rPr>
              <a:t>K+1</a:t>
            </a:r>
          </a:p>
        </p:txBody>
      </p:sp>
      <p:sp>
        <p:nvSpPr>
          <p:cNvPr id="382990" name="Freeform 14"/>
          <p:cNvSpPr>
            <a:spLocks/>
          </p:cNvSpPr>
          <p:nvPr/>
        </p:nvSpPr>
        <p:spPr bwMode="auto">
          <a:xfrm>
            <a:off x="1295400" y="5918200"/>
            <a:ext cx="177800" cy="355600"/>
          </a:xfrm>
          <a:custGeom>
            <a:avLst/>
            <a:gdLst>
              <a:gd name="T0" fmla="*/ 2147483647 w 112"/>
              <a:gd name="T1" fmla="*/ 2147483647 h 224"/>
              <a:gd name="T2" fmla="*/ 2147483647 w 112"/>
              <a:gd name="T3" fmla="*/ 2147483647 h 224"/>
              <a:gd name="T4" fmla="*/ 0 w 112"/>
              <a:gd name="T5" fmla="*/ 2147483647 h 224"/>
              <a:gd name="T6" fmla="*/ 0 60000 65536"/>
              <a:gd name="T7" fmla="*/ 0 60000 65536"/>
              <a:gd name="T8" fmla="*/ 0 60000 65536"/>
              <a:gd name="T9" fmla="*/ 0 w 112"/>
              <a:gd name="T10" fmla="*/ 0 h 224"/>
              <a:gd name="T11" fmla="*/ 112 w 112"/>
              <a:gd name="T12" fmla="*/ 224 h 224"/>
            </a:gdLst>
            <a:ahLst/>
            <a:cxnLst>
              <a:cxn ang="T6">
                <a:pos x="T0" y="T1"/>
              </a:cxn>
              <a:cxn ang="T7">
                <a:pos x="T2" y="T3"/>
              </a:cxn>
              <a:cxn ang="T8">
                <a:pos x="T4" y="T5"/>
              </a:cxn>
            </a:cxnLst>
            <a:rect l="T9" t="T10" r="T11" b="T12"/>
            <a:pathLst>
              <a:path w="112" h="224">
                <a:moveTo>
                  <a:pt x="96" y="224"/>
                </a:moveTo>
                <a:cubicBezTo>
                  <a:pt x="104" y="144"/>
                  <a:pt x="112" y="64"/>
                  <a:pt x="96" y="32"/>
                </a:cubicBezTo>
                <a:cubicBezTo>
                  <a:pt x="80" y="0"/>
                  <a:pt x="40" y="16"/>
                  <a:pt x="0" y="32"/>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sp>
        <p:nvSpPr>
          <p:cNvPr id="382991" name="Freeform 15"/>
          <p:cNvSpPr>
            <a:spLocks/>
          </p:cNvSpPr>
          <p:nvPr/>
        </p:nvSpPr>
        <p:spPr bwMode="auto">
          <a:xfrm>
            <a:off x="1219200" y="5753100"/>
            <a:ext cx="419100" cy="444500"/>
          </a:xfrm>
          <a:custGeom>
            <a:avLst/>
            <a:gdLst>
              <a:gd name="T0" fmla="*/ 2147483647 w 264"/>
              <a:gd name="T1" fmla="*/ 2147483647 h 280"/>
              <a:gd name="T2" fmla="*/ 2147483647 w 264"/>
              <a:gd name="T3" fmla="*/ 2147483647 h 280"/>
              <a:gd name="T4" fmla="*/ 0 w 264"/>
              <a:gd name="T5" fmla="*/ 2147483647 h 280"/>
              <a:gd name="T6" fmla="*/ 0 60000 65536"/>
              <a:gd name="T7" fmla="*/ 0 60000 65536"/>
              <a:gd name="T8" fmla="*/ 0 60000 65536"/>
              <a:gd name="T9" fmla="*/ 0 w 264"/>
              <a:gd name="T10" fmla="*/ 0 h 280"/>
              <a:gd name="T11" fmla="*/ 264 w 264"/>
              <a:gd name="T12" fmla="*/ 280 h 280"/>
            </a:gdLst>
            <a:ahLst/>
            <a:cxnLst>
              <a:cxn ang="T6">
                <a:pos x="T0" y="T1"/>
              </a:cxn>
              <a:cxn ang="T7">
                <a:pos x="T2" y="T3"/>
              </a:cxn>
              <a:cxn ang="T8">
                <a:pos x="T4" y="T5"/>
              </a:cxn>
            </a:cxnLst>
            <a:rect l="T9" t="T10" r="T11" b="T12"/>
            <a:pathLst>
              <a:path w="264" h="280">
                <a:moveTo>
                  <a:pt x="144" y="280"/>
                </a:moveTo>
                <a:cubicBezTo>
                  <a:pt x="204" y="180"/>
                  <a:pt x="264" y="80"/>
                  <a:pt x="240" y="40"/>
                </a:cubicBezTo>
                <a:cubicBezTo>
                  <a:pt x="216" y="0"/>
                  <a:pt x="108" y="20"/>
                  <a:pt x="0" y="4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sp>
        <p:nvSpPr>
          <p:cNvPr id="382992" name="Freeform 16"/>
          <p:cNvSpPr>
            <a:spLocks/>
          </p:cNvSpPr>
          <p:nvPr/>
        </p:nvSpPr>
        <p:spPr bwMode="auto">
          <a:xfrm>
            <a:off x="1143000" y="5575300"/>
            <a:ext cx="736600" cy="622300"/>
          </a:xfrm>
          <a:custGeom>
            <a:avLst/>
            <a:gdLst>
              <a:gd name="T0" fmla="*/ 2147483647 w 464"/>
              <a:gd name="T1" fmla="*/ 2147483647 h 392"/>
              <a:gd name="T2" fmla="*/ 2147483647 w 464"/>
              <a:gd name="T3" fmla="*/ 2147483647 h 392"/>
              <a:gd name="T4" fmla="*/ 0 w 464"/>
              <a:gd name="T5" fmla="*/ 2147483647 h 392"/>
              <a:gd name="T6" fmla="*/ 0 60000 65536"/>
              <a:gd name="T7" fmla="*/ 0 60000 65536"/>
              <a:gd name="T8" fmla="*/ 0 60000 65536"/>
              <a:gd name="T9" fmla="*/ 0 w 464"/>
              <a:gd name="T10" fmla="*/ 0 h 392"/>
              <a:gd name="T11" fmla="*/ 464 w 464"/>
              <a:gd name="T12" fmla="*/ 392 h 392"/>
            </a:gdLst>
            <a:ahLst/>
            <a:cxnLst>
              <a:cxn ang="T6">
                <a:pos x="T0" y="T1"/>
              </a:cxn>
              <a:cxn ang="T7">
                <a:pos x="T2" y="T3"/>
              </a:cxn>
              <a:cxn ang="T8">
                <a:pos x="T4" y="T5"/>
              </a:cxn>
            </a:cxnLst>
            <a:rect l="T9" t="T10" r="T11" b="T12"/>
            <a:pathLst>
              <a:path w="464" h="392">
                <a:moveTo>
                  <a:pt x="192" y="392"/>
                </a:moveTo>
                <a:cubicBezTo>
                  <a:pt x="328" y="252"/>
                  <a:pt x="464" y="112"/>
                  <a:pt x="432" y="56"/>
                </a:cubicBezTo>
                <a:cubicBezTo>
                  <a:pt x="400" y="0"/>
                  <a:pt x="200" y="28"/>
                  <a:pt x="0" y="56"/>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sp>
        <p:nvSpPr>
          <p:cNvPr id="382993" name="Freeform 17"/>
          <p:cNvSpPr>
            <a:spLocks/>
          </p:cNvSpPr>
          <p:nvPr/>
        </p:nvSpPr>
        <p:spPr bwMode="auto">
          <a:xfrm>
            <a:off x="990600" y="5054600"/>
            <a:ext cx="1447800" cy="1143000"/>
          </a:xfrm>
          <a:custGeom>
            <a:avLst/>
            <a:gdLst>
              <a:gd name="T0" fmla="*/ 2147483647 w 912"/>
              <a:gd name="T1" fmla="*/ 2147483647 h 720"/>
              <a:gd name="T2" fmla="*/ 2147483647 w 912"/>
              <a:gd name="T3" fmla="*/ 2147483647 h 720"/>
              <a:gd name="T4" fmla="*/ 0 w 912"/>
              <a:gd name="T5" fmla="*/ 0 h 720"/>
              <a:gd name="T6" fmla="*/ 0 60000 65536"/>
              <a:gd name="T7" fmla="*/ 0 60000 65536"/>
              <a:gd name="T8" fmla="*/ 0 60000 65536"/>
              <a:gd name="T9" fmla="*/ 0 w 912"/>
              <a:gd name="T10" fmla="*/ 0 h 720"/>
              <a:gd name="T11" fmla="*/ 912 w 912"/>
              <a:gd name="T12" fmla="*/ 720 h 720"/>
            </a:gdLst>
            <a:ahLst/>
            <a:cxnLst>
              <a:cxn ang="T6">
                <a:pos x="T0" y="T1"/>
              </a:cxn>
              <a:cxn ang="T7">
                <a:pos x="T2" y="T3"/>
              </a:cxn>
              <a:cxn ang="T8">
                <a:pos x="T4" y="T5"/>
              </a:cxn>
            </a:cxnLst>
            <a:rect l="T9" t="T10" r="T11" b="T12"/>
            <a:pathLst>
              <a:path w="912" h="720">
                <a:moveTo>
                  <a:pt x="288" y="720"/>
                </a:moveTo>
                <a:cubicBezTo>
                  <a:pt x="600" y="492"/>
                  <a:pt x="912" y="264"/>
                  <a:pt x="864" y="144"/>
                </a:cubicBezTo>
                <a:cubicBezTo>
                  <a:pt x="816" y="24"/>
                  <a:pt x="408" y="12"/>
                  <a:pt x="0"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sp>
        <p:nvSpPr>
          <p:cNvPr id="382994" name="Freeform 18"/>
          <p:cNvSpPr>
            <a:spLocks/>
          </p:cNvSpPr>
          <p:nvPr/>
        </p:nvSpPr>
        <p:spPr bwMode="auto">
          <a:xfrm>
            <a:off x="1447800" y="3911600"/>
            <a:ext cx="1231900" cy="2286000"/>
          </a:xfrm>
          <a:custGeom>
            <a:avLst/>
            <a:gdLst>
              <a:gd name="T0" fmla="*/ 0 w 776"/>
              <a:gd name="T1" fmla="*/ 2147483647 h 1440"/>
              <a:gd name="T2" fmla="*/ 2147483647 w 776"/>
              <a:gd name="T3" fmla="*/ 2147483647 h 1440"/>
              <a:gd name="T4" fmla="*/ 2147483647 w 776"/>
              <a:gd name="T5" fmla="*/ 0 h 1440"/>
              <a:gd name="T6" fmla="*/ 0 60000 65536"/>
              <a:gd name="T7" fmla="*/ 0 60000 65536"/>
              <a:gd name="T8" fmla="*/ 0 60000 65536"/>
              <a:gd name="T9" fmla="*/ 0 w 776"/>
              <a:gd name="T10" fmla="*/ 0 h 1440"/>
              <a:gd name="T11" fmla="*/ 776 w 776"/>
              <a:gd name="T12" fmla="*/ 1440 h 1440"/>
            </a:gdLst>
            <a:ahLst/>
            <a:cxnLst>
              <a:cxn ang="T6">
                <a:pos x="T0" y="T1"/>
              </a:cxn>
              <a:cxn ang="T7">
                <a:pos x="T2" y="T3"/>
              </a:cxn>
              <a:cxn ang="T8">
                <a:pos x="T4" y="T5"/>
              </a:cxn>
            </a:cxnLst>
            <a:rect l="T9" t="T10" r="T11" b="T12"/>
            <a:pathLst>
              <a:path w="776" h="1440">
                <a:moveTo>
                  <a:pt x="0" y="1440"/>
                </a:moveTo>
                <a:cubicBezTo>
                  <a:pt x="380" y="1272"/>
                  <a:pt x="760" y="1104"/>
                  <a:pt x="768" y="864"/>
                </a:cubicBezTo>
                <a:cubicBezTo>
                  <a:pt x="776" y="624"/>
                  <a:pt x="412" y="312"/>
                  <a:pt x="48"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sp>
        <p:nvSpPr>
          <p:cNvPr id="382995" name="Freeform 19"/>
          <p:cNvSpPr>
            <a:spLocks/>
          </p:cNvSpPr>
          <p:nvPr/>
        </p:nvSpPr>
        <p:spPr bwMode="auto">
          <a:xfrm>
            <a:off x="1447800" y="3987800"/>
            <a:ext cx="2514600" cy="2209800"/>
          </a:xfrm>
          <a:custGeom>
            <a:avLst/>
            <a:gdLst>
              <a:gd name="T0" fmla="*/ 0 w 1584"/>
              <a:gd name="T1" fmla="*/ 2147483647 h 1392"/>
              <a:gd name="T2" fmla="*/ 2147483647 w 1584"/>
              <a:gd name="T3" fmla="*/ 2147483647 h 1392"/>
              <a:gd name="T4" fmla="*/ 2147483647 w 1584"/>
              <a:gd name="T5" fmla="*/ 0 h 1392"/>
              <a:gd name="T6" fmla="*/ 0 60000 65536"/>
              <a:gd name="T7" fmla="*/ 0 60000 65536"/>
              <a:gd name="T8" fmla="*/ 0 60000 65536"/>
              <a:gd name="T9" fmla="*/ 0 w 1584"/>
              <a:gd name="T10" fmla="*/ 0 h 1392"/>
              <a:gd name="T11" fmla="*/ 1584 w 1584"/>
              <a:gd name="T12" fmla="*/ 1392 h 1392"/>
            </a:gdLst>
            <a:ahLst/>
            <a:cxnLst>
              <a:cxn ang="T6">
                <a:pos x="T0" y="T1"/>
              </a:cxn>
              <a:cxn ang="T7">
                <a:pos x="T2" y="T3"/>
              </a:cxn>
              <a:cxn ang="T8">
                <a:pos x="T4" y="T5"/>
              </a:cxn>
            </a:cxnLst>
            <a:rect l="T9" t="T10" r="T11" b="T12"/>
            <a:pathLst>
              <a:path w="1584" h="1392">
                <a:moveTo>
                  <a:pt x="0" y="1392"/>
                </a:moveTo>
                <a:cubicBezTo>
                  <a:pt x="300" y="1292"/>
                  <a:pt x="600" y="1192"/>
                  <a:pt x="864" y="960"/>
                </a:cubicBezTo>
                <a:cubicBezTo>
                  <a:pt x="1128" y="728"/>
                  <a:pt x="1356" y="364"/>
                  <a:pt x="1584"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spTree>
    <p:extLst>
      <p:ext uri="{BB962C8B-B14F-4D97-AF65-F5344CB8AC3E}">
        <p14:creationId xmlns:p14="http://schemas.microsoft.com/office/powerpoint/2010/main" val="56974205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502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B12EADE-B862-CF48-BEC5-BCA1E738629C}" type="slidenum">
              <a:rPr lang="en-US" altLang="x-none" sz="1400">
                <a:solidFill>
                  <a:srgbClr val="000000"/>
                </a:solidFill>
                <a:latin typeface="Times New Roman" charset="0"/>
              </a:rPr>
              <a:pPr eaLnBrk="1" hangingPunct="1"/>
              <a:t>78</a:t>
            </a:fld>
            <a:endParaRPr lang="en-US" altLang="x-none" sz="1400">
              <a:solidFill>
                <a:srgbClr val="000000"/>
              </a:solidFill>
              <a:latin typeface="Times New Roman" charset="0"/>
            </a:endParaRPr>
          </a:p>
        </p:txBody>
      </p:sp>
      <p:sp>
        <p:nvSpPr>
          <p:cNvPr id="385026" name="Rectangle 2"/>
          <p:cNvSpPr>
            <a:spLocks noGrp="1" noChangeArrowheads="1"/>
          </p:cNvSpPr>
          <p:nvPr>
            <p:ph type="title"/>
          </p:nvPr>
        </p:nvSpPr>
        <p:spPr/>
        <p:txBody>
          <a:bodyPr/>
          <a:lstStyle/>
          <a:p>
            <a:r>
              <a:rPr lang="en-US" altLang="x-none">
                <a:ea typeface="ＭＳ Ｐゴシック" charset="-128"/>
              </a:rPr>
              <a:t>Joining the </a:t>
            </a:r>
            <a:r>
              <a:rPr lang="en-US" altLang="zh-CN">
                <a:ea typeface="宋体" charset="-122"/>
              </a:rPr>
              <a:t>R</a:t>
            </a:r>
            <a:r>
              <a:rPr lang="en-US" altLang="x-none">
                <a:ea typeface="ＭＳ Ｐゴシック" charset="-128"/>
              </a:rPr>
              <a:t>ing</a:t>
            </a:r>
          </a:p>
        </p:txBody>
      </p:sp>
      <p:sp>
        <p:nvSpPr>
          <p:cNvPr id="385027" name="Rectangle 3"/>
          <p:cNvSpPr>
            <a:spLocks noGrp="1" noChangeArrowheads="1"/>
          </p:cNvSpPr>
          <p:nvPr>
            <p:ph type="body" idx="1"/>
          </p:nvPr>
        </p:nvSpPr>
        <p:spPr>
          <a:xfrm>
            <a:off x="533400" y="1457325"/>
            <a:ext cx="7377113" cy="1576388"/>
          </a:xfrm>
        </p:spPr>
        <p:txBody>
          <a:bodyPr/>
          <a:lstStyle/>
          <a:p>
            <a:r>
              <a:rPr lang="en-US" altLang="x-none" sz="2400">
                <a:ea typeface="ＭＳ Ｐゴシック" charset="-128"/>
              </a:rPr>
              <a:t>use a contact node to obtain info</a:t>
            </a:r>
          </a:p>
          <a:p>
            <a:r>
              <a:rPr lang="en-US" altLang="x-none" sz="2400">
                <a:ea typeface="ＭＳ Ｐゴシック" charset="-128"/>
              </a:rPr>
              <a:t>transfer keys from successor node to new node</a:t>
            </a:r>
          </a:p>
          <a:p>
            <a:r>
              <a:rPr lang="en-US" altLang="x-none" sz="2400">
                <a:ea typeface="ＭＳ Ｐゴシック" charset="-128"/>
              </a:rPr>
              <a:t>updating fingers of existing nodes</a:t>
            </a:r>
          </a:p>
          <a:p>
            <a:endParaRPr lang="en-US" altLang="x-none" sz="2400">
              <a:ea typeface="ＭＳ Ｐゴシック" charset="-128"/>
            </a:endParaRPr>
          </a:p>
        </p:txBody>
      </p:sp>
      <p:grpSp>
        <p:nvGrpSpPr>
          <p:cNvPr id="385028" name="Group 7"/>
          <p:cNvGrpSpPr>
            <a:grpSpLocks/>
          </p:cNvGrpSpPr>
          <p:nvPr/>
        </p:nvGrpSpPr>
        <p:grpSpPr bwMode="auto">
          <a:xfrm>
            <a:off x="1425575" y="3140075"/>
            <a:ext cx="5430838" cy="2555875"/>
            <a:chOff x="1425431" y="3139474"/>
            <a:chExt cx="5430837" cy="2556332"/>
          </a:xfrm>
        </p:grpSpPr>
        <p:pic>
          <p:nvPicPr>
            <p:cNvPr id="38502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5431" y="3139474"/>
              <a:ext cx="5430837" cy="254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85030" name="Straight Connector 6"/>
            <p:cNvCxnSpPr>
              <a:cxnSpLocks noChangeShapeType="1"/>
            </p:cNvCxnSpPr>
            <p:nvPr/>
          </p:nvCxnSpPr>
          <p:spPr bwMode="auto">
            <a:xfrm>
              <a:off x="2826327" y="5694218"/>
              <a:ext cx="498764"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7134559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7073" name="Rectangle 2"/>
          <p:cNvSpPr>
            <a:spLocks noGrp="1" noChangeArrowheads="1"/>
          </p:cNvSpPr>
          <p:nvPr>
            <p:ph type="title"/>
          </p:nvPr>
        </p:nvSpPr>
        <p:spPr>
          <a:xfrm>
            <a:off x="685800" y="76200"/>
            <a:ext cx="7772400" cy="1143000"/>
          </a:xfrm>
        </p:spPr>
        <p:txBody>
          <a:bodyPr/>
          <a:lstStyle/>
          <a:p>
            <a:r>
              <a:rPr lang="en-US" altLang="x-none">
                <a:ea typeface="ＭＳ Ｐゴシック" charset="-128"/>
              </a:rPr>
              <a:t>DHT: Chord Node Join</a:t>
            </a:r>
          </a:p>
        </p:txBody>
      </p:sp>
      <p:sp>
        <p:nvSpPr>
          <p:cNvPr id="387074" name="Rectangle 3"/>
          <p:cNvSpPr>
            <a:spLocks noGrp="1" noChangeArrowheads="1"/>
          </p:cNvSpPr>
          <p:nvPr>
            <p:ph type="body" idx="1"/>
          </p:nvPr>
        </p:nvSpPr>
        <p:spPr>
          <a:xfrm>
            <a:off x="304800" y="1752600"/>
            <a:ext cx="6172200" cy="2590800"/>
          </a:xfrm>
        </p:spPr>
        <p:txBody>
          <a:bodyPr/>
          <a:lstStyle/>
          <a:p>
            <a:pPr marL="285750" indent="-285750">
              <a:lnSpc>
                <a:spcPct val="80000"/>
              </a:lnSpc>
            </a:pPr>
            <a:r>
              <a:rPr lang="en-US" altLang="x-none" sz="2200">
                <a:ea typeface="ＭＳ Ｐゴシック" charset="-128"/>
              </a:rPr>
              <a:t>Assume an identifier space [0..8]</a:t>
            </a:r>
            <a:br>
              <a:rPr lang="en-US" altLang="x-none" sz="2200">
                <a:ea typeface="ＭＳ Ｐゴシック" charset="-128"/>
              </a:rPr>
            </a:br>
            <a:endParaRPr lang="en-US" altLang="x-none" sz="2200">
              <a:ea typeface="ＭＳ Ｐゴシック" charset="-128"/>
            </a:endParaRPr>
          </a:p>
          <a:p>
            <a:pPr marL="285750" indent="-285750">
              <a:lnSpc>
                <a:spcPct val="80000"/>
              </a:lnSpc>
            </a:pPr>
            <a:r>
              <a:rPr lang="en-US" altLang="x-none" sz="2200">
                <a:ea typeface="ＭＳ Ｐゴシック" charset="-128"/>
              </a:rPr>
              <a:t>Node n1</a:t>
            </a:r>
            <a:r>
              <a:rPr lang="en-US" altLang="x-none" sz="2200">
                <a:ea typeface="ＭＳ Ｐゴシック" charset="-128"/>
                <a:sym typeface="Wingdings" charset="2"/>
              </a:rPr>
              <a:t> joins</a:t>
            </a:r>
          </a:p>
        </p:txBody>
      </p:sp>
      <p:sp>
        <p:nvSpPr>
          <p:cNvPr id="387075" name="Oval 4"/>
          <p:cNvSpPr>
            <a:spLocks noChangeArrowheads="1"/>
          </p:cNvSpPr>
          <p:nvPr/>
        </p:nvSpPr>
        <p:spPr bwMode="auto">
          <a:xfrm>
            <a:off x="3657600" y="2743200"/>
            <a:ext cx="3249613" cy="32654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87076" name="Text Box 5"/>
          <p:cNvSpPr txBox="1">
            <a:spLocks noChangeArrowheads="1"/>
          </p:cNvSpPr>
          <p:nvPr/>
        </p:nvSpPr>
        <p:spPr bwMode="auto">
          <a:xfrm>
            <a:off x="5167313" y="29083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0</a:t>
            </a:r>
          </a:p>
        </p:txBody>
      </p:sp>
      <p:sp>
        <p:nvSpPr>
          <p:cNvPr id="387077" name="Oval 6"/>
          <p:cNvSpPr>
            <a:spLocks noChangeArrowheads="1"/>
          </p:cNvSpPr>
          <p:nvPr/>
        </p:nvSpPr>
        <p:spPr bwMode="auto">
          <a:xfrm>
            <a:off x="6321425" y="3133725"/>
            <a:ext cx="173038" cy="142875"/>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87078" name="Text Box 7"/>
          <p:cNvSpPr txBox="1">
            <a:spLocks noChangeArrowheads="1"/>
          </p:cNvSpPr>
          <p:nvPr/>
        </p:nvSpPr>
        <p:spPr bwMode="auto">
          <a:xfrm>
            <a:off x="6102350" y="31623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1</a:t>
            </a:r>
          </a:p>
        </p:txBody>
      </p:sp>
      <p:sp>
        <p:nvSpPr>
          <p:cNvPr id="387079" name="Text Box 8"/>
          <p:cNvSpPr txBox="1">
            <a:spLocks noChangeArrowheads="1"/>
          </p:cNvSpPr>
          <p:nvPr/>
        </p:nvSpPr>
        <p:spPr bwMode="auto">
          <a:xfrm>
            <a:off x="6559550" y="4168775"/>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2</a:t>
            </a:r>
          </a:p>
        </p:txBody>
      </p:sp>
      <p:sp>
        <p:nvSpPr>
          <p:cNvPr id="387080" name="Text Box 9"/>
          <p:cNvSpPr txBox="1">
            <a:spLocks noChangeArrowheads="1"/>
          </p:cNvSpPr>
          <p:nvPr/>
        </p:nvSpPr>
        <p:spPr bwMode="auto">
          <a:xfrm>
            <a:off x="6102350" y="52959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3</a:t>
            </a:r>
          </a:p>
        </p:txBody>
      </p:sp>
      <p:sp>
        <p:nvSpPr>
          <p:cNvPr id="387081" name="Text Box 10"/>
          <p:cNvSpPr txBox="1">
            <a:spLocks noChangeArrowheads="1"/>
          </p:cNvSpPr>
          <p:nvPr/>
        </p:nvSpPr>
        <p:spPr bwMode="auto">
          <a:xfrm>
            <a:off x="5173663" y="5495925"/>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4</a:t>
            </a:r>
          </a:p>
        </p:txBody>
      </p:sp>
      <p:sp>
        <p:nvSpPr>
          <p:cNvPr id="387082" name="Text Box 11"/>
          <p:cNvSpPr txBox="1">
            <a:spLocks noChangeArrowheads="1"/>
          </p:cNvSpPr>
          <p:nvPr/>
        </p:nvSpPr>
        <p:spPr bwMode="auto">
          <a:xfrm>
            <a:off x="4178300" y="52959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5</a:t>
            </a:r>
          </a:p>
        </p:txBody>
      </p:sp>
      <p:sp>
        <p:nvSpPr>
          <p:cNvPr id="387083" name="Text Box 12"/>
          <p:cNvSpPr txBox="1">
            <a:spLocks noChangeArrowheads="1"/>
          </p:cNvSpPr>
          <p:nvPr/>
        </p:nvSpPr>
        <p:spPr bwMode="auto">
          <a:xfrm>
            <a:off x="3662363" y="4168775"/>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6</a:t>
            </a:r>
          </a:p>
        </p:txBody>
      </p:sp>
      <p:sp>
        <p:nvSpPr>
          <p:cNvPr id="387084" name="Text Box 13"/>
          <p:cNvSpPr txBox="1">
            <a:spLocks noChangeArrowheads="1"/>
          </p:cNvSpPr>
          <p:nvPr/>
        </p:nvSpPr>
        <p:spPr bwMode="auto">
          <a:xfrm>
            <a:off x="4173538" y="3228975"/>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7</a:t>
            </a:r>
          </a:p>
        </p:txBody>
      </p:sp>
      <p:sp>
        <p:nvSpPr>
          <p:cNvPr id="387085" name="Line 14"/>
          <p:cNvSpPr>
            <a:spLocks noChangeShapeType="1"/>
          </p:cNvSpPr>
          <p:nvPr/>
        </p:nvSpPr>
        <p:spPr bwMode="auto">
          <a:xfrm>
            <a:off x="5330825" y="2752725"/>
            <a:ext cx="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87086" name="Line 15"/>
          <p:cNvSpPr>
            <a:spLocks noChangeShapeType="1"/>
          </p:cNvSpPr>
          <p:nvPr/>
        </p:nvSpPr>
        <p:spPr bwMode="auto">
          <a:xfrm>
            <a:off x="5330825" y="5953125"/>
            <a:ext cx="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87087" name="Line 16"/>
          <p:cNvSpPr>
            <a:spLocks noChangeShapeType="1"/>
          </p:cNvSpPr>
          <p:nvPr/>
        </p:nvSpPr>
        <p:spPr bwMode="auto">
          <a:xfrm>
            <a:off x="3654425" y="4352925"/>
            <a:ext cx="76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87088" name="Line 17"/>
          <p:cNvSpPr>
            <a:spLocks noChangeShapeType="1"/>
          </p:cNvSpPr>
          <p:nvPr/>
        </p:nvSpPr>
        <p:spPr bwMode="auto">
          <a:xfrm>
            <a:off x="6854825" y="4352925"/>
            <a:ext cx="76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87089" name="Line 18"/>
          <p:cNvSpPr>
            <a:spLocks noChangeShapeType="1"/>
          </p:cNvSpPr>
          <p:nvPr/>
        </p:nvSpPr>
        <p:spPr bwMode="auto">
          <a:xfrm>
            <a:off x="4111625" y="3286125"/>
            <a:ext cx="7620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87090" name="Line 19"/>
          <p:cNvSpPr>
            <a:spLocks noChangeShapeType="1"/>
          </p:cNvSpPr>
          <p:nvPr/>
        </p:nvSpPr>
        <p:spPr bwMode="auto">
          <a:xfrm>
            <a:off x="6321425" y="5495925"/>
            <a:ext cx="7620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87091" name="Line 20"/>
          <p:cNvSpPr>
            <a:spLocks noChangeShapeType="1"/>
          </p:cNvSpPr>
          <p:nvPr/>
        </p:nvSpPr>
        <p:spPr bwMode="auto">
          <a:xfrm flipV="1">
            <a:off x="4187825" y="5495925"/>
            <a:ext cx="7620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87092" name="Text Box 21"/>
          <p:cNvSpPr txBox="1">
            <a:spLocks noChangeArrowheads="1"/>
          </p:cNvSpPr>
          <p:nvPr/>
        </p:nvSpPr>
        <p:spPr bwMode="auto">
          <a:xfrm>
            <a:off x="7450138" y="2841625"/>
            <a:ext cx="1809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87093" name="Text Box 22"/>
          <p:cNvSpPr txBox="1">
            <a:spLocks noChangeArrowheads="1"/>
          </p:cNvSpPr>
          <p:nvPr/>
        </p:nvSpPr>
        <p:spPr bwMode="auto">
          <a:xfrm>
            <a:off x="7189788" y="2917825"/>
            <a:ext cx="1114425"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i="1">
                <a:solidFill>
                  <a:srgbClr val="000000"/>
                </a:solidFill>
              </a:rPr>
              <a:t>i  id</a:t>
            </a:r>
            <a:r>
              <a:rPr lang="en-US" altLang="x-none" sz="1400">
                <a:solidFill>
                  <a:srgbClr val="000000"/>
                </a:solidFill>
              </a:rPr>
              <a:t>+2</a:t>
            </a:r>
            <a:r>
              <a:rPr lang="en-US" altLang="x-none" sz="1400" baseline="50000">
                <a:solidFill>
                  <a:srgbClr val="000000"/>
                </a:solidFill>
              </a:rPr>
              <a:t>i  </a:t>
            </a:r>
            <a:r>
              <a:rPr lang="en-US" altLang="x-none" sz="1400">
                <a:solidFill>
                  <a:srgbClr val="000000"/>
                </a:solidFill>
              </a:rPr>
              <a:t>succ</a:t>
            </a:r>
          </a:p>
          <a:p>
            <a:pPr eaLnBrk="1" hangingPunct="1"/>
            <a:r>
              <a:rPr lang="en-US" altLang="x-none" sz="1400">
                <a:solidFill>
                  <a:srgbClr val="000000"/>
                </a:solidFill>
              </a:rPr>
              <a:t>0    2      1</a:t>
            </a:r>
          </a:p>
          <a:p>
            <a:pPr eaLnBrk="1" hangingPunct="1"/>
            <a:r>
              <a:rPr lang="en-US" altLang="x-none" sz="1400">
                <a:solidFill>
                  <a:srgbClr val="000000"/>
                </a:solidFill>
              </a:rPr>
              <a:t>1    3      1</a:t>
            </a:r>
          </a:p>
          <a:p>
            <a:pPr eaLnBrk="1" hangingPunct="1"/>
            <a:r>
              <a:rPr lang="en-US" altLang="x-none" sz="1400">
                <a:solidFill>
                  <a:srgbClr val="000000"/>
                </a:solidFill>
              </a:rPr>
              <a:t>2    5      1 </a:t>
            </a:r>
          </a:p>
        </p:txBody>
      </p:sp>
      <p:sp>
        <p:nvSpPr>
          <p:cNvPr id="387094" name="Rectangle 23"/>
          <p:cNvSpPr>
            <a:spLocks noChangeArrowheads="1"/>
          </p:cNvSpPr>
          <p:nvPr/>
        </p:nvSpPr>
        <p:spPr bwMode="auto">
          <a:xfrm>
            <a:off x="7204075" y="2905125"/>
            <a:ext cx="1066800" cy="990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87095" name="Line 24"/>
          <p:cNvSpPr>
            <a:spLocks noChangeShapeType="1"/>
          </p:cNvSpPr>
          <p:nvPr/>
        </p:nvSpPr>
        <p:spPr bwMode="auto">
          <a:xfrm>
            <a:off x="7404100" y="2905125"/>
            <a:ext cx="0" cy="981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87096" name="Line 25"/>
          <p:cNvSpPr>
            <a:spLocks noChangeShapeType="1"/>
          </p:cNvSpPr>
          <p:nvPr/>
        </p:nvSpPr>
        <p:spPr bwMode="auto">
          <a:xfrm>
            <a:off x="7813675" y="2905125"/>
            <a:ext cx="0" cy="990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87097" name="Line 26"/>
          <p:cNvSpPr>
            <a:spLocks noChangeShapeType="1"/>
          </p:cNvSpPr>
          <p:nvPr/>
        </p:nvSpPr>
        <p:spPr bwMode="auto">
          <a:xfrm>
            <a:off x="7204075" y="3190875"/>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87098" name="Text Box 27"/>
          <p:cNvSpPr txBox="1">
            <a:spLocks noChangeArrowheads="1"/>
          </p:cNvSpPr>
          <p:nvPr/>
        </p:nvSpPr>
        <p:spPr bwMode="auto">
          <a:xfrm>
            <a:off x="7145338" y="2613025"/>
            <a:ext cx="111918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Succ. Table</a:t>
            </a:r>
          </a:p>
        </p:txBody>
      </p:sp>
      <p:sp>
        <p:nvSpPr>
          <p:cNvPr id="387099" name="AutoShape 28"/>
          <p:cNvSpPr>
            <a:spLocks noChangeArrowheads="1"/>
          </p:cNvSpPr>
          <p:nvPr/>
        </p:nvSpPr>
        <p:spPr bwMode="auto">
          <a:xfrm>
            <a:off x="7007225" y="2600325"/>
            <a:ext cx="1371600" cy="1371600"/>
          </a:xfrm>
          <a:prstGeom prst="wedgeRectCallout">
            <a:avLst>
              <a:gd name="adj1" fmla="val -87500"/>
              <a:gd name="adj2" fmla="val -810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pic>
        <p:nvPicPr>
          <p:cNvPr id="387100" name="Picture 29"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1425" y="2981325"/>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39"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8625" y="4200525"/>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03084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Title 1"/>
          <p:cNvSpPr>
            <a:spLocks noGrp="1"/>
          </p:cNvSpPr>
          <p:nvPr>
            <p:ph type="title"/>
          </p:nvPr>
        </p:nvSpPr>
        <p:spPr/>
        <p:txBody>
          <a:bodyPr/>
          <a:lstStyle/>
          <a:p>
            <a:r>
              <a:rPr lang="en-US" altLang="x-none">
                <a:ea typeface="ＭＳ Ｐゴシック" charset="-128"/>
              </a:rPr>
              <a:t>BitTorrent Fluid Analysis</a:t>
            </a:r>
          </a:p>
        </p:txBody>
      </p:sp>
      <p:sp>
        <p:nvSpPr>
          <p:cNvPr id="216066" name="Content Placeholder 2"/>
          <p:cNvSpPr>
            <a:spLocks noGrp="1"/>
          </p:cNvSpPr>
          <p:nvPr>
            <p:ph idx="1"/>
          </p:nvPr>
        </p:nvSpPr>
        <p:spPr>
          <a:xfrm>
            <a:off x="533400" y="1600200"/>
            <a:ext cx="8229600" cy="4648200"/>
          </a:xfrm>
        </p:spPr>
        <p:txBody>
          <a:bodyPr/>
          <a:lstStyle/>
          <a:p>
            <a:r>
              <a:rPr lang="en-US" altLang="x-none" sz="2400" dirty="0">
                <a:ea typeface="ＭＳ Ｐゴシック" charset="-128"/>
              </a:rPr>
              <a:t>Normalize file size to 1</a:t>
            </a:r>
          </a:p>
          <a:p>
            <a:r>
              <a:rPr lang="en-US" altLang="x-none" sz="2400" dirty="0">
                <a:ea typeface="ＭＳ Ｐゴシック" charset="-128"/>
              </a:rPr>
              <a:t>x(t): number of downloaders (also known as </a:t>
            </a:r>
            <a:r>
              <a:rPr lang="en-US" altLang="x-none" sz="2400" dirty="0" err="1">
                <a:ea typeface="ＭＳ Ｐゴシック" charset="-128"/>
              </a:rPr>
              <a:t>leechers</a:t>
            </a:r>
            <a:r>
              <a:rPr lang="en-US" altLang="x-none" sz="2400" dirty="0">
                <a:ea typeface="ＭＳ Ｐゴシック" charset="-128"/>
              </a:rPr>
              <a:t>) who do not have all pieces at time t.</a:t>
            </a:r>
          </a:p>
          <a:p>
            <a:r>
              <a:rPr lang="en-US" altLang="x-none" sz="2400" dirty="0">
                <a:ea typeface="ＭＳ Ｐゴシック" charset="-128"/>
              </a:rPr>
              <a:t>y(t): number of seeds in the system at time t.</a:t>
            </a:r>
          </a:p>
          <a:p>
            <a:r>
              <a:rPr lang="en-US" altLang="x-none" sz="2400" dirty="0">
                <a:ea typeface="ＭＳ Ｐゴシック" charset="-128"/>
                <a:sym typeface="Symbol" charset="2"/>
              </a:rPr>
              <a:t>:</a:t>
            </a:r>
            <a:r>
              <a:rPr lang="en-US" altLang="x-none" sz="2400" dirty="0">
                <a:ea typeface="ＭＳ Ｐゴシック" charset="-128"/>
              </a:rPr>
              <a:t> the arrival rate of new requests. </a:t>
            </a:r>
          </a:p>
          <a:p>
            <a:r>
              <a:rPr lang="en-US" altLang="x-none" sz="2400" dirty="0">
                <a:ea typeface="ＭＳ Ｐゴシック" charset="-128"/>
                <a:sym typeface="Symbol" charset="2"/>
              </a:rPr>
              <a:t></a:t>
            </a:r>
            <a:r>
              <a:rPr lang="en-US" altLang="x-none" sz="2400" dirty="0">
                <a:ea typeface="ＭＳ Ｐゴシック" charset="-128"/>
              </a:rPr>
              <a:t>: the uploading bandwidth of a given peer. </a:t>
            </a:r>
          </a:p>
          <a:p>
            <a:r>
              <a:rPr lang="en-US" altLang="x-none" sz="2400" dirty="0">
                <a:ea typeface="ＭＳ Ｐゴシック" charset="-128"/>
              </a:rPr>
              <a:t>c: the downloading bandwidth of a given peer, assume c ≥ </a:t>
            </a:r>
            <a:r>
              <a:rPr lang="el-GR" altLang="x-none" sz="2400" dirty="0">
                <a:ea typeface="ＭＳ Ｐゴシック" charset="-128"/>
              </a:rPr>
              <a:t>μ.</a:t>
            </a:r>
          </a:p>
          <a:p>
            <a:r>
              <a:rPr lang="el-GR" altLang="x-none" sz="2400" dirty="0">
                <a:ea typeface="ＭＳ Ｐゴシック" charset="-128"/>
                <a:sym typeface="Symbol" charset="2"/>
              </a:rPr>
              <a:t></a:t>
            </a:r>
            <a:r>
              <a:rPr lang="en-US" altLang="x-none" sz="2400" dirty="0">
                <a:ea typeface="ＭＳ Ｐゴシック" charset="-128"/>
              </a:rPr>
              <a:t>: the rate at which downloaders abort download.</a:t>
            </a:r>
          </a:p>
          <a:p>
            <a:r>
              <a:rPr lang="en-US" altLang="x-none" sz="2400" dirty="0">
                <a:ea typeface="ＭＳ Ｐゴシック" charset="-128"/>
                <a:sym typeface="Symbol" charset="2"/>
              </a:rPr>
              <a:t></a:t>
            </a:r>
            <a:r>
              <a:rPr lang="en-US" altLang="x-none" sz="2400" dirty="0">
                <a:ea typeface="ＭＳ Ｐゴシック" charset="-128"/>
              </a:rPr>
              <a:t>: the rate at which seeds leave the system.</a:t>
            </a:r>
          </a:p>
          <a:p>
            <a:r>
              <a:rPr lang="en-US" altLang="x-none" sz="2400" dirty="0">
                <a:ea typeface="ＭＳ Ｐゴシック" charset="-128"/>
                <a:sym typeface="Symbol" charset="2"/>
              </a:rPr>
              <a:t></a:t>
            </a:r>
            <a:r>
              <a:rPr lang="en-US" altLang="x-none" sz="2400" dirty="0">
                <a:ea typeface="ＭＳ Ｐゴシック" charset="-128"/>
              </a:rPr>
              <a:t>: indicates the effectiveness of downloader sharing, </a:t>
            </a:r>
            <a:r>
              <a:rPr lang="en-US" altLang="x-none" sz="2400" dirty="0" err="1">
                <a:ea typeface="ＭＳ Ｐゴシック" charset="-128"/>
              </a:rPr>
              <a:t>η</a:t>
            </a:r>
            <a:r>
              <a:rPr lang="en-US" altLang="x-none" sz="2400" dirty="0">
                <a:ea typeface="ＭＳ Ｐゴシック" charset="-128"/>
              </a:rPr>
              <a:t> takes values in [0, 1</a:t>
            </a:r>
            <a:r>
              <a:rPr lang="en-US" altLang="x-none" sz="2400" dirty="0" smtClean="0">
                <a:ea typeface="ＭＳ Ｐゴシック" charset="-128"/>
              </a:rPr>
              <a:t>].</a:t>
            </a:r>
            <a:endParaRPr lang="en-US" altLang="x-none" sz="2400" dirty="0">
              <a:ea typeface="ＭＳ Ｐゴシック" charset="-128"/>
            </a:endParaRPr>
          </a:p>
        </p:txBody>
      </p:sp>
      <p:sp>
        <p:nvSpPr>
          <p:cNvPr id="216067" name="Slide Number Placeholder 3"/>
          <p:cNvSpPr>
            <a:spLocks noGrp="1"/>
          </p:cNvSpPr>
          <p:nvPr>
            <p:ph type="sldNum" sz="quarter" idx="11"/>
          </p:nvPr>
        </p:nvSpPr>
        <p:spPr>
          <a:xfrm>
            <a:off x="7239000" y="6383338"/>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203A4BD9-2A86-6C4B-8979-08C1249A918B}" type="slidenum">
              <a:rPr lang="en-US" altLang="x-none" sz="1400">
                <a:solidFill>
                  <a:srgbClr val="000000"/>
                </a:solidFill>
                <a:latin typeface="Times New Roman" charset="0"/>
              </a:rPr>
              <a:pPr eaLnBrk="1" hangingPunct="1"/>
              <a:t>8</a:t>
            </a:fld>
            <a:endParaRPr lang="en-US" altLang="x-none" sz="1400">
              <a:solidFill>
                <a:srgbClr val="000000"/>
              </a:solidFill>
              <a:latin typeface="Times New Roman" charset="0"/>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21" name="Rectangle 2"/>
          <p:cNvSpPr>
            <a:spLocks noGrp="1" noChangeArrowheads="1"/>
          </p:cNvSpPr>
          <p:nvPr>
            <p:ph type="title"/>
          </p:nvPr>
        </p:nvSpPr>
        <p:spPr>
          <a:xfrm>
            <a:off x="685800" y="152400"/>
            <a:ext cx="7772400" cy="1143000"/>
          </a:xfrm>
        </p:spPr>
        <p:txBody>
          <a:bodyPr/>
          <a:lstStyle/>
          <a:p>
            <a:r>
              <a:rPr lang="en-US" altLang="x-none">
                <a:ea typeface="ＭＳ Ｐゴシック" charset="-128"/>
              </a:rPr>
              <a:t>DHT: Chord Node Join</a:t>
            </a:r>
          </a:p>
        </p:txBody>
      </p:sp>
      <p:sp>
        <p:nvSpPr>
          <p:cNvPr id="389122" name="Rectangle 3"/>
          <p:cNvSpPr>
            <a:spLocks noGrp="1" noChangeArrowheads="1"/>
          </p:cNvSpPr>
          <p:nvPr>
            <p:ph type="body" idx="1"/>
          </p:nvPr>
        </p:nvSpPr>
        <p:spPr>
          <a:xfrm>
            <a:off x="533400" y="2508250"/>
            <a:ext cx="3352800" cy="492125"/>
          </a:xfrm>
        </p:spPr>
        <p:txBody>
          <a:bodyPr/>
          <a:lstStyle/>
          <a:p>
            <a:pPr marL="285750" indent="-285750">
              <a:lnSpc>
                <a:spcPct val="80000"/>
              </a:lnSpc>
            </a:pPr>
            <a:r>
              <a:rPr lang="en-US" altLang="x-none" sz="2200">
                <a:ea typeface="ＭＳ Ｐゴシック" charset="-128"/>
                <a:sym typeface="Wingdings" charset="2"/>
              </a:rPr>
              <a:t>Node n2 joins</a:t>
            </a:r>
            <a:endParaRPr lang="en-US" altLang="x-none" sz="2200">
              <a:ea typeface="ＭＳ Ｐゴシック" charset="-128"/>
            </a:endParaRPr>
          </a:p>
        </p:txBody>
      </p:sp>
      <p:sp>
        <p:nvSpPr>
          <p:cNvPr id="389123" name="Oval 4"/>
          <p:cNvSpPr>
            <a:spLocks noChangeArrowheads="1"/>
          </p:cNvSpPr>
          <p:nvPr/>
        </p:nvSpPr>
        <p:spPr bwMode="auto">
          <a:xfrm>
            <a:off x="3657600" y="2743200"/>
            <a:ext cx="3249613" cy="32654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89124" name="Text Box 5"/>
          <p:cNvSpPr txBox="1">
            <a:spLocks noChangeArrowheads="1"/>
          </p:cNvSpPr>
          <p:nvPr/>
        </p:nvSpPr>
        <p:spPr bwMode="auto">
          <a:xfrm>
            <a:off x="5167313" y="29083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0</a:t>
            </a:r>
          </a:p>
        </p:txBody>
      </p:sp>
      <p:sp>
        <p:nvSpPr>
          <p:cNvPr id="389125" name="Oval 6"/>
          <p:cNvSpPr>
            <a:spLocks noChangeArrowheads="1"/>
          </p:cNvSpPr>
          <p:nvPr/>
        </p:nvSpPr>
        <p:spPr bwMode="auto">
          <a:xfrm>
            <a:off x="6321425" y="3133725"/>
            <a:ext cx="173038" cy="142875"/>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89126" name="Text Box 7"/>
          <p:cNvSpPr txBox="1">
            <a:spLocks noChangeArrowheads="1"/>
          </p:cNvSpPr>
          <p:nvPr/>
        </p:nvSpPr>
        <p:spPr bwMode="auto">
          <a:xfrm>
            <a:off x="6102350" y="31623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1</a:t>
            </a:r>
          </a:p>
        </p:txBody>
      </p:sp>
      <p:sp>
        <p:nvSpPr>
          <p:cNvPr id="389127" name="Text Box 8"/>
          <p:cNvSpPr txBox="1">
            <a:spLocks noChangeArrowheads="1"/>
          </p:cNvSpPr>
          <p:nvPr/>
        </p:nvSpPr>
        <p:spPr bwMode="auto">
          <a:xfrm>
            <a:off x="6559550" y="4168775"/>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2</a:t>
            </a:r>
          </a:p>
        </p:txBody>
      </p:sp>
      <p:sp>
        <p:nvSpPr>
          <p:cNvPr id="389128" name="Text Box 9"/>
          <p:cNvSpPr txBox="1">
            <a:spLocks noChangeArrowheads="1"/>
          </p:cNvSpPr>
          <p:nvPr/>
        </p:nvSpPr>
        <p:spPr bwMode="auto">
          <a:xfrm>
            <a:off x="6102350" y="52959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3</a:t>
            </a:r>
          </a:p>
        </p:txBody>
      </p:sp>
      <p:sp>
        <p:nvSpPr>
          <p:cNvPr id="389129" name="Text Box 10"/>
          <p:cNvSpPr txBox="1">
            <a:spLocks noChangeArrowheads="1"/>
          </p:cNvSpPr>
          <p:nvPr/>
        </p:nvSpPr>
        <p:spPr bwMode="auto">
          <a:xfrm>
            <a:off x="5173663" y="5495925"/>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4</a:t>
            </a:r>
          </a:p>
        </p:txBody>
      </p:sp>
      <p:sp>
        <p:nvSpPr>
          <p:cNvPr id="389130" name="Text Box 11"/>
          <p:cNvSpPr txBox="1">
            <a:spLocks noChangeArrowheads="1"/>
          </p:cNvSpPr>
          <p:nvPr/>
        </p:nvSpPr>
        <p:spPr bwMode="auto">
          <a:xfrm>
            <a:off x="4178300" y="52959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5</a:t>
            </a:r>
          </a:p>
        </p:txBody>
      </p:sp>
      <p:sp>
        <p:nvSpPr>
          <p:cNvPr id="389131" name="Text Box 12"/>
          <p:cNvSpPr txBox="1">
            <a:spLocks noChangeArrowheads="1"/>
          </p:cNvSpPr>
          <p:nvPr/>
        </p:nvSpPr>
        <p:spPr bwMode="auto">
          <a:xfrm>
            <a:off x="3662363" y="4168775"/>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6</a:t>
            </a:r>
          </a:p>
        </p:txBody>
      </p:sp>
      <p:sp>
        <p:nvSpPr>
          <p:cNvPr id="389132" name="Text Box 13"/>
          <p:cNvSpPr txBox="1">
            <a:spLocks noChangeArrowheads="1"/>
          </p:cNvSpPr>
          <p:nvPr/>
        </p:nvSpPr>
        <p:spPr bwMode="auto">
          <a:xfrm>
            <a:off x="4173538" y="3228975"/>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7</a:t>
            </a:r>
          </a:p>
        </p:txBody>
      </p:sp>
      <p:sp>
        <p:nvSpPr>
          <p:cNvPr id="389133" name="Line 14"/>
          <p:cNvSpPr>
            <a:spLocks noChangeShapeType="1"/>
          </p:cNvSpPr>
          <p:nvPr/>
        </p:nvSpPr>
        <p:spPr bwMode="auto">
          <a:xfrm>
            <a:off x="5330825" y="2752725"/>
            <a:ext cx="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89134" name="Line 15"/>
          <p:cNvSpPr>
            <a:spLocks noChangeShapeType="1"/>
          </p:cNvSpPr>
          <p:nvPr/>
        </p:nvSpPr>
        <p:spPr bwMode="auto">
          <a:xfrm>
            <a:off x="5330825" y="5953125"/>
            <a:ext cx="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89135" name="Line 16"/>
          <p:cNvSpPr>
            <a:spLocks noChangeShapeType="1"/>
          </p:cNvSpPr>
          <p:nvPr/>
        </p:nvSpPr>
        <p:spPr bwMode="auto">
          <a:xfrm>
            <a:off x="3654425" y="4352925"/>
            <a:ext cx="76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89136" name="Line 17"/>
          <p:cNvSpPr>
            <a:spLocks noChangeShapeType="1"/>
          </p:cNvSpPr>
          <p:nvPr/>
        </p:nvSpPr>
        <p:spPr bwMode="auto">
          <a:xfrm>
            <a:off x="6854825" y="4352925"/>
            <a:ext cx="76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89137" name="Line 18"/>
          <p:cNvSpPr>
            <a:spLocks noChangeShapeType="1"/>
          </p:cNvSpPr>
          <p:nvPr/>
        </p:nvSpPr>
        <p:spPr bwMode="auto">
          <a:xfrm>
            <a:off x="4111625" y="3286125"/>
            <a:ext cx="7620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89138" name="Line 19"/>
          <p:cNvSpPr>
            <a:spLocks noChangeShapeType="1"/>
          </p:cNvSpPr>
          <p:nvPr/>
        </p:nvSpPr>
        <p:spPr bwMode="auto">
          <a:xfrm>
            <a:off x="6321425" y="5495925"/>
            <a:ext cx="7620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89139" name="Line 20"/>
          <p:cNvSpPr>
            <a:spLocks noChangeShapeType="1"/>
          </p:cNvSpPr>
          <p:nvPr/>
        </p:nvSpPr>
        <p:spPr bwMode="auto">
          <a:xfrm flipV="1">
            <a:off x="4187825" y="5495925"/>
            <a:ext cx="7620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89140" name="Text Box 21"/>
          <p:cNvSpPr txBox="1">
            <a:spLocks noChangeArrowheads="1"/>
          </p:cNvSpPr>
          <p:nvPr/>
        </p:nvSpPr>
        <p:spPr bwMode="auto">
          <a:xfrm>
            <a:off x="7450138" y="2841625"/>
            <a:ext cx="1809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89141" name="Text Box 22"/>
          <p:cNvSpPr txBox="1">
            <a:spLocks noChangeArrowheads="1"/>
          </p:cNvSpPr>
          <p:nvPr/>
        </p:nvSpPr>
        <p:spPr bwMode="auto">
          <a:xfrm>
            <a:off x="7189788" y="2917825"/>
            <a:ext cx="1114425"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i="1">
                <a:solidFill>
                  <a:srgbClr val="000000"/>
                </a:solidFill>
              </a:rPr>
              <a:t>i  id</a:t>
            </a:r>
            <a:r>
              <a:rPr lang="en-US" altLang="x-none" sz="1400">
                <a:solidFill>
                  <a:srgbClr val="000000"/>
                </a:solidFill>
              </a:rPr>
              <a:t>+2</a:t>
            </a:r>
            <a:r>
              <a:rPr lang="en-US" altLang="x-none" sz="1400" baseline="50000">
                <a:solidFill>
                  <a:srgbClr val="000000"/>
                </a:solidFill>
              </a:rPr>
              <a:t>i  </a:t>
            </a:r>
            <a:r>
              <a:rPr lang="en-US" altLang="x-none" sz="1400">
                <a:solidFill>
                  <a:srgbClr val="000000"/>
                </a:solidFill>
              </a:rPr>
              <a:t>succ</a:t>
            </a:r>
          </a:p>
          <a:p>
            <a:pPr eaLnBrk="1" hangingPunct="1"/>
            <a:r>
              <a:rPr lang="en-US" altLang="x-none" sz="1400">
                <a:solidFill>
                  <a:srgbClr val="000000"/>
                </a:solidFill>
              </a:rPr>
              <a:t>0    2      2</a:t>
            </a:r>
          </a:p>
          <a:p>
            <a:pPr eaLnBrk="1" hangingPunct="1"/>
            <a:r>
              <a:rPr lang="en-US" altLang="x-none" sz="1400">
                <a:solidFill>
                  <a:srgbClr val="000000"/>
                </a:solidFill>
              </a:rPr>
              <a:t>1    3      1</a:t>
            </a:r>
          </a:p>
          <a:p>
            <a:pPr eaLnBrk="1" hangingPunct="1"/>
            <a:r>
              <a:rPr lang="en-US" altLang="x-none" sz="1400">
                <a:solidFill>
                  <a:srgbClr val="000000"/>
                </a:solidFill>
              </a:rPr>
              <a:t>2    5      1 </a:t>
            </a:r>
          </a:p>
        </p:txBody>
      </p:sp>
      <p:sp>
        <p:nvSpPr>
          <p:cNvPr id="389142" name="Rectangle 23"/>
          <p:cNvSpPr>
            <a:spLocks noChangeArrowheads="1"/>
          </p:cNvSpPr>
          <p:nvPr/>
        </p:nvSpPr>
        <p:spPr bwMode="auto">
          <a:xfrm>
            <a:off x="7204075" y="2905125"/>
            <a:ext cx="1066800" cy="990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89143" name="Line 24"/>
          <p:cNvSpPr>
            <a:spLocks noChangeShapeType="1"/>
          </p:cNvSpPr>
          <p:nvPr/>
        </p:nvSpPr>
        <p:spPr bwMode="auto">
          <a:xfrm>
            <a:off x="7404100" y="2905125"/>
            <a:ext cx="0" cy="981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89144" name="Line 25"/>
          <p:cNvSpPr>
            <a:spLocks noChangeShapeType="1"/>
          </p:cNvSpPr>
          <p:nvPr/>
        </p:nvSpPr>
        <p:spPr bwMode="auto">
          <a:xfrm>
            <a:off x="7813675" y="2905125"/>
            <a:ext cx="0" cy="990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89145" name="Line 26"/>
          <p:cNvSpPr>
            <a:spLocks noChangeShapeType="1"/>
          </p:cNvSpPr>
          <p:nvPr/>
        </p:nvSpPr>
        <p:spPr bwMode="auto">
          <a:xfrm>
            <a:off x="7204075" y="3190875"/>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89146" name="Text Box 27"/>
          <p:cNvSpPr txBox="1">
            <a:spLocks noChangeArrowheads="1"/>
          </p:cNvSpPr>
          <p:nvPr/>
        </p:nvSpPr>
        <p:spPr bwMode="auto">
          <a:xfrm>
            <a:off x="7145338" y="2613025"/>
            <a:ext cx="111918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Succ. Table</a:t>
            </a:r>
          </a:p>
        </p:txBody>
      </p:sp>
      <p:sp>
        <p:nvSpPr>
          <p:cNvPr id="389147" name="AutoShape 28"/>
          <p:cNvSpPr>
            <a:spLocks noChangeArrowheads="1"/>
          </p:cNvSpPr>
          <p:nvPr/>
        </p:nvSpPr>
        <p:spPr bwMode="auto">
          <a:xfrm>
            <a:off x="7007225" y="2600325"/>
            <a:ext cx="1371600" cy="1371600"/>
          </a:xfrm>
          <a:prstGeom prst="wedgeRectCallout">
            <a:avLst>
              <a:gd name="adj1" fmla="val -87500"/>
              <a:gd name="adj2" fmla="val -810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89148" name="Oval 29"/>
          <p:cNvSpPr>
            <a:spLocks noChangeArrowheads="1"/>
          </p:cNvSpPr>
          <p:nvPr/>
        </p:nvSpPr>
        <p:spPr bwMode="auto">
          <a:xfrm>
            <a:off x="6834188" y="4286250"/>
            <a:ext cx="173037" cy="142875"/>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89149" name="Text Box 30"/>
          <p:cNvSpPr txBox="1">
            <a:spLocks noChangeArrowheads="1"/>
          </p:cNvSpPr>
          <p:nvPr/>
        </p:nvSpPr>
        <p:spPr bwMode="auto">
          <a:xfrm>
            <a:off x="7602538" y="5127625"/>
            <a:ext cx="1809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89150" name="Text Box 31"/>
          <p:cNvSpPr txBox="1">
            <a:spLocks noChangeArrowheads="1"/>
          </p:cNvSpPr>
          <p:nvPr/>
        </p:nvSpPr>
        <p:spPr bwMode="auto">
          <a:xfrm>
            <a:off x="7342188" y="5203825"/>
            <a:ext cx="1114425"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i="1">
                <a:solidFill>
                  <a:srgbClr val="000000"/>
                </a:solidFill>
              </a:rPr>
              <a:t>i  id</a:t>
            </a:r>
            <a:r>
              <a:rPr lang="en-US" altLang="x-none" sz="1400">
                <a:solidFill>
                  <a:srgbClr val="000000"/>
                </a:solidFill>
              </a:rPr>
              <a:t>+2</a:t>
            </a:r>
            <a:r>
              <a:rPr lang="en-US" altLang="x-none" sz="1400" baseline="50000">
                <a:solidFill>
                  <a:srgbClr val="000000"/>
                </a:solidFill>
              </a:rPr>
              <a:t>i  </a:t>
            </a:r>
            <a:r>
              <a:rPr lang="en-US" altLang="x-none" sz="1400">
                <a:solidFill>
                  <a:srgbClr val="000000"/>
                </a:solidFill>
              </a:rPr>
              <a:t>succ</a:t>
            </a:r>
          </a:p>
          <a:p>
            <a:pPr eaLnBrk="1" hangingPunct="1"/>
            <a:r>
              <a:rPr lang="en-US" altLang="x-none" sz="1400">
                <a:solidFill>
                  <a:srgbClr val="000000"/>
                </a:solidFill>
              </a:rPr>
              <a:t>0    3      1</a:t>
            </a:r>
          </a:p>
          <a:p>
            <a:pPr eaLnBrk="1" hangingPunct="1"/>
            <a:r>
              <a:rPr lang="en-US" altLang="x-none" sz="1400">
                <a:solidFill>
                  <a:srgbClr val="000000"/>
                </a:solidFill>
              </a:rPr>
              <a:t>1    4      1</a:t>
            </a:r>
          </a:p>
          <a:p>
            <a:pPr eaLnBrk="1" hangingPunct="1"/>
            <a:r>
              <a:rPr lang="en-US" altLang="x-none" sz="1400">
                <a:solidFill>
                  <a:srgbClr val="000000"/>
                </a:solidFill>
              </a:rPr>
              <a:t>2    6      1 </a:t>
            </a:r>
          </a:p>
        </p:txBody>
      </p:sp>
      <p:sp>
        <p:nvSpPr>
          <p:cNvPr id="389151" name="Rectangle 32"/>
          <p:cNvSpPr>
            <a:spLocks noChangeArrowheads="1"/>
          </p:cNvSpPr>
          <p:nvPr/>
        </p:nvSpPr>
        <p:spPr bwMode="auto">
          <a:xfrm>
            <a:off x="7356475" y="5191125"/>
            <a:ext cx="1066800" cy="990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89152" name="Line 33"/>
          <p:cNvSpPr>
            <a:spLocks noChangeShapeType="1"/>
          </p:cNvSpPr>
          <p:nvPr/>
        </p:nvSpPr>
        <p:spPr bwMode="auto">
          <a:xfrm>
            <a:off x="7556500" y="5191125"/>
            <a:ext cx="0" cy="981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89153" name="Line 34"/>
          <p:cNvSpPr>
            <a:spLocks noChangeShapeType="1"/>
          </p:cNvSpPr>
          <p:nvPr/>
        </p:nvSpPr>
        <p:spPr bwMode="auto">
          <a:xfrm>
            <a:off x="7966075" y="5191125"/>
            <a:ext cx="0" cy="990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89154" name="Line 35"/>
          <p:cNvSpPr>
            <a:spLocks noChangeShapeType="1"/>
          </p:cNvSpPr>
          <p:nvPr/>
        </p:nvSpPr>
        <p:spPr bwMode="auto">
          <a:xfrm>
            <a:off x="7356475" y="5476875"/>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89155" name="Text Box 36"/>
          <p:cNvSpPr txBox="1">
            <a:spLocks noChangeArrowheads="1"/>
          </p:cNvSpPr>
          <p:nvPr/>
        </p:nvSpPr>
        <p:spPr bwMode="auto">
          <a:xfrm>
            <a:off x="7297738" y="4899025"/>
            <a:ext cx="111918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Succ. Table</a:t>
            </a:r>
          </a:p>
        </p:txBody>
      </p:sp>
      <p:sp>
        <p:nvSpPr>
          <p:cNvPr id="389156" name="AutoShape 37"/>
          <p:cNvSpPr>
            <a:spLocks noChangeArrowheads="1"/>
          </p:cNvSpPr>
          <p:nvPr/>
        </p:nvSpPr>
        <p:spPr bwMode="auto">
          <a:xfrm>
            <a:off x="7159625" y="4886325"/>
            <a:ext cx="1371600" cy="1371600"/>
          </a:xfrm>
          <a:prstGeom prst="wedgeRectCallout">
            <a:avLst>
              <a:gd name="adj1" fmla="val -61111"/>
              <a:gd name="adj2" fmla="val -85185"/>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pic>
        <p:nvPicPr>
          <p:cNvPr id="389157" name="Picture 38"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1425" y="2981325"/>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58" name="Picture 39"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8625" y="4200525"/>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7465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1169" name="Rectangle 2"/>
          <p:cNvSpPr>
            <a:spLocks noGrp="1" noChangeArrowheads="1"/>
          </p:cNvSpPr>
          <p:nvPr>
            <p:ph type="title"/>
          </p:nvPr>
        </p:nvSpPr>
        <p:spPr>
          <a:xfrm>
            <a:off x="685800" y="152400"/>
            <a:ext cx="7772400" cy="1143000"/>
          </a:xfrm>
        </p:spPr>
        <p:txBody>
          <a:bodyPr/>
          <a:lstStyle/>
          <a:p>
            <a:r>
              <a:rPr lang="en-US" altLang="x-none">
                <a:ea typeface="ＭＳ Ｐゴシック" charset="-128"/>
              </a:rPr>
              <a:t>DHT: Chord Node Join</a:t>
            </a:r>
          </a:p>
        </p:txBody>
      </p:sp>
      <p:sp>
        <p:nvSpPr>
          <p:cNvPr id="391170" name="Rectangle 3"/>
          <p:cNvSpPr>
            <a:spLocks noGrp="1" noChangeArrowheads="1"/>
          </p:cNvSpPr>
          <p:nvPr>
            <p:ph type="body" idx="1"/>
          </p:nvPr>
        </p:nvSpPr>
        <p:spPr>
          <a:xfrm>
            <a:off x="381000" y="2514600"/>
            <a:ext cx="3886200" cy="295275"/>
          </a:xfrm>
        </p:spPr>
        <p:txBody>
          <a:bodyPr/>
          <a:lstStyle/>
          <a:p>
            <a:pPr marL="285750" indent="-285750">
              <a:lnSpc>
                <a:spcPct val="80000"/>
              </a:lnSpc>
            </a:pPr>
            <a:r>
              <a:rPr lang="en-US" altLang="x-none" sz="2200">
                <a:ea typeface="ＭＳ Ｐゴシック" charset="-128"/>
                <a:sym typeface="Wingdings" charset="2"/>
              </a:rPr>
              <a:t>Node n6 joins </a:t>
            </a:r>
            <a:endParaRPr lang="en-US" altLang="x-none" sz="2200">
              <a:ea typeface="ＭＳ Ｐゴシック" charset="-128"/>
            </a:endParaRPr>
          </a:p>
        </p:txBody>
      </p:sp>
      <p:sp>
        <p:nvSpPr>
          <p:cNvPr id="391171" name="Oval 4"/>
          <p:cNvSpPr>
            <a:spLocks noChangeArrowheads="1"/>
          </p:cNvSpPr>
          <p:nvPr/>
        </p:nvSpPr>
        <p:spPr bwMode="auto">
          <a:xfrm>
            <a:off x="3657600" y="2743200"/>
            <a:ext cx="3249613" cy="32654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1172" name="Text Box 5"/>
          <p:cNvSpPr txBox="1">
            <a:spLocks noChangeArrowheads="1"/>
          </p:cNvSpPr>
          <p:nvPr/>
        </p:nvSpPr>
        <p:spPr bwMode="auto">
          <a:xfrm>
            <a:off x="5167313" y="29083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0</a:t>
            </a:r>
          </a:p>
        </p:txBody>
      </p:sp>
      <p:sp>
        <p:nvSpPr>
          <p:cNvPr id="391173" name="Oval 6"/>
          <p:cNvSpPr>
            <a:spLocks noChangeArrowheads="1"/>
          </p:cNvSpPr>
          <p:nvPr/>
        </p:nvSpPr>
        <p:spPr bwMode="auto">
          <a:xfrm>
            <a:off x="6321425" y="3133725"/>
            <a:ext cx="173038" cy="142875"/>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1174" name="Text Box 7"/>
          <p:cNvSpPr txBox="1">
            <a:spLocks noChangeArrowheads="1"/>
          </p:cNvSpPr>
          <p:nvPr/>
        </p:nvSpPr>
        <p:spPr bwMode="auto">
          <a:xfrm>
            <a:off x="6102350" y="31623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1</a:t>
            </a:r>
          </a:p>
        </p:txBody>
      </p:sp>
      <p:sp>
        <p:nvSpPr>
          <p:cNvPr id="391175" name="Text Box 8"/>
          <p:cNvSpPr txBox="1">
            <a:spLocks noChangeArrowheads="1"/>
          </p:cNvSpPr>
          <p:nvPr/>
        </p:nvSpPr>
        <p:spPr bwMode="auto">
          <a:xfrm>
            <a:off x="6559550" y="4168775"/>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2</a:t>
            </a:r>
          </a:p>
        </p:txBody>
      </p:sp>
      <p:sp>
        <p:nvSpPr>
          <p:cNvPr id="391176" name="Text Box 9"/>
          <p:cNvSpPr txBox="1">
            <a:spLocks noChangeArrowheads="1"/>
          </p:cNvSpPr>
          <p:nvPr/>
        </p:nvSpPr>
        <p:spPr bwMode="auto">
          <a:xfrm>
            <a:off x="6102350" y="52959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3</a:t>
            </a:r>
          </a:p>
        </p:txBody>
      </p:sp>
      <p:sp>
        <p:nvSpPr>
          <p:cNvPr id="391177" name="Text Box 10"/>
          <p:cNvSpPr txBox="1">
            <a:spLocks noChangeArrowheads="1"/>
          </p:cNvSpPr>
          <p:nvPr/>
        </p:nvSpPr>
        <p:spPr bwMode="auto">
          <a:xfrm>
            <a:off x="5173663" y="5495925"/>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4</a:t>
            </a:r>
          </a:p>
        </p:txBody>
      </p:sp>
      <p:sp>
        <p:nvSpPr>
          <p:cNvPr id="391178" name="Text Box 11"/>
          <p:cNvSpPr txBox="1">
            <a:spLocks noChangeArrowheads="1"/>
          </p:cNvSpPr>
          <p:nvPr/>
        </p:nvSpPr>
        <p:spPr bwMode="auto">
          <a:xfrm>
            <a:off x="4178300" y="52959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5</a:t>
            </a:r>
          </a:p>
        </p:txBody>
      </p:sp>
      <p:sp>
        <p:nvSpPr>
          <p:cNvPr id="391179" name="Text Box 12"/>
          <p:cNvSpPr txBox="1">
            <a:spLocks noChangeArrowheads="1"/>
          </p:cNvSpPr>
          <p:nvPr/>
        </p:nvSpPr>
        <p:spPr bwMode="auto">
          <a:xfrm>
            <a:off x="3662363" y="4168775"/>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6</a:t>
            </a:r>
          </a:p>
        </p:txBody>
      </p:sp>
      <p:sp>
        <p:nvSpPr>
          <p:cNvPr id="391180" name="Text Box 13"/>
          <p:cNvSpPr txBox="1">
            <a:spLocks noChangeArrowheads="1"/>
          </p:cNvSpPr>
          <p:nvPr/>
        </p:nvSpPr>
        <p:spPr bwMode="auto">
          <a:xfrm>
            <a:off x="4173538" y="3228975"/>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7</a:t>
            </a:r>
          </a:p>
        </p:txBody>
      </p:sp>
      <p:sp>
        <p:nvSpPr>
          <p:cNvPr id="391181" name="Line 14"/>
          <p:cNvSpPr>
            <a:spLocks noChangeShapeType="1"/>
          </p:cNvSpPr>
          <p:nvPr/>
        </p:nvSpPr>
        <p:spPr bwMode="auto">
          <a:xfrm>
            <a:off x="5330825" y="2752725"/>
            <a:ext cx="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1182" name="Line 15"/>
          <p:cNvSpPr>
            <a:spLocks noChangeShapeType="1"/>
          </p:cNvSpPr>
          <p:nvPr/>
        </p:nvSpPr>
        <p:spPr bwMode="auto">
          <a:xfrm>
            <a:off x="5330825" y="5953125"/>
            <a:ext cx="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1183" name="Line 16"/>
          <p:cNvSpPr>
            <a:spLocks noChangeShapeType="1"/>
          </p:cNvSpPr>
          <p:nvPr/>
        </p:nvSpPr>
        <p:spPr bwMode="auto">
          <a:xfrm>
            <a:off x="3654425" y="4352925"/>
            <a:ext cx="76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1184" name="Line 17"/>
          <p:cNvSpPr>
            <a:spLocks noChangeShapeType="1"/>
          </p:cNvSpPr>
          <p:nvPr/>
        </p:nvSpPr>
        <p:spPr bwMode="auto">
          <a:xfrm>
            <a:off x="6854825" y="4352925"/>
            <a:ext cx="76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1185" name="Line 18"/>
          <p:cNvSpPr>
            <a:spLocks noChangeShapeType="1"/>
          </p:cNvSpPr>
          <p:nvPr/>
        </p:nvSpPr>
        <p:spPr bwMode="auto">
          <a:xfrm>
            <a:off x="4111625" y="3286125"/>
            <a:ext cx="7620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1186" name="Line 19"/>
          <p:cNvSpPr>
            <a:spLocks noChangeShapeType="1"/>
          </p:cNvSpPr>
          <p:nvPr/>
        </p:nvSpPr>
        <p:spPr bwMode="auto">
          <a:xfrm>
            <a:off x="6321425" y="5495925"/>
            <a:ext cx="7620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1187" name="Line 20"/>
          <p:cNvSpPr>
            <a:spLocks noChangeShapeType="1"/>
          </p:cNvSpPr>
          <p:nvPr/>
        </p:nvSpPr>
        <p:spPr bwMode="auto">
          <a:xfrm flipV="1">
            <a:off x="4187825" y="5495925"/>
            <a:ext cx="7620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1188" name="Text Box 21"/>
          <p:cNvSpPr txBox="1">
            <a:spLocks noChangeArrowheads="1"/>
          </p:cNvSpPr>
          <p:nvPr/>
        </p:nvSpPr>
        <p:spPr bwMode="auto">
          <a:xfrm>
            <a:off x="7450138" y="2841625"/>
            <a:ext cx="1809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91189" name="Text Box 22"/>
          <p:cNvSpPr txBox="1">
            <a:spLocks noChangeArrowheads="1"/>
          </p:cNvSpPr>
          <p:nvPr/>
        </p:nvSpPr>
        <p:spPr bwMode="auto">
          <a:xfrm>
            <a:off x="7189788" y="2917825"/>
            <a:ext cx="1114425"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i="1">
                <a:solidFill>
                  <a:srgbClr val="000000"/>
                </a:solidFill>
              </a:rPr>
              <a:t>i  id</a:t>
            </a:r>
            <a:r>
              <a:rPr lang="en-US" altLang="x-none" sz="1400">
                <a:solidFill>
                  <a:srgbClr val="000000"/>
                </a:solidFill>
              </a:rPr>
              <a:t>+2</a:t>
            </a:r>
            <a:r>
              <a:rPr lang="en-US" altLang="x-none" sz="1400" baseline="50000">
                <a:solidFill>
                  <a:srgbClr val="000000"/>
                </a:solidFill>
              </a:rPr>
              <a:t>i  </a:t>
            </a:r>
            <a:r>
              <a:rPr lang="en-US" altLang="x-none" sz="1400">
                <a:solidFill>
                  <a:srgbClr val="000000"/>
                </a:solidFill>
              </a:rPr>
              <a:t>succ</a:t>
            </a:r>
          </a:p>
          <a:p>
            <a:pPr eaLnBrk="1" hangingPunct="1"/>
            <a:r>
              <a:rPr lang="en-US" altLang="x-none" sz="1400">
                <a:solidFill>
                  <a:srgbClr val="000000"/>
                </a:solidFill>
              </a:rPr>
              <a:t>0    2      2</a:t>
            </a:r>
          </a:p>
          <a:p>
            <a:pPr eaLnBrk="1" hangingPunct="1"/>
            <a:r>
              <a:rPr lang="en-US" altLang="x-none" sz="1400">
                <a:solidFill>
                  <a:srgbClr val="000000"/>
                </a:solidFill>
              </a:rPr>
              <a:t>1    3      6</a:t>
            </a:r>
          </a:p>
          <a:p>
            <a:pPr eaLnBrk="1" hangingPunct="1"/>
            <a:r>
              <a:rPr lang="en-US" altLang="x-none" sz="1400">
                <a:solidFill>
                  <a:srgbClr val="000000"/>
                </a:solidFill>
              </a:rPr>
              <a:t>2    5      6 </a:t>
            </a:r>
          </a:p>
        </p:txBody>
      </p:sp>
      <p:sp>
        <p:nvSpPr>
          <p:cNvPr id="391190" name="Rectangle 23"/>
          <p:cNvSpPr>
            <a:spLocks noChangeArrowheads="1"/>
          </p:cNvSpPr>
          <p:nvPr/>
        </p:nvSpPr>
        <p:spPr bwMode="auto">
          <a:xfrm>
            <a:off x="7204075" y="2905125"/>
            <a:ext cx="1066800" cy="990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1191" name="Line 24"/>
          <p:cNvSpPr>
            <a:spLocks noChangeShapeType="1"/>
          </p:cNvSpPr>
          <p:nvPr/>
        </p:nvSpPr>
        <p:spPr bwMode="auto">
          <a:xfrm>
            <a:off x="7404100" y="2905125"/>
            <a:ext cx="0" cy="981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1192" name="Line 25"/>
          <p:cNvSpPr>
            <a:spLocks noChangeShapeType="1"/>
          </p:cNvSpPr>
          <p:nvPr/>
        </p:nvSpPr>
        <p:spPr bwMode="auto">
          <a:xfrm>
            <a:off x="7813675" y="2905125"/>
            <a:ext cx="0" cy="990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1193" name="Line 26"/>
          <p:cNvSpPr>
            <a:spLocks noChangeShapeType="1"/>
          </p:cNvSpPr>
          <p:nvPr/>
        </p:nvSpPr>
        <p:spPr bwMode="auto">
          <a:xfrm>
            <a:off x="7204075" y="3190875"/>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1194" name="Text Box 27"/>
          <p:cNvSpPr txBox="1">
            <a:spLocks noChangeArrowheads="1"/>
          </p:cNvSpPr>
          <p:nvPr/>
        </p:nvSpPr>
        <p:spPr bwMode="auto">
          <a:xfrm>
            <a:off x="7145338" y="2613025"/>
            <a:ext cx="111918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Succ. Table</a:t>
            </a:r>
          </a:p>
        </p:txBody>
      </p:sp>
      <p:sp>
        <p:nvSpPr>
          <p:cNvPr id="391195" name="AutoShape 28"/>
          <p:cNvSpPr>
            <a:spLocks noChangeArrowheads="1"/>
          </p:cNvSpPr>
          <p:nvPr/>
        </p:nvSpPr>
        <p:spPr bwMode="auto">
          <a:xfrm>
            <a:off x="7007225" y="2600325"/>
            <a:ext cx="1371600" cy="1371600"/>
          </a:xfrm>
          <a:prstGeom prst="wedgeRectCallout">
            <a:avLst>
              <a:gd name="adj1" fmla="val -87500"/>
              <a:gd name="adj2" fmla="val -810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91196" name="Oval 29"/>
          <p:cNvSpPr>
            <a:spLocks noChangeArrowheads="1"/>
          </p:cNvSpPr>
          <p:nvPr/>
        </p:nvSpPr>
        <p:spPr bwMode="auto">
          <a:xfrm>
            <a:off x="6834188" y="4286250"/>
            <a:ext cx="173037" cy="142875"/>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1197" name="Text Box 30"/>
          <p:cNvSpPr txBox="1">
            <a:spLocks noChangeArrowheads="1"/>
          </p:cNvSpPr>
          <p:nvPr/>
        </p:nvSpPr>
        <p:spPr bwMode="auto">
          <a:xfrm>
            <a:off x="7602538" y="5127625"/>
            <a:ext cx="1809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91198" name="Text Box 31"/>
          <p:cNvSpPr txBox="1">
            <a:spLocks noChangeArrowheads="1"/>
          </p:cNvSpPr>
          <p:nvPr/>
        </p:nvSpPr>
        <p:spPr bwMode="auto">
          <a:xfrm>
            <a:off x="7342188" y="5203825"/>
            <a:ext cx="1114425"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i="1">
                <a:solidFill>
                  <a:srgbClr val="000000"/>
                </a:solidFill>
              </a:rPr>
              <a:t>i  id</a:t>
            </a:r>
            <a:r>
              <a:rPr lang="en-US" altLang="x-none" sz="1400">
                <a:solidFill>
                  <a:srgbClr val="000000"/>
                </a:solidFill>
              </a:rPr>
              <a:t>+2</a:t>
            </a:r>
            <a:r>
              <a:rPr lang="en-US" altLang="x-none" sz="1400" baseline="50000">
                <a:solidFill>
                  <a:srgbClr val="000000"/>
                </a:solidFill>
              </a:rPr>
              <a:t>i  </a:t>
            </a:r>
            <a:r>
              <a:rPr lang="en-US" altLang="x-none" sz="1400">
                <a:solidFill>
                  <a:srgbClr val="000000"/>
                </a:solidFill>
              </a:rPr>
              <a:t>succ</a:t>
            </a:r>
          </a:p>
          <a:p>
            <a:pPr eaLnBrk="1" hangingPunct="1"/>
            <a:r>
              <a:rPr lang="en-US" altLang="x-none" sz="1400">
                <a:solidFill>
                  <a:srgbClr val="000000"/>
                </a:solidFill>
              </a:rPr>
              <a:t>0    3      6</a:t>
            </a:r>
          </a:p>
          <a:p>
            <a:pPr eaLnBrk="1" hangingPunct="1"/>
            <a:r>
              <a:rPr lang="en-US" altLang="x-none" sz="1400">
                <a:solidFill>
                  <a:srgbClr val="000000"/>
                </a:solidFill>
              </a:rPr>
              <a:t>1    4      6</a:t>
            </a:r>
          </a:p>
          <a:p>
            <a:pPr eaLnBrk="1" hangingPunct="1"/>
            <a:r>
              <a:rPr lang="en-US" altLang="x-none" sz="1400">
                <a:solidFill>
                  <a:srgbClr val="000000"/>
                </a:solidFill>
              </a:rPr>
              <a:t>2    6      6 </a:t>
            </a:r>
          </a:p>
        </p:txBody>
      </p:sp>
      <p:sp>
        <p:nvSpPr>
          <p:cNvPr id="391199" name="Rectangle 32"/>
          <p:cNvSpPr>
            <a:spLocks noChangeArrowheads="1"/>
          </p:cNvSpPr>
          <p:nvPr/>
        </p:nvSpPr>
        <p:spPr bwMode="auto">
          <a:xfrm>
            <a:off x="7356475" y="5191125"/>
            <a:ext cx="1066800" cy="990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1200" name="Line 33"/>
          <p:cNvSpPr>
            <a:spLocks noChangeShapeType="1"/>
          </p:cNvSpPr>
          <p:nvPr/>
        </p:nvSpPr>
        <p:spPr bwMode="auto">
          <a:xfrm>
            <a:off x="7556500" y="5191125"/>
            <a:ext cx="0" cy="981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1201" name="Line 34"/>
          <p:cNvSpPr>
            <a:spLocks noChangeShapeType="1"/>
          </p:cNvSpPr>
          <p:nvPr/>
        </p:nvSpPr>
        <p:spPr bwMode="auto">
          <a:xfrm>
            <a:off x="7966075" y="5191125"/>
            <a:ext cx="0" cy="990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1202" name="Line 35"/>
          <p:cNvSpPr>
            <a:spLocks noChangeShapeType="1"/>
          </p:cNvSpPr>
          <p:nvPr/>
        </p:nvSpPr>
        <p:spPr bwMode="auto">
          <a:xfrm>
            <a:off x="7356475" y="5476875"/>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1203" name="Text Box 36"/>
          <p:cNvSpPr txBox="1">
            <a:spLocks noChangeArrowheads="1"/>
          </p:cNvSpPr>
          <p:nvPr/>
        </p:nvSpPr>
        <p:spPr bwMode="auto">
          <a:xfrm>
            <a:off x="7297738" y="4899025"/>
            <a:ext cx="111918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Succ. Table</a:t>
            </a:r>
          </a:p>
        </p:txBody>
      </p:sp>
      <p:sp>
        <p:nvSpPr>
          <p:cNvPr id="391204" name="AutoShape 37"/>
          <p:cNvSpPr>
            <a:spLocks noChangeArrowheads="1"/>
          </p:cNvSpPr>
          <p:nvPr/>
        </p:nvSpPr>
        <p:spPr bwMode="auto">
          <a:xfrm>
            <a:off x="7159625" y="4886325"/>
            <a:ext cx="1371600" cy="1371600"/>
          </a:xfrm>
          <a:prstGeom prst="wedgeRectCallout">
            <a:avLst>
              <a:gd name="adj1" fmla="val -61111"/>
              <a:gd name="adj2" fmla="val -85185"/>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91205" name="Oval 47"/>
          <p:cNvSpPr>
            <a:spLocks noChangeArrowheads="1"/>
          </p:cNvSpPr>
          <p:nvPr/>
        </p:nvSpPr>
        <p:spPr bwMode="auto">
          <a:xfrm>
            <a:off x="3557588" y="4286250"/>
            <a:ext cx="173037" cy="142875"/>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1206" name="Text Box 48"/>
          <p:cNvSpPr txBox="1">
            <a:spLocks noChangeArrowheads="1"/>
          </p:cNvSpPr>
          <p:nvPr/>
        </p:nvSpPr>
        <p:spPr bwMode="auto">
          <a:xfrm>
            <a:off x="2420938" y="3908425"/>
            <a:ext cx="1809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91207" name="Text Box 49"/>
          <p:cNvSpPr txBox="1">
            <a:spLocks noChangeArrowheads="1"/>
          </p:cNvSpPr>
          <p:nvPr/>
        </p:nvSpPr>
        <p:spPr bwMode="auto">
          <a:xfrm>
            <a:off x="2160588" y="3984625"/>
            <a:ext cx="1128712" cy="95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i="1">
                <a:solidFill>
                  <a:srgbClr val="000000"/>
                </a:solidFill>
              </a:rPr>
              <a:t>i  id</a:t>
            </a:r>
            <a:r>
              <a:rPr lang="en-US" altLang="x-none" sz="1400">
                <a:solidFill>
                  <a:srgbClr val="000000"/>
                </a:solidFill>
              </a:rPr>
              <a:t>+2</a:t>
            </a:r>
            <a:r>
              <a:rPr lang="en-US" altLang="x-none" sz="1400" baseline="50000">
                <a:solidFill>
                  <a:srgbClr val="000000"/>
                </a:solidFill>
              </a:rPr>
              <a:t>i  </a:t>
            </a:r>
            <a:r>
              <a:rPr lang="en-US" altLang="x-none" sz="1400">
                <a:solidFill>
                  <a:srgbClr val="000000"/>
                </a:solidFill>
              </a:rPr>
              <a:t>succ</a:t>
            </a:r>
          </a:p>
          <a:p>
            <a:pPr eaLnBrk="1" hangingPunct="1"/>
            <a:r>
              <a:rPr lang="en-US" altLang="x-none" sz="1400">
                <a:solidFill>
                  <a:srgbClr val="000000"/>
                </a:solidFill>
              </a:rPr>
              <a:t>0    7      1</a:t>
            </a:r>
          </a:p>
          <a:p>
            <a:pPr eaLnBrk="1" hangingPunct="1"/>
            <a:r>
              <a:rPr lang="en-US" altLang="x-none" sz="1400">
                <a:solidFill>
                  <a:srgbClr val="000000"/>
                </a:solidFill>
              </a:rPr>
              <a:t>1    0      1</a:t>
            </a:r>
          </a:p>
          <a:p>
            <a:pPr eaLnBrk="1" hangingPunct="1"/>
            <a:r>
              <a:rPr lang="en-US" altLang="x-none" sz="1400">
                <a:solidFill>
                  <a:srgbClr val="000000"/>
                </a:solidFill>
              </a:rPr>
              <a:t>2    2      2 </a:t>
            </a:r>
          </a:p>
        </p:txBody>
      </p:sp>
      <p:sp>
        <p:nvSpPr>
          <p:cNvPr id="391208" name="Rectangle 50"/>
          <p:cNvSpPr>
            <a:spLocks noChangeArrowheads="1"/>
          </p:cNvSpPr>
          <p:nvPr/>
        </p:nvSpPr>
        <p:spPr bwMode="auto">
          <a:xfrm>
            <a:off x="2174875" y="3971925"/>
            <a:ext cx="1066800" cy="990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1209" name="Line 51"/>
          <p:cNvSpPr>
            <a:spLocks noChangeShapeType="1"/>
          </p:cNvSpPr>
          <p:nvPr/>
        </p:nvSpPr>
        <p:spPr bwMode="auto">
          <a:xfrm>
            <a:off x="2374900" y="3971925"/>
            <a:ext cx="0" cy="981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1210" name="Line 52"/>
          <p:cNvSpPr>
            <a:spLocks noChangeShapeType="1"/>
          </p:cNvSpPr>
          <p:nvPr/>
        </p:nvSpPr>
        <p:spPr bwMode="auto">
          <a:xfrm>
            <a:off x="2784475" y="3971925"/>
            <a:ext cx="0" cy="990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1211" name="Line 53"/>
          <p:cNvSpPr>
            <a:spLocks noChangeShapeType="1"/>
          </p:cNvSpPr>
          <p:nvPr/>
        </p:nvSpPr>
        <p:spPr bwMode="auto">
          <a:xfrm>
            <a:off x="2174875" y="4257675"/>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1212" name="Text Box 54"/>
          <p:cNvSpPr txBox="1">
            <a:spLocks noChangeArrowheads="1"/>
          </p:cNvSpPr>
          <p:nvPr/>
        </p:nvSpPr>
        <p:spPr bwMode="auto">
          <a:xfrm>
            <a:off x="2116138" y="3679825"/>
            <a:ext cx="111918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Succ. Table</a:t>
            </a:r>
          </a:p>
        </p:txBody>
      </p:sp>
      <p:sp>
        <p:nvSpPr>
          <p:cNvPr id="391213" name="AutoShape 55"/>
          <p:cNvSpPr>
            <a:spLocks noChangeArrowheads="1"/>
          </p:cNvSpPr>
          <p:nvPr/>
        </p:nvSpPr>
        <p:spPr bwMode="auto">
          <a:xfrm>
            <a:off x="1978025" y="3667125"/>
            <a:ext cx="1371600" cy="1371600"/>
          </a:xfrm>
          <a:prstGeom prst="wedgeRectCallout">
            <a:avLst>
              <a:gd name="adj1" fmla="val 63889"/>
              <a:gd name="adj2" fmla="val -1157"/>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pic>
        <p:nvPicPr>
          <p:cNvPr id="391214" name="Picture 56"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1425" y="2981325"/>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1215" name="Picture 57"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8625" y="4200525"/>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1216" name="Picture 59"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41910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86925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3217" name="Rectangle 2"/>
          <p:cNvSpPr>
            <a:spLocks noGrp="1" noChangeArrowheads="1"/>
          </p:cNvSpPr>
          <p:nvPr>
            <p:ph type="title"/>
          </p:nvPr>
        </p:nvSpPr>
        <p:spPr>
          <a:xfrm>
            <a:off x="685800" y="152400"/>
            <a:ext cx="7772400" cy="1143000"/>
          </a:xfrm>
        </p:spPr>
        <p:txBody>
          <a:bodyPr/>
          <a:lstStyle/>
          <a:p>
            <a:r>
              <a:rPr lang="en-US" altLang="x-none">
                <a:ea typeface="ＭＳ Ｐゴシック" charset="-128"/>
              </a:rPr>
              <a:t>DHT: Chord Node Join</a:t>
            </a:r>
          </a:p>
        </p:txBody>
      </p:sp>
      <p:sp>
        <p:nvSpPr>
          <p:cNvPr id="393218" name="Rectangle 3"/>
          <p:cNvSpPr>
            <a:spLocks noGrp="1" noChangeArrowheads="1"/>
          </p:cNvSpPr>
          <p:nvPr>
            <p:ph type="body" idx="1"/>
          </p:nvPr>
        </p:nvSpPr>
        <p:spPr>
          <a:xfrm>
            <a:off x="381000" y="2514600"/>
            <a:ext cx="3886200" cy="295275"/>
          </a:xfrm>
        </p:spPr>
        <p:txBody>
          <a:bodyPr/>
          <a:lstStyle/>
          <a:p>
            <a:pPr marL="285750" indent="-285750">
              <a:lnSpc>
                <a:spcPct val="80000"/>
              </a:lnSpc>
            </a:pPr>
            <a:r>
              <a:rPr lang="en-US" altLang="x-none" sz="2200">
                <a:ea typeface="ＭＳ Ｐゴシック" charset="-128"/>
                <a:sym typeface="Wingdings" charset="2"/>
              </a:rPr>
              <a:t>Node n0 starts join</a:t>
            </a:r>
            <a:endParaRPr lang="en-US" altLang="x-none" sz="2200">
              <a:ea typeface="ＭＳ Ｐゴシック" charset="-128"/>
            </a:endParaRPr>
          </a:p>
        </p:txBody>
      </p:sp>
      <p:sp>
        <p:nvSpPr>
          <p:cNvPr id="393219" name="Oval 4"/>
          <p:cNvSpPr>
            <a:spLocks noChangeArrowheads="1"/>
          </p:cNvSpPr>
          <p:nvPr/>
        </p:nvSpPr>
        <p:spPr bwMode="auto">
          <a:xfrm>
            <a:off x="3657600" y="2743200"/>
            <a:ext cx="3249613" cy="32654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3220" name="Text Box 5"/>
          <p:cNvSpPr txBox="1">
            <a:spLocks noChangeArrowheads="1"/>
          </p:cNvSpPr>
          <p:nvPr/>
        </p:nvSpPr>
        <p:spPr bwMode="auto">
          <a:xfrm>
            <a:off x="5167313" y="29083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0</a:t>
            </a:r>
          </a:p>
        </p:txBody>
      </p:sp>
      <p:sp>
        <p:nvSpPr>
          <p:cNvPr id="393221" name="Oval 6"/>
          <p:cNvSpPr>
            <a:spLocks noChangeArrowheads="1"/>
          </p:cNvSpPr>
          <p:nvPr/>
        </p:nvSpPr>
        <p:spPr bwMode="auto">
          <a:xfrm>
            <a:off x="6321425" y="3133725"/>
            <a:ext cx="173038" cy="142875"/>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3222" name="Text Box 7"/>
          <p:cNvSpPr txBox="1">
            <a:spLocks noChangeArrowheads="1"/>
          </p:cNvSpPr>
          <p:nvPr/>
        </p:nvSpPr>
        <p:spPr bwMode="auto">
          <a:xfrm>
            <a:off x="6102350" y="31623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1</a:t>
            </a:r>
          </a:p>
        </p:txBody>
      </p:sp>
      <p:sp>
        <p:nvSpPr>
          <p:cNvPr id="393223" name="Text Box 8"/>
          <p:cNvSpPr txBox="1">
            <a:spLocks noChangeArrowheads="1"/>
          </p:cNvSpPr>
          <p:nvPr/>
        </p:nvSpPr>
        <p:spPr bwMode="auto">
          <a:xfrm>
            <a:off x="6559550" y="4168775"/>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2</a:t>
            </a:r>
          </a:p>
        </p:txBody>
      </p:sp>
      <p:sp>
        <p:nvSpPr>
          <p:cNvPr id="393224" name="Text Box 9"/>
          <p:cNvSpPr txBox="1">
            <a:spLocks noChangeArrowheads="1"/>
          </p:cNvSpPr>
          <p:nvPr/>
        </p:nvSpPr>
        <p:spPr bwMode="auto">
          <a:xfrm>
            <a:off x="6102350" y="52959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3</a:t>
            </a:r>
          </a:p>
        </p:txBody>
      </p:sp>
      <p:sp>
        <p:nvSpPr>
          <p:cNvPr id="393225" name="Text Box 10"/>
          <p:cNvSpPr txBox="1">
            <a:spLocks noChangeArrowheads="1"/>
          </p:cNvSpPr>
          <p:nvPr/>
        </p:nvSpPr>
        <p:spPr bwMode="auto">
          <a:xfrm>
            <a:off x="5173663" y="5495925"/>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4</a:t>
            </a:r>
          </a:p>
        </p:txBody>
      </p:sp>
      <p:sp>
        <p:nvSpPr>
          <p:cNvPr id="393226" name="Text Box 11"/>
          <p:cNvSpPr txBox="1">
            <a:spLocks noChangeArrowheads="1"/>
          </p:cNvSpPr>
          <p:nvPr/>
        </p:nvSpPr>
        <p:spPr bwMode="auto">
          <a:xfrm>
            <a:off x="4178300" y="52959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5</a:t>
            </a:r>
          </a:p>
        </p:txBody>
      </p:sp>
      <p:sp>
        <p:nvSpPr>
          <p:cNvPr id="393227" name="Text Box 12"/>
          <p:cNvSpPr txBox="1">
            <a:spLocks noChangeArrowheads="1"/>
          </p:cNvSpPr>
          <p:nvPr/>
        </p:nvSpPr>
        <p:spPr bwMode="auto">
          <a:xfrm>
            <a:off x="3662363" y="4168775"/>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6</a:t>
            </a:r>
          </a:p>
        </p:txBody>
      </p:sp>
      <p:sp>
        <p:nvSpPr>
          <p:cNvPr id="393228" name="Text Box 13"/>
          <p:cNvSpPr txBox="1">
            <a:spLocks noChangeArrowheads="1"/>
          </p:cNvSpPr>
          <p:nvPr/>
        </p:nvSpPr>
        <p:spPr bwMode="auto">
          <a:xfrm>
            <a:off x="4173538" y="3228975"/>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7</a:t>
            </a:r>
          </a:p>
        </p:txBody>
      </p:sp>
      <p:sp>
        <p:nvSpPr>
          <p:cNvPr id="393229" name="Line 14"/>
          <p:cNvSpPr>
            <a:spLocks noChangeShapeType="1"/>
          </p:cNvSpPr>
          <p:nvPr/>
        </p:nvSpPr>
        <p:spPr bwMode="auto">
          <a:xfrm>
            <a:off x="5330825" y="2752725"/>
            <a:ext cx="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3230" name="Line 15"/>
          <p:cNvSpPr>
            <a:spLocks noChangeShapeType="1"/>
          </p:cNvSpPr>
          <p:nvPr/>
        </p:nvSpPr>
        <p:spPr bwMode="auto">
          <a:xfrm>
            <a:off x="5330825" y="5953125"/>
            <a:ext cx="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3231" name="Line 16"/>
          <p:cNvSpPr>
            <a:spLocks noChangeShapeType="1"/>
          </p:cNvSpPr>
          <p:nvPr/>
        </p:nvSpPr>
        <p:spPr bwMode="auto">
          <a:xfrm>
            <a:off x="3654425" y="4352925"/>
            <a:ext cx="76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3232" name="Line 17"/>
          <p:cNvSpPr>
            <a:spLocks noChangeShapeType="1"/>
          </p:cNvSpPr>
          <p:nvPr/>
        </p:nvSpPr>
        <p:spPr bwMode="auto">
          <a:xfrm>
            <a:off x="6854825" y="4352925"/>
            <a:ext cx="76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3233" name="Line 18"/>
          <p:cNvSpPr>
            <a:spLocks noChangeShapeType="1"/>
          </p:cNvSpPr>
          <p:nvPr/>
        </p:nvSpPr>
        <p:spPr bwMode="auto">
          <a:xfrm>
            <a:off x="4111625" y="3286125"/>
            <a:ext cx="7620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3234" name="Line 19"/>
          <p:cNvSpPr>
            <a:spLocks noChangeShapeType="1"/>
          </p:cNvSpPr>
          <p:nvPr/>
        </p:nvSpPr>
        <p:spPr bwMode="auto">
          <a:xfrm>
            <a:off x="6321425" y="5495925"/>
            <a:ext cx="7620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3235" name="Line 20"/>
          <p:cNvSpPr>
            <a:spLocks noChangeShapeType="1"/>
          </p:cNvSpPr>
          <p:nvPr/>
        </p:nvSpPr>
        <p:spPr bwMode="auto">
          <a:xfrm flipV="1">
            <a:off x="4187825" y="5495925"/>
            <a:ext cx="7620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3236" name="Text Box 21"/>
          <p:cNvSpPr txBox="1">
            <a:spLocks noChangeArrowheads="1"/>
          </p:cNvSpPr>
          <p:nvPr/>
        </p:nvSpPr>
        <p:spPr bwMode="auto">
          <a:xfrm>
            <a:off x="7450138" y="2841625"/>
            <a:ext cx="1809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93237" name="Text Box 22"/>
          <p:cNvSpPr txBox="1">
            <a:spLocks noChangeArrowheads="1"/>
          </p:cNvSpPr>
          <p:nvPr/>
        </p:nvSpPr>
        <p:spPr bwMode="auto">
          <a:xfrm>
            <a:off x="7189788" y="2917825"/>
            <a:ext cx="1114425"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i="1">
                <a:solidFill>
                  <a:srgbClr val="000000"/>
                </a:solidFill>
              </a:rPr>
              <a:t>i  id</a:t>
            </a:r>
            <a:r>
              <a:rPr lang="en-US" altLang="x-none" sz="1400">
                <a:solidFill>
                  <a:srgbClr val="000000"/>
                </a:solidFill>
              </a:rPr>
              <a:t>+2</a:t>
            </a:r>
            <a:r>
              <a:rPr lang="en-US" altLang="x-none" sz="1400" baseline="50000">
                <a:solidFill>
                  <a:srgbClr val="000000"/>
                </a:solidFill>
              </a:rPr>
              <a:t>i  </a:t>
            </a:r>
            <a:r>
              <a:rPr lang="en-US" altLang="x-none" sz="1400">
                <a:solidFill>
                  <a:srgbClr val="000000"/>
                </a:solidFill>
              </a:rPr>
              <a:t>succ</a:t>
            </a:r>
          </a:p>
          <a:p>
            <a:pPr eaLnBrk="1" hangingPunct="1"/>
            <a:r>
              <a:rPr lang="en-US" altLang="x-none" sz="1400">
                <a:solidFill>
                  <a:srgbClr val="000000"/>
                </a:solidFill>
              </a:rPr>
              <a:t>0    2      2</a:t>
            </a:r>
          </a:p>
          <a:p>
            <a:pPr eaLnBrk="1" hangingPunct="1"/>
            <a:r>
              <a:rPr lang="en-US" altLang="x-none" sz="1400">
                <a:solidFill>
                  <a:srgbClr val="000000"/>
                </a:solidFill>
              </a:rPr>
              <a:t>1    3      6</a:t>
            </a:r>
          </a:p>
          <a:p>
            <a:pPr eaLnBrk="1" hangingPunct="1"/>
            <a:r>
              <a:rPr lang="en-US" altLang="x-none" sz="1400">
                <a:solidFill>
                  <a:srgbClr val="000000"/>
                </a:solidFill>
              </a:rPr>
              <a:t>2    5      6 </a:t>
            </a:r>
          </a:p>
        </p:txBody>
      </p:sp>
      <p:sp>
        <p:nvSpPr>
          <p:cNvPr id="393238" name="Rectangle 23"/>
          <p:cNvSpPr>
            <a:spLocks noChangeArrowheads="1"/>
          </p:cNvSpPr>
          <p:nvPr/>
        </p:nvSpPr>
        <p:spPr bwMode="auto">
          <a:xfrm>
            <a:off x="7204075" y="2905125"/>
            <a:ext cx="1066800" cy="990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3239" name="Line 24"/>
          <p:cNvSpPr>
            <a:spLocks noChangeShapeType="1"/>
          </p:cNvSpPr>
          <p:nvPr/>
        </p:nvSpPr>
        <p:spPr bwMode="auto">
          <a:xfrm>
            <a:off x="7404100" y="2905125"/>
            <a:ext cx="0" cy="981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3240" name="Line 25"/>
          <p:cNvSpPr>
            <a:spLocks noChangeShapeType="1"/>
          </p:cNvSpPr>
          <p:nvPr/>
        </p:nvSpPr>
        <p:spPr bwMode="auto">
          <a:xfrm>
            <a:off x="7813675" y="2905125"/>
            <a:ext cx="0" cy="990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3241" name="Line 26"/>
          <p:cNvSpPr>
            <a:spLocks noChangeShapeType="1"/>
          </p:cNvSpPr>
          <p:nvPr/>
        </p:nvSpPr>
        <p:spPr bwMode="auto">
          <a:xfrm>
            <a:off x="7204075" y="3190875"/>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3242" name="Text Box 27"/>
          <p:cNvSpPr txBox="1">
            <a:spLocks noChangeArrowheads="1"/>
          </p:cNvSpPr>
          <p:nvPr/>
        </p:nvSpPr>
        <p:spPr bwMode="auto">
          <a:xfrm>
            <a:off x="7145338" y="2613025"/>
            <a:ext cx="111918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Succ. Table</a:t>
            </a:r>
          </a:p>
        </p:txBody>
      </p:sp>
      <p:sp>
        <p:nvSpPr>
          <p:cNvPr id="393243" name="AutoShape 28"/>
          <p:cNvSpPr>
            <a:spLocks noChangeArrowheads="1"/>
          </p:cNvSpPr>
          <p:nvPr/>
        </p:nvSpPr>
        <p:spPr bwMode="auto">
          <a:xfrm>
            <a:off x="7007225" y="2600325"/>
            <a:ext cx="1371600" cy="1371600"/>
          </a:xfrm>
          <a:prstGeom prst="wedgeRectCallout">
            <a:avLst>
              <a:gd name="adj1" fmla="val -87500"/>
              <a:gd name="adj2" fmla="val -810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93244" name="Oval 29"/>
          <p:cNvSpPr>
            <a:spLocks noChangeArrowheads="1"/>
          </p:cNvSpPr>
          <p:nvPr/>
        </p:nvSpPr>
        <p:spPr bwMode="auto">
          <a:xfrm>
            <a:off x="6834188" y="4286250"/>
            <a:ext cx="173037" cy="142875"/>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3245" name="Text Box 30"/>
          <p:cNvSpPr txBox="1">
            <a:spLocks noChangeArrowheads="1"/>
          </p:cNvSpPr>
          <p:nvPr/>
        </p:nvSpPr>
        <p:spPr bwMode="auto">
          <a:xfrm>
            <a:off x="7602538" y="5127625"/>
            <a:ext cx="1809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93246" name="Text Box 31"/>
          <p:cNvSpPr txBox="1">
            <a:spLocks noChangeArrowheads="1"/>
          </p:cNvSpPr>
          <p:nvPr/>
        </p:nvSpPr>
        <p:spPr bwMode="auto">
          <a:xfrm>
            <a:off x="7342188" y="5203825"/>
            <a:ext cx="1114425"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i="1">
                <a:solidFill>
                  <a:srgbClr val="000000"/>
                </a:solidFill>
              </a:rPr>
              <a:t>i  id</a:t>
            </a:r>
            <a:r>
              <a:rPr lang="en-US" altLang="x-none" sz="1400">
                <a:solidFill>
                  <a:srgbClr val="000000"/>
                </a:solidFill>
              </a:rPr>
              <a:t>+2</a:t>
            </a:r>
            <a:r>
              <a:rPr lang="en-US" altLang="x-none" sz="1400" baseline="50000">
                <a:solidFill>
                  <a:srgbClr val="000000"/>
                </a:solidFill>
              </a:rPr>
              <a:t>i  </a:t>
            </a:r>
            <a:r>
              <a:rPr lang="en-US" altLang="x-none" sz="1400">
                <a:solidFill>
                  <a:srgbClr val="000000"/>
                </a:solidFill>
              </a:rPr>
              <a:t>succ</a:t>
            </a:r>
          </a:p>
          <a:p>
            <a:pPr eaLnBrk="1" hangingPunct="1"/>
            <a:r>
              <a:rPr lang="en-US" altLang="x-none" sz="1400">
                <a:solidFill>
                  <a:srgbClr val="000000"/>
                </a:solidFill>
              </a:rPr>
              <a:t>0    3      6</a:t>
            </a:r>
          </a:p>
          <a:p>
            <a:pPr eaLnBrk="1" hangingPunct="1"/>
            <a:r>
              <a:rPr lang="en-US" altLang="x-none" sz="1400">
                <a:solidFill>
                  <a:srgbClr val="000000"/>
                </a:solidFill>
              </a:rPr>
              <a:t>1    4      6</a:t>
            </a:r>
          </a:p>
          <a:p>
            <a:pPr eaLnBrk="1" hangingPunct="1"/>
            <a:r>
              <a:rPr lang="en-US" altLang="x-none" sz="1400">
                <a:solidFill>
                  <a:srgbClr val="000000"/>
                </a:solidFill>
              </a:rPr>
              <a:t>2    6      6 </a:t>
            </a:r>
          </a:p>
        </p:txBody>
      </p:sp>
      <p:sp>
        <p:nvSpPr>
          <p:cNvPr id="393247" name="Rectangle 32"/>
          <p:cNvSpPr>
            <a:spLocks noChangeArrowheads="1"/>
          </p:cNvSpPr>
          <p:nvPr/>
        </p:nvSpPr>
        <p:spPr bwMode="auto">
          <a:xfrm>
            <a:off x="7356475" y="5191125"/>
            <a:ext cx="1066800" cy="990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3248" name="Line 33"/>
          <p:cNvSpPr>
            <a:spLocks noChangeShapeType="1"/>
          </p:cNvSpPr>
          <p:nvPr/>
        </p:nvSpPr>
        <p:spPr bwMode="auto">
          <a:xfrm>
            <a:off x="7556500" y="5191125"/>
            <a:ext cx="0" cy="981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3249" name="Line 34"/>
          <p:cNvSpPr>
            <a:spLocks noChangeShapeType="1"/>
          </p:cNvSpPr>
          <p:nvPr/>
        </p:nvSpPr>
        <p:spPr bwMode="auto">
          <a:xfrm>
            <a:off x="7966075" y="5191125"/>
            <a:ext cx="0" cy="990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3250" name="Line 35"/>
          <p:cNvSpPr>
            <a:spLocks noChangeShapeType="1"/>
          </p:cNvSpPr>
          <p:nvPr/>
        </p:nvSpPr>
        <p:spPr bwMode="auto">
          <a:xfrm>
            <a:off x="7356475" y="5476875"/>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3251" name="Text Box 36"/>
          <p:cNvSpPr txBox="1">
            <a:spLocks noChangeArrowheads="1"/>
          </p:cNvSpPr>
          <p:nvPr/>
        </p:nvSpPr>
        <p:spPr bwMode="auto">
          <a:xfrm>
            <a:off x="7297738" y="4899025"/>
            <a:ext cx="111918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Succ. Table</a:t>
            </a:r>
          </a:p>
        </p:txBody>
      </p:sp>
      <p:sp>
        <p:nvSpPr>
          <p:cNvPr id="393252" name="AutoShape 37"/>
          <p:cNvSpPr>
            <a:spLocks noChangeArrowheads="1"/>
          </p:cNvSpPr>
          <p:nvPr/>
        </p:nvSpPr>
        <p:spPr bwMode="auto">
          <a:xfrm>
            <a:off x="7159625" y="4886325"/>
            <a:ext cx="1371600" cy="1371600"/>
          </a:xfrm>
          <a:prstGeom prst="wedgeRectCallout">
            <a:avLst>
              <a:gd name="adj1" fmla="val -61111"/>
              <a:gd name="adj2" fmla="val -85185"/>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93253" name="Oval 47"/>
          <p:cNvSpPr>
            <a:spLocks noChangeArrowheads="1"/>
          </p:cNvSpPr>
          <p:nvPr/>
        </p:nvSpPr>
        <p:spPr bwMode="auto">
          <a:xfrm>
            <a:off x="3557588" y="4286250"/>
            <a:ext cx="173037" cy="142875"/>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3254" name="Text Box 48"/>
          <p:cNvSpPr txBox="1">
            <a:spLocks noChangeArrowheads="1"/>
          </p:cNvSpPr>
          <p:nvPr/>
        </p:nvSpPr>
        <p:spPr bwMode="auto">
          <a:xfrm>
            <a:off x="2420938" y="3908425"/>
            <a:ext cx="1809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93255" name="Text Box 49"/>
          <p:cNvSpPr txBox="1">
            <a:spLocks noChangeArrowheads="1"/>
          </p:cNvSpPr>
          <p:nvPr/>
        </p:nvSpPr>
        <p:spPr bwMode="auto">
          <a:xfrm>
            <a:off x="2160588" y="3984625"/>
            <a:ext cx="1128712" cy="95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i="1">
                <a:solidFill>
                  <a:srgbClr val="000000"/>
                </a:solidFill>
              </a:rPr>
              <a:t>i  id</a:t>
            </a:r>
            <a:r>
              <a:rPr lang="en-US" altLang="x-none" sz="1400">
                <a:solidFill>
                  <a:srgbClr val="000000"/>
                </a:solidFill>
              </a:rPr>
              <a:t>+2</a:t>
            </a:r>
            <a:r>
              <a:rPr lang="en-US" altLang="x-none" sz="1400" baseline="50000">
                <a:solidFill>
                  <a:srgbClr val="000000"/>
                </a:solidFill>
              </a:rPr>
              <a:t>i  </a:t>
            </a:r>
            <a:r>
              <a:rPr lang="en-US" altLang="x-none" sz="1400">
                <a:solidFill>
                  <a:srgbClr val="000000"/>
                </a:solidFill>
              </a:rPr>
              <a:t>succ</a:t>
            </a:r>
          </a:p>
          <a:p>
            <a:pPr eaLnBrk="1" hangingPunct="1"/>
            <a:r>
              <a:rPr lang="en-US" altLang="x-none" sz="1400">
                <a:solidFill>
                  <a:srgbClr val="000000"/>
                </a:solidFill>
              </a:rPr>
              <a:t>0    7      1</a:t>
            </a:r>
          </a:p>
          <a:p>
            <a:pPr eaLnBrk="1" hangingPunct="1"/>
            <a:r>
              <a:rPr lang="en-US" altLang="x-none" sz="1400">
                <a:solidFill>
                  <a:srgbClr val="000000"/>
                </a:solidFill>
              </a:rPr>
              <a:t>1    0      1</a:t>
            </a:r>
          </a:p>
          <a:p>
            <a:pPr eaLnBrk="1" hangingPunct="1"/>
            <a:r>
              <a:rPr lang="en-US" altLang="x-none" sz="1400">
                <a:solidFill>
                  <a:srgbClr val="000000"/>
                </a:solidFill>
              </a:rPr>
              <a:t>2    2      2 </a:t>
            </a:r>
          </a:p>
        </p:txBody>
      </p:sp>
      <p:sp>
        <p:nvSpPr>
          <p:cNvPr id="393256" name="Rectangle 50"/>
          <p:cNvSpPr>
            <a:spLocks noChangeArrowheads="1"/>
          </p:cNvSpPr>
          <p:nvPr/>
        </p:nvSpPr>
        <p:spPr bwMode="auto">
          <a:xfrm>
            <a:off x="2174875" y="3971925"/>
            <a:ext cx="1066800" cy="990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3257" name="Line 51"/>
          <p:cNvSpPr>
            <a:spLocks noChangeShapeType="1"/>
          </p:cNvSpPr>
          <p:nvPr/>
        </p:nvSpPr>
        <p:spPr bwMode="auto">
          <a:xfrm>
            <a:off x="2374900" y="3971925"/>
            <a:ext cx="0" cy="981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3258" name="Line 52"/>
          <p:cNvSpPr>
            <a:spLocks noChangeShapeType="1"/>
          </p:cNvSpPr>
          <p:nvPr/>
        </p:nvSpPr>
        <p:spPr bwMode="auto">
          <a:xfrm>
            <a:off x="2784475" y="3971925"/>
            <a:ext cx="0" cy="990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3259" name="Line 53"/>
          <p:cNvSpPr>
            <a:spLocks noChangeShapeType="1"/>
          </p:cNvSpPr>
          <p:nvPr/>
        </p:nvSpPr>
        <p:spPr bwMode="auto">
          <a:xfrm>
            <a:off x="2174875" y="4257675"/>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3260" name="Text Box 54"/>
          <p:cNvSpPr txBox="1">
            <a:spLocks noChangeArrowheads="1"/>
          </p:cNvSpPr>
          <p:nvPr/>
        </p:nvSpPr>
        <p:spPr bwMode="auto">
          <a:xfrm>
            <a:off x="2116138" y="3679825"/>
            <a:ext cx="111918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Succ. Table</a:t>
            </a:r>
          </a:p>
        </p:txBody>
      </p:sp>
      <p:sp>
        <p:nvSpPr>
          <p:cNvPr id="393261" name="AutoShape 55"/>
          <p:cNvSpPr>
            <a:spLocks noChangeArrowheads="1"/>
          </p:cNvSpPr>
          <p:nvPr/>
        </p:nvSpPr>
        <p:spPr bwMode="auto">
          <a:xfrm>
            <a:off x="1978025" y="3667125"/>
            <a:ext cx="1371600" cy="1371600"/>
          </a:xfrm>
          <a:prstGeom prst="wedgeRectCallout">
            <a:avLst>
              <a:gd name="adj1" fmla="val 63889"/>
              <a:gd name="adj2" fmla="val -1157"/>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pic>
        <p:nvPicPr>
          <p:cNvPr id="393262" name="Picture 56"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1425" y="2981325"/>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3263" name="Picture 57"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8625" y="4200525"/>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3264" name="Picture 59"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41910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3265" name="Picture 58"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25146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34552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5265" name="Rectangle 2"/>
          <p:cNvSpPr>
            <a:spLocks noGrp="1" noChangeArrowheads="1"/>
          </p:cNvSpPr>
          <p:nvPr>
            <p:ph type="title"/>
          </p:nvPr>
        </p:nvSpPr>
        <p:spPr>
          <a:xfrm>
            <a:off x="685800" y="152400"/>
            <a:ext cx="7772400" cy="1143000"/>
          </a:xfrm>
        </p:spPr>
        <p:txBody>
          <a:bodyPr/>
          <a:lstStyle/>
          <a:p>
            <a:r>
              <a:rPr lang="en-US" altLang="x-none">
                <a:ea typeface="ＭＳ Ｐゴシック" charset="-128"/>
              </a:rPr>
              <a:t>DHT: Chord Node Join</a:t>
            </a:r>
          </a:p>
        </p:txBody>
      </p:sp>
      <p:sp>
        <p:nvSpPr>
          <p:cNvPr id="395266" name="Rectangle 3"/>
          <p:cNvSpPr>
            <a:spLocks noGrp="1" noChangeArrowheads="1"/>
          </p:cNvSpPr>
          <p:nvPr>
            <p:ph type="body" idx="1"/>
          </p:nvPr>
        </p:nvSpPr>
        <p:spPr>
          <a:xfrm>
            <a:off x="381000" y="2514600"/>
            <a:ext cx="3886200" cy="295275"/>
          </a:xfrm>
        </p:spPr>
        <p:txBody>
          <a:bodyPr/>
          <a:lstStyle/>
          <a:p>
            <a:pPr marL="285750" indent="-285750">
              <a:lnSpc>
                <a:spcPct val="80000"/>
              </a:lnSpc>
            </a:pPr>
            <a:r>
              <a:rPr lang="en-US" altLang="x-none" sz="2200">
                <a:ea typeface="ＭＳ Ｐゴシック" charset="-128"/>
                <a:sym typeface="Wingdings" charset="2"/>
              </a:rPr>
              <a:t>After Nodes n0 joins </a:t>
            </a:r>
            <a:endParaRPr lang="en-US" altLang="x-none" sz="2200">
              <a:ea typeface="ＭＳ Ｐゴシック" charset="-128"/>
            </a:endParaRPr>
          </a:p>
        </p:txBody>
      </p:sp>
      <p:sp>
        <p:nvSpPr>
          <p:cNvPr id="395267" name="Oval 4"/>
          <p:cNvSpPr>
            <a:spLocks noChangeArrowheads="1"/>
          </p:cNvSpPr>
          <p:nvPr/>
        </p:nvSpPr>
        <p:spPr bwMode="auto">
          <a:xfrm>
            <a:off x="3657600" y="2743200"/>
            <a:ext cx="3249613" cy="32654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5268" name="Text Box 5"/>
          <p:cNvSpPr txBox="1">
            <a:spLocks noChangeArrowheads="1"/>
          </p:cNvSpPr>
          <p:nvPr/>
        </p:nvSpPr>
        <p:spPr bwMode="auto">
          <a:xfrm>
            <a:off x="5167313" y="29083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0</a:t>
            </a:r>
          </a:p>
        </p:txBody>
      </p:sp>
      <p:sp>
        <p:nvSpPr>
          <p:cNvPr id="395269" name="Oval 6"/>
          <p:cNvSpPr>
            <a:spLocks noChangeArrowheads="1"/>
          </p:cNvSpPr>
          <p:nvPr/>
        </p:nvSpPr>
        <p:spPr bwMode="auto">
          <a:xfrm>
            <a:off x="6321425" y="3133725"/>
            <a:ext cx="173038" cy="142875"/>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5270" name="Text Box 7"/>
          <p:cNvSpPr txBox="1">
            <a:spLocks noChangeArrowheads="1"/>
          </p:cNvSpPr>
          <p:nvPr/>
        </p:nvSpPr>
        <p:spPr bwMode="auto">
          <a:xfrm>
            <a:off x="6102350" y="31623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1</a:t>
            </a:r>
          </a:p>
        </p:txBody>
      </p:sp>
      <p:sp>
        <p:nvSpPr>
          <p:cNvPr id="395271" name="Text Box 8"/>
          <p:cNvSpPr txBox="1">
            <a:spLocks noChangeArrowheads="1"/>
          </p:cNvSpPr>
          <p:nvPr/>
        </p:nvSpPr>
        <p:spPr bwMode="auto">
          <a:xfrm>
            <a:off x="6559550" y="4168775"/>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2</a:t>
            </a:r>
          </a:p>
        </p:txBody>
      </p:sp>
      <p:sp>
        <p:nvSpPr>
          <p:cNvPr id="395272" name="Text Box 9"/>
          <p:cNvSpPr txBox="1">
            <a:spLocks noChangeArrowheads="1"/>
          </p:cNvSpPr>
          <p:nvPr/>
        </p:nvSpPr>
        <p:spPr bwMode="auto">
          <a:xfrm>
            <a:off x="6102350" y="52959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3</a:t>
            </a:r>
          </a:p>
        </p:txBody>
      </p:sp>
      <p:sp>
        <p:nvSpPr>
          <p:cNvPr id="395273" name="Text Box 10"/>
          <p:cNvSpPr txBox="1">
            <a:spLocks noChangeArrowheads="1"/>
          </p:cNvSpPr>
          <p:nvPr/>
        </p:nvSpPr>
        <p:spPr bwMode="auto">
          <a:xfrm>
            <a:off x="5173663" y="5495925"/>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4</a:t>
            </a:r>
          </a:p>
        </p:txBody>
      </p:sp>
      <p:sp>
        <p:nvSpPr>
          <p:cNvPr id="395274" name="Text Box 11"/>
          <p:cNvSpPr txBox="1">
            <a:spLocks noChangeArrowheads="1"/>
          </p:cNvSpPr>
          <p:nvPr/>
        </p:nvSpPr>
        <p:spPr bwMode="auto">
          <a:xfrm>
            <a:off x="4178300" y="52959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5</a:t>
            </a:r>
          </a:p>
        </p:txBody>
      </p:sp>
      <p:sp>
        <p:nvSpPr>
          <p:cNvPr id="395275" name="Text Box 12"/>
          <p:cNvSpPr txBox="1">
            <a:spLocks noChangeArrowheads="1"/>
          </p:cNvSpPr>
          <p:nvPr/>
        </p:nvSpPr>
        <p:spPr bwMode="auto">
          <a:xfrm>
            <a:off x="3662363" y="4168775"/>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6</a:t>
            </a:r>
          </a:p>
        </p:txBody>
      </p:sp>
      <p:sp>
        <p:nvSpPr>
          <p:cNvPr id="395276" name="Text Box 13"/>
          <p:cNvSpPr txBox="1">
            <a:spLocks noChangeArrowheads="1"/>
          </p:cNvSpPr>
          <p:nvPr/>
        </p:nvSpPr>
        <p:spPr bwMode="auto">
          <a:xfrm>
            <a:off x="4173538" y="3228975"/>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7</a:t>
            </a:r>
          </a:p>
        </p:txBody>
      </p:sp>
      <p:sp>
        <p:nvSpPr>
          <p:cNvPr id="395277" name="Line 14"/>
          <p:cNvSpPr>
            <a:spLocks noChangeShapeType="1"/>
          </p:cNvSpPr>
          <p:nvPr/>
        </p:nvSpPr>
        <p:spPr bwMode="auto">
          <a:xfrm>
            <a:off x="5330825" y="2752725"/>
            <a:ext cx="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5278" name="Line 15"/>
          <p:cNvSpPr>
            <a:spLocks noChangeShapeType="1"/>
          </p:cNvSpPr>
          <p:nvPr/>
        </p:nvSpPr>
        <p:spPr bwMode="auto">
          <a:xfrm>
            <a:off x="5330825" y="5953125"/>
            <a:ext cx="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5279" name="Line 16"/>
          <p:cNvSpPr>
            <a:spLocks noChangeShapeType="1"/>
          </p:cNvSpPr>
          <p:nvPr/>
        </p:nvSpPr>
        <p:spPr bwMode="auto">
          <a:xfrm>
            <a:off x="3654425" y="4352925"/>
            <a:ext cx="76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5280" name="Line 17"/>
          <p:cNvSpPr>
            <a:spLocks noChangeShapeType="1"/>
          </p:cNvSpPr>
          <p:nvPr/>
        </p:nvSpPr>
        <p:spPr bwMode="auto">
          <a:xfrm>
            <a:off x="6854825" y="4352925"/>
            <a:ext cx="76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5281" name="Line 18"/>
          <p:cNvSpPr>
            <a:spLocks noChangeShapeType="1"/>
          </p:cNvSpPr>
          <p:nvPr/>
        </p:nvSpPr>
        <p:spPr bwMode="auto">
          <a:xfrm>
            <a:off x="4111625" y="3286125"/>
            <a:ext cx="7620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5282" name="Line 19"/>
          <p:cNvSpPr>
            <a:spLocks noChangeShapeType="1"/>
          </p:cNvSpPr>
          <p:nvPr/>
        </p:nvSpPr>
        <p:spPr bwMode="auto">
          <a:xfrm>
            <a:off x="6321425" y="5495925"/>
            <a:ext cx="7620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5283" name="Line 20"/>
          <p:cNvSpPr>
            <a:spLocks noChangeShapeType="1"/>
          </p:cNvSpPr>
          <p:nvPr/>
        </p:nvSpPr>
        <p:spPr bwMode="auto">
          <a:xfrm flipV="1">
            <a:off x="4187825" y="5495925"/>
            <a:ext cx="7620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5284" name="Text Box 21"/>
          <p:cNvSpPr txBox="1">
            <a:spLocks noChangeArrowheads="1"/>
          </p:cNvSpPr>
          <p:nvPr/>
        </p:nvSpPr>
        <p:spPr bwMode="auto">
          <a:xfrm>
            <a:off x="7450138" y="2841625"/>
            <a:ext cx="1809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95285" name="Text Box 22"/>
          <p:cNvSpPr txBox="1">
            <a:spLocks noChangeArrowheads="1"/>
          </p:cNvSpPr>
          <p:nvPr/>
        </p:nvSpPr>
        <p:spPr bwMode="auto">
          <a:xfrm>
            <a:off x="7189788" y="2917825"/>
            <a:ext cx="1114425"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i="1">
                <a:solidFill>
                  <a:srgbClr val="000000"/>
                </a:solidFill>
              </a:rPr>
              <a:t>i  id</a:t>
            </a:r>
            <a:r>
              <a:rPr lang="en-US" altLang="x-none" sz="1400">
                <a:solidFill>
                  <a:srgbClr val="000000"/>
                </a:solidFill>
              </a:rPr>
              <a:t>+2</a:t>
            </a:r>
            <a:r>
              <a:rPr lang="en-US" altLang="x-none" sz="1400" baseline="50000">
                <a:solidFill>
                  <a:srgbClr val="000000"/>
                </a:solidFill>
              </a:rPr>
              <a:t>i  </a:t>
            </a:r>
            <a:r>
              <a:rPr lang="en-US" altLang="x-none" sz="1400">
                <a:solidFill>
                  <a:srgbClr val="000000"/>
                </a:solidFill>
              </a:rPr>
              <a:t>succ</a:t>
            </a:r>
          </a:p>
          <a:p>
            <a:pPr eaLnBrk="1" hangingPunct="1"/>
            <a:r>
              <a:rPr lang="en-US" altLang="x-none" sz="1400">
                <a:solidFill>
                  <a:srgbClr val="000000"/>
                </a:solidFill>
              </a:rPr>
              <a:t>0    2      2</a:t>
            </a:r>
          </a:p>
          <a:p>
            <a:pPr eaLnBrk="1" hangingPunct="1"/>
            <a:r>
              <a:rPr lang="en-US" altLang="x-none" sz="1400">
                <a:solidFill>
                  <a:srgbClr val="000000"/>
                </a:solidFill>
              </a:rPr>
              <a:t>1    3      6</a:t>
            </a:r>
          </a:p>
          <a:p>
            <a:pPr eaLnBrk="1" hangingPunct="1"/>
            <a:r>
              <a:rPr lang="en-US" altLang="x-none" sz="1400">
                <a:solidFill>
                  <a:srgbClr val="000000"/>
                </a:solidFill>
              </a:rPr>
              <a:t>2    5      6 </a:t>
            </a:r>
          </a:p>
        </p:txBody>
      </p:sp>
      <p:sp>
        <p:nvSpPr>
          <p:cNvPr id="395286" name="Rectangle 23"/>
          <p:cNvSpPr>
            <a:spLocks noChangeArrowheads="1"/>
          </p:cNvSpPr>
          <p:nvPr/>
        </p:nvSpPr>
        <p:spPr bwMode="auto">
          <a:xfrm>
            <a:off x="7204075" y="2905125"/>
            <a:ext cx="1066800" cy="990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5287" name="Line 24"/>
          <p:cNvSpPr>
            <a:spLocks noChangeShapeType="1"/>
          </p:cNvSpPr>
          <p:nvPr/>
        </p:nvSpPr>
        <p:spPr bwMode="auto">
          <a:xfrm>
            <a:off x="7404100" y="2905125"/>
            <a:ext cx="0" cy="981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5288" name="Line 25"/>
          <p:cNvSpPr>
            <a:spLocks noChangeShapeType="1"/>
          </p:cNvSpPr>
          <p:nvPr/>
        </p:nvSpPr>
        <p:spPr bwMode="auto">
          <a:xfrm>
            <a:off x="7813675" y="2905125"/>
            <a:ext cx="0" cy="990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5289" name="Line 26"/>
          <p:cNvSpPr>
            <a:spLocks noChangeShapeType="1"/>
          </p:cNvSpPr>
          <p:nvPr/>
        </p:nvSpPr>
        <p:spPr bwMode="auto">
          <a:xfrm>
            <a:off x="7204075" y="3190875"/>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5290" name="Text Box 27"/>
          <p:cNvSpPr txBox="1">
            <a:spLocks noChangeArrowheads="1"/>
          </p:cNvSpPr>
          <p:nvPr/>
        </p:nvSpPr>
        <p:spPr bwMode="auto">
          <a:xfrm>
            <a:off x="7145338" y="2613025"/>
            <a:ext cx="111918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Succ. Table</a:t>
            </a:r>
          </a:p>
        </p:txBody>
      </p:sp>
      <p:sp>
        <p:nvSpPr>
          <p:cNvPr id="395291" name="AutoShape 28"/>
          <p:cNvSpPr>
            <a:spLocks noChangeArrowheads="1"/>
          </p:cNvSpPr>
          <p:nvPr/>
        </p:nvSpPr>
        <p:spPr bwMode="auto">
          <a:xfrm>
            <a:off x="7007225" y="2600325"/>
            <a:ext cx="1371600" cy="1371600"/>
          </a:xfrm>
          <a:prstGeom prst="wedgeRectCallout">
            <a:avLst>
              <a:gd name="adj1" fmla="val -87500"/>
              <a:gd name="adj2" fmla="val -810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95292" name="Oval 29"/>
          <p:cNvSpPr>
            <a:spLocks noChangeArrowheads="1"/>
          </p:cNvSpPr>
          <p:nvPr/>
        </p:nvSpPr>
        <p:spPr bwMode="auto">
          <a:xfrm>
            <a:off x="6834188" y="4286250"/>
            <a:ext cx="173037" cy="142875"/>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5293" name="Text Box 30"/>
          <p:cNvSpPr txBox="1">
            <a:spLocks noChangeArrowheads="1"/>
          </p:cNvSpPr>
          <p:nvPr/>
        </p:nvSpPr>
        <p:spPr bwMode="auto">
          <a:xfrm>
            <a:off x="7602538" y="5127625"/>
            <a:ext cx="1809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95294" name="Text Box 31"/>
          <p:cNvSpPr txBox="1">
            <a:spLocks noChangeArrowheads="1"/>
          </p:cNvSpPr>
          <p:nvPr/>
        </p:nvSpPr>
        <p:spPr bwMode="auto">
          <a:xfrm>
            <a:off x="7342188" y="5203825"/>
            <a:ext cx="1114425"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i="1">
                <a:solidFill>
                  <a:srgbClr val="000000"/>
                </a:solidFill>
              </a:rPr>
              <a:t>i  id</a:t>
            </a:r>
            <a:r>
              <a:rPr lang="en-US" altLang="x-none" sz="1400">
                <a:solidFill>
                  <a:srgbClr val="000000"/>
                </a:solidFill>
              </a:rPr>
              <a:t>+2</a:t>
            </a:r>
            <a:r>
              <a:rPr lang="en-US" altLang="x-none" sz="1400" baseline="50000">
                <a:solidFill>
                  <a:srgbClr val="000000"/>
                </a:solidFill>
              </a:rPr>
              <a:t>i  </a:t>
            </a:r>
            <a:r>
              <a:rPr lang="en-US" altLang="x-none" sz="1400">
                <a:solidFill>
                  <a:srgbClr val="000000"/>
                </a:solidFill>
              </a:rPr>
              <a:t>succ</a:t>
            </a:r>
          </a:p>
          <a:p>
            <a:pPr eaLnBrk="1" hangingPunct="1"/>
            <a:r>
              <a:rPr lang="en-US" altLang="x-none" sz="1400">
                <a:solidFill>
                  <a:srgbClr val="000000"/>
                </a:solidFill>
              </a:rPr>
              <a:t>0    3      6</a:t>
            </a:r>
          </a:p>
          <a:p>
            <a:pPr eaLnBrk="1" hangingPunct="1"/>
            <a:r>
              <a:rPr lang="en-US" altLang="x-none" sz="1400">
                <a:solidFill>
                  <a:srgbClr val="000000"/>
                </a:solidFill>
              </a:rPr>
              <a:t>1    4      6</a:t>
            </a:r>
          </a:p>
          <a:p>
            <a:pPr eaLnBrk="1" hangingPunct="1"/>
            <a:r>
              <a:rPr lang="en-US" altLang="x-none" sz="1400">
                <a:solidFill>
                  <a:srgbClr val="000000"/>
                </a:solidFill>
              </a:rPr>
              <a:t>2    6      6 </a:t>
            </a:r>
          </a:p>
        </p:txBody>
      </p:sp>
      <p:sp>
        <p:nvSpPr>
          <p:cNvPr id="395295" name="Rectangle 32"/>
          <p:cNvSpPr>
            <a:spLocks noChangeArrowheads="1"/>
          </p:cNvSpPr>
          <p:nvPr/>
        </p:nvSpPr>
        <p:spPr bwMode="auto">
          <a:xfrm>
            <a:off x="7356475" y="5191125"/>
            <a:ext cx="1066800" cy="990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5296" name="Line 33"/>
          <p:cNvSpPr>
            <a:spLocks noChangeShapeType="1"/>
          </p:cNvSpPr>
          <p:nvPr/>
        </p:nvSpPr>
        <p:spPr bwMode="auto">
          <a:xfrm>
            <a:off x="7556500" y="5191125"/>
            <a:ext cx="0" cy="981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5297" name="Line 34"/>
          <p:cNvSpPr>
            <a:spLocks noChangeShapeType="1"/>
          </p:cNvSpPr>
          <p:nvPr/>
        </p:nvSpPr>
        <p:spPr bwMode="auto">
          <a:xfrm>
            <a:off x="7966075" y="5191125"/>
            <a:ext cx="0" cy="990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5298" name="Line 35"/>
          <p:cNvSpPr>
            <a:spLocks noChangeShapeType="1"/>
          </p:cNvSpPr>
          <p:nvPr/>
        </p:nvSpPr>
        <p:spPr bwMode="auto">
          <a:xfrm>
            <a:off x="7356475" y="5476875"/>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5299" name="Text Box 36"/>
          <p:cNvSpPr txBox="1">
            <a:spLocks noChangeArrowheads="1"/>
          </p:cNvSpPr>
          <p:nvPr/>
        </p:nvSpPr>
        <p:spPr bwMode="auto">
          <a:xfrm>
            <a:off x="7297738" y="4899025"/>
            <a:ext cx="111918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Succ. Table</a:t>
            </a:r>
          </a:p>
        </p:txBody>
      </p:sp>
      <p:sp>
        <p:nvSpPr>
          <p:cNvPr id="395300" name="AutoShape 37"/>
          <p:cNvSpPr>
            <a:spLocks noChangeArrowheads="1"/>
          </p:cNvSpPr>
          <p:nvPr/>
        </p:nvSpPr>
        <p:spPr bwMode="auto">
          <a:xfrm>
            <a:off x="7159625" y="4886325"/>
            <a:ext cx="1371600" cy="1371600"/>
          </a:xfrm>
          <a:prstGeom prst="wedgeRectCallout">
            <a:avLst>
              <a:gd name="adj1" fmla="val -61111"/>
              <a:gd name="adj2" fmla="val -85185"/>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95301" name="Oval 38"/>
          <p:cNvSpPr>
            <a:spLocks noChangeArrowheads="1"/>
          </p:cNvSpPr>
          <p:nvPr/>
        </p:nvSpPr>
        <p:spPr bwMode="auto">
          <a:xfrm>
            <a:off x="5254625" y="2676525"/>
            <a:ext cx="173038" cy="142875"/>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5302" name="Text Box 39"/>
          <p:cNvSpPr txBox="1">
            <a:spLocks noChangeArrowheads="1"/>
          </p:cNvSpPr>
          <p:nvPr/>
        </p:nvSpPr>
        <p:spPr bwMode="auto">
          <a:xfrm>
            <a:off x="6078538" y="1622425"/>
            <a:ext cx="1809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95303" name="Text Box 40"/>
          <p:cNvSpPr txBox="1">
            <a:spLocks noChangeArrowheads="1"/>
          </p:cNvSpPr>
          <p:nvPr/>
        </p:nvSpPr>
        <p:spPr bwMode="auto">
          <a:xfrm>
            <a:off x="5818188" y="1698625"/>
            <a:ext cx="1128712" cy="95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i="1">
                <a:solidFill>
                  <a:srgbClr val="000000"/>
                </a:solidFill>
              </a:rPr>
              <a:t>i  id</a:t>
            </a:r>
            <a:r>
              <a:rPr lang="en-US" altLang="x-none" sz="1400">
                <a:solidFill>
                  <a:srgbClr val="000000"/>
                </a:solidFill>
              </a:rPr>
              <a:t>+2</a:t>
            </a:r>
            <a:r>
              <a:rPr lang="en-US" altLang="x-none" sz="1400" baseline="50000">
                <a:solidFill>
                  <a:srgbClr val="000000"/>
                </a:solidFill>
              </a:rPr>
              <a:t>i  </a:t>
            </a:r>
            <a:r>
              <a:rPr lang="en-US" altLang="x-none" sz="1400">
                <a:solidFill>
                  <a:srgbClr val="000000"/>
                </a:solidFill>
              </a:rPr>
              <a:t>succ</a:t>
            </a:r>
          </a:p>
          <a:p>
            <a:pPr eaLnBrk="1" hangingPunct="1"/>
            <a:r>
              <a:rPr lang="en-US" altLang="x-none" sz="1400">
                <a:solidFill>
                  <a:srgbClr val="000000"/>
                </a:solidFill>
              </a:rPr>
              <a:t>0    1      1</a:t>
            </a:r>
          </a:p>
          <a:p>
            <a:pPr eaLnBrk="1" hangingPunct="1"/>
            <a:r>
              <a:rPr lang="en-US" altLang="x-none" sz="1400">
                <a:solidFill>
                  <a:srgbClr val="000000"/>
                </a:solidFill>
              </a:rPr>
              <a:t>1    2      2</a:t>
            </a:r>
          </a:p>
          <a:p>
            <a:pPr eaLnBrk="1" hangingPunct="1"/>
            <a:r>
              <a:rPr lang="en-US" altLang="x-none" sz="1400">
                <a:solidFill>
                  <a:srgbClr val="000000"/>
                </a:solidFill>
              </a:rPr>
              <a:t>2    4      6 </a:t>
            </a:r>
          </a:p>
        </p:txBody>
      </p:sp>
      <p:sp>
        <p:nvSpPr>
          <p:cNvPr id="395304" name="Rectangle 41"/>
          <p:cNvSpPr>
            <a:spLocks noChangeArrowheads="1"/>
          </p:cNvSpPr>
          <p:nvPr/>
        </p:nvSpPr>
        <p:spPr bwMode="auto">
          <a:xfrm>
            <a:off x="5832475" y="1685925"/>
            <a:ext cx="1066800" cy="990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5305" name="Line 42"/>
          <p:cNvSpPr>
            <a:spLocks noChangeShapeType="1"/>
          </p:cNvSpPr>
          <p:nvPr/>
        </p:nvSpPr>
        <p:spPr bwMode="auto">
          <a:xfrm>
            <a:off x="6032500" y="1685925"/>
            <a:ext cx="0" cy="981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5306" name="Line 43"/>
          <p:cNvSpPr>
            <a:spLocks noChangeShapeType="1"/>
          </p:cNvSpPr>
          <p:nvPr/>
        </p:nvSpPr>
        <p:spPr bwMode="auto">
          <a:xfrm>
            <a:off x="6442075" y="1685925"/>
            <a:ext cx="0" cy="990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5307" name="Line 44"/>
          <p:cNvSpPr>
            <a:spLocks noChangeShapeType="1"/>
          </p:cNvSpPr>
          <p:nvPr/>
        </p:nvSpPr>
        <p:spPr bwMode="auto">
          <a:xfrm>
            <a:off x="5832475" y="1971675"/>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5308" name="Text Box 45"/>
          <p:cNvSpPr txBox="1">
            <a:spLocks noChangeArrowheads="1"/>
          </p:cNvSpPr>
          <p:nvPr/>
        </p:nvSpPr>
        <p:spPr bwMode="auto">
          <a:xfrm>
            <a:off x="5773738" y="1393825"/>
            <a:ext cx="111918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Succ. Table</a:t>
            </a:r>
          </a:p>
        </p:txBody>
      </p:sp>
      <p:sp>
        <p:nvSpPr>
          <p:cNvPr id="395309" name="AutoShape 46"/>
          <p:cNvSpPr>
            <a:spLocks noChangeArrowheads="1"/>
          </p:cNvSpPr>
          <p:nvPr/>
        </p:nvSpPr>
        <p:spPr bwMode="auto">
          <a:xfrm>
            <a:off x="5635625" y="1381125"/>
            <a:ext cx="1371600" cy="1371600"/>
          </a:xfrm>
          <a:prstGeom prst="wedgeRectCallout">
            <a:avLst>
              <a:gd name="adj1" fmla="val -67361"/>
              <a:gd name="adj2" fmla="val 42593"/>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95310" name="Oval 47"/>
          <p:cNvSpPr>
            <a:spLocks noChangeArrowheads="1"/>
          </p:cNvSpPr>
          <p:nvPr/>
        </p:nvSpPr>
        <p:spPr bwMode="auto">
          <a:xfrm>
            <a:off x="3557588" y="4286250"/>
            <a:ext cx="173037" cy="142875"/>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5311" name="Text Box 48"/>
          <p:cNvSpPr txBox="1">
            <a:spLocks noChangeArrowheads="1"/>
          </p:cNvSpPr>
          <p:nvPr/>
        </p:nvSpPr>
        <p:spPr bwMode="auto">
          <a:xfrm>
            <a:off x="2420938" y="3908425"/>
            <a:ext cx="1809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95312" name="Text Box 49"/>
          <p:cNvSpPr txBox="1">
            <a:spLocks noChangeArrowheads="1"/>
          </p:cNvSpPr>
          <p:nvPr/>
        </p:nvSpPr>
        <p:spPr bwMode="auto">
          <a:xfrm>
            <a:off x="2160588" y="3984625"/>
            <a:ext cx="1114425"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i="1">
                <a:solidFill>
                  <a:srgbClr val="000000"/>
                </a:solidFill>
              </a:rPr>
              <a:t>i  id</a:t>
            </a:r>
            <a:r>
              <a:rPr lang="en-US" altLang="x-none" sz="1400">
                <a:solidFill>
                  <a:srgbClr val="000000"/>
                </a:solidFill>
              </a:rPr>
              <a:t>+2</a:t>
            </a:r>
            <a:r>
              <a:rPr lang="en-US" altLang="x-none" sz="1400" baseline="50000">
                <a:solidFill>
                  <a:srgbClr val="000000"/>
                </a:solidFill>
              </a:rPr>
              <a:t>i  </a:t>
            </a:r>
            <a:r>
              <a:rPr lang="en-US" altLang="x-none" sz="1400">
                <a:solidFill>
                  <a:srgbClr val="000000"/>
                </a:solidFill>
              </a:rPr>
              <a:t>succ</a:t>
            </a:r>
          </a:p>
          <a:p>
            <a:pPr eaLnBrk="1" hangingPunct="1"/>
            <a:r>
              <a:rPr lang="en-US" altLang="x-none" sz="1400">
                <a:solidFill>
                  <a:srgbClr val="000000"/>
                </a:solidFill>
              </a:rPr>
              <a:t>0    7      0</a:t>
            </a:r>
          </a:p>
          <a:p>
            <a:pPr eaLnBrk="1" hangingPunct="1"/>
            <a:r>
              <a:rPr lang="en-US" altLang="x-none" sz="1400">
                <a:solidFill>
                  <a:srgbClr val="000000"/>
                </a:solidFill>
              </a:rPr>
              <a:t>1    0      0</a:t>
            </a:r>
          </a:p>
          <a:p>
            <a:pPr eaLnBrk="1" hangingPunct="1"/>
            <a:r>
              <a:rPr lang="en-US" altLang="x-none" sz="1400">
                <a:solidFill>
                  <a:srgbClr val="000000"/>
                </a:solidFill>
              </a:rPr>
              <a:t>2    2      2 </a:t>
            </a:r>
          </a:p>
        </p:txBody>
      </p:sp>
      <p:sp>
        <p:nvSpPr>
          <p:cNvPr id="395313" name="Rectangle 50"/>
          <p:cNvSpPr>
            <a:spLocks noChangeArrowheads="1"/>
          </p:cNvSpPr>
          <p:nvPr/>
        </p:nvSpPr>
        <p:spPr bwMode="auto">
          <a:xfrm>
            <a:off x="2174875" y="3971925"/>
            <a:ext cx="1066800" cy="990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5314" name="Line 51"/>
          <p:cNvSpPr>
            <a:spLocks noChangeShapeType="1"/>
          </p:cNvSpPr>
          <p:nvPr/>
        </p:nvSpPr>
        <p:spPr bwMode="auto">
          <a:xfrm>
            <a:off x="2374900" y="3971925"/>
            <a:ext cx="0" cy="981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5315" name="Line 52"/>
          <p:cNvSpPr>
            <a:spLocks noChangeShapeType="1"/>
          </p:cNvSpPr>
          <p:nvPr/>
        </p:nvSpPr>
        <p:spPr bwMode="auto">
          <a:xfrm>
            <a:off x="2784475" y="3971925"/>
            <a:ext cx="0" cy="990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5316" name="Line 53"/>
          <p:cNvSpPr>
            <a:spLocks noChangeShapeType="1"/>
          </p:cNvSpPr>
          <p:nvPr/>
        </p:nvSpPr>
        <p:spPr bwMode="auto">
          <a:xfrm>
            <a:off x="2174875" y="4257675"/>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5317" name="Text Box 54"/>
          <p:cNvSpPr txBox="1">
            <a:spLocks noChangeArrowheads="1"/>
          </p:cNvSpPr>
          <p:nvPr/>
        </p:nvSpPr>
        <p:spPr bwMode="auto">
          <a:xfrm>
            <a:off x="2116138" y="3679825"/>
            <a:ext cx="111918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Succ. Table</a:t>
            </a:r>
          </a:p>
        </p:txBody>
      </p:sp>
      <p:sp>
        <p:nvSpPr>
          <p:cNvPr id="395318" name="AutoShape 55"/>
          <p:cNvSpPr>
            <a:spLocks noChangeArrowheads="1"/>
          </p:cNvSpPr>
          <p:nvPr/>
        </p:nvSpPr>
        <p:spPr bwMode="auto">
          <a:xfrm>
            <a:off x="1978025" y="3667125"/>
            <a:ext cx="1371600" cy="1371600"/>
          </a:xfrm>
          <a:prstGeom prst="wedgeRectCallout">
            <a:avLst>
              <a:gd name="adj1" fmla="val 63889"/>
              <a:gd name="adj2" fmla="val -1157"/>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pic>
        <p:nvPicPr>
          <p:cNvPr id="395319" name="Picture 56"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1425" y="2981325"/>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5320" name="Picture 57"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8625" y="4200525"/>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5321" name="Picture 58"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25146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5322" name="Picture 59"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41910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67707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7313" name="Rectangle 2"/>
          <p:cNvSpPr>
            <a:spLocks noGrp="1" noChangeArrowheads="1"/>
          </p:cNvSpPr>
          <p:nvPr>
            <p:ph type="title"/>
          </p:nvPr>
        </p:nvSpPr>
        <p:spPr>
          <a:xfrm>
            <a:off x="685800" y="152400"/>
            <a:ext cx="7772400" cy="1143000"/>
          </a:xfrm>
        </p:spPr>
        <p:txBody>
          <a:bodyPr/>
          <a:lstStyle/>
          <a:p>
            <a:r>
              <a:rPr lang="en-US" altLang="x-none">
                <a:ea typeface="ＭＳ Ｐゴシック" charset="-128"/>
              </a:rPr>
              <a:t>DHT: Chord Insert Items</a:t>
            </a:r>
          </a:p>
        </p:txBody>
      </p:sp>
      <p:sp>
        <p:nvSpPr>
          <p:cNvPr id="397314" name="Rectangle 3"/>
          <p:cNvSpPr>
            <a:spLocks noGrp="1" noChangeArrowheads="1"/>
          </p:cNvSpPr>
          <p:nvPr>
            <p:ph type="body" idx="1"/>
          </p:nvPr>
        </p:nvSpPr>
        <p:spPr>
          <a:xfrm>
            <a:off x="685800" y="1770063"/>
            <a:ext cx="4267200" cy="2214562"/>
          </a:xfrm>
        </p:spPr>
        <p:txBody>
          <a:bodyPr/>
          <a:lstStyle/>
          <a:p>
            <a:pPr marL="285750" indent="-285750">
              <a:lnSpc>
                <a:spcPct val="80000"/>
              </a:lnSpc>
            </a:pPr>
            <a:r>
              <a:rPr lang="en-US" altLang="x-none" sz="2200">
                <a:ea typeface="ＭＳ Ｐゴシック" charset="-128"/>
              </a:rPr>
              <a:t>Nodes: </a:t>
            </a:r>
            <a:br>
              <a:rPr lang="en-US" altLang="x-none" sz="2200">
                <a:ea typeface="ＭＳ Ｐゴシック" charset="-128"/>
              </a:rPr>
            </a:br>
            <a:r>
              <a:rPr lang="en-US" altLang="x-none" sz="2200">
                <a:ea typeface="ＭＳ Ｐゴシック" charset="-128"/>
              </a:rPr>
              <a:t>n1</a:t>
            </a:r>
            <a:r>
              <a:rPr lang="en-US" altLang="x-none" sz="2200">
                <a:ea typeface="ＭＳ Ｐゴシック" charset="-128"/>
                <a:sym typeface="Wingdings" charset="2"/>
              </a:rPr>
              <a:t>, n2, n0, n6</a:t>
            </a:r>
            <a:br>
              <a:rPr lang="en-US" altLang="x-none" sz="2200">
                <a:ea typeface="ＭＳ Ｐゴシック" charset="-128"/>
                <a:sym typeface="Wingdings" charset="2"/>
              </a:rPr>
            </a:br>
            <a:endParaRPr lang="en-US" altLang="x-none" sz="2200">
              <a:ea typeface="ＭＳ Ｐゴシック" charset="-128"/>
              <a:sym typeface="Wingdings" charset="2"/>
            </a:endParaRPr>
          </a:p>
          <a:p>
            <a:pPr marL="285750" indent="-285750">
              <a:lnSpc>
                <a:spcPct val="80000"/>
              </a:lnSpc>
            </a:pPr>
            <a:r>
              <a:rPr lang="en-US" altLang="x-none" sz="2200">
                <a:ea typeface="ＭＳ Ｐゴシック" charset="-128"/>
                <a:sym typeface="Wingdings" charset="2"/>
              </a:rPr>
              <a:t>Items: </a:t>
            </a:r>
            <a:br>
              <a:rPr lang="en-US" altLang="x-none" sz="2200">
                <a:ea typeface="ＭＳ Ｐゴシック" charset="-128"/>
                <a:sym typeface="Wingdings" charset="2"/>
              </a:rPr>
            </a:br>
            <a:r>
              <a:rPr lang="en-US" altLang="x-none" sz="2200">
                <a:ea typeface="ＭＳ Ｐゴシック" charset="-128"/>
                <a:sym typeface="Wingdings" charset="2"/>
              </a:rPr>
              <a:t>f7, f1</a:t>
            </a:r>
          </a:p>
        </p:txBody>
      </p:sp>
      <p:sp>
        <p:nvSpPr>
          <p:cNvPr id="397315" name="Oval 4"/>
          <p:cNvSpPr>
            <a:spLocks noChangeArrowheads="1"/>
          </p:cNvSpPr>
          <p:nvPr/>
        </p:nvSpPr>
        <p:spPr bwMode="auto">
          <a:xfrm>
            <a:off x="3660775" y="2733675"/>
            <a:ext cx="3249613" cy="32654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7316" name="Text Box 5"/>
          <p:cNvSpPr txBox="1">
            <a:spLocks noChangeArrowheads="1"/>
          </p:cNvSpPr>
          <p:nvPr/>
        </p:nvSpPr>
        <p:spPr bwMode="auto">
          <a:xfrm>
            <a:off x="5170488" y="2898775"/>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0</a:t>
            </a:r>
          </a:p>
        </p:txBody>
      </p:sp>
      <p:sp>
        <p:nvSpPr>
          <p:cNvPr id="397317" name="Oval 6"/>
          <p:cNvSpPr>
            <a:spLocks noChangeArrowheads="1"/>
          </p:cNvSpPr>
          <p:nvPr/>
        </p:nvSpPr>
        <p:spPr bwMode="auto">
          <a:xfrm>
            <a:off x="6324600" y="3124200"/>
            <a:ext cx="173038" cy="142875"/>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7318" name="Text Box 7"/>
          <p:cNvSpPr txBox="1">
            <a:spLocks noChangeArrowheads="1"/>
          </p:cNvSpPr>
          <p:nvPr/>
        </p:nvSpPr>
        <p:spPr bwMode="auto">
          <a:xfrm>
            <a:off x="6105525" y="3152775"/>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1</a:t>
            </a:r>
          </a:p>
        </p:txBody>
      </p:sp>
      <p:sp>
        <p:nvSpPr>
          <p:cNvPr id="397319" name="Text Box 8"/>
          <p:cNvSpPr txBox="1">
            <a:spLocks noChangeArrowheads="1"/>
          </p:cNvSpPr>
          <p:nvPr/>
        </p:nvSpPr>
        <p:spPr bwMode="auto">
          <a:xfrm>
            <a:off x="6562725" y="415925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2</a:t>
            </a:r>
          </a:p>
        </p:txBody>
      </p:sp>
      <p:sp>
        <p:nvSpPr>
          <p:cNvPr id="397320" name="Text Box 9"/>
          <p:cNvSpPr txBox="1">
            <a:spLocks noChangeArrowheads="1"/>
          </p:cNvSpPr>
          <p:nvPr/>
        </p:nvSpPr>
        <p:spPr bwMode="auto">
          <a:xfrm>
            <a:off x="6105525" y="5286375"/>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3</a:t>
            </a:r>
          </a:p>
        </p:txBody>
      </p:sp>
      <p:sp>
        <p:nvSpPr>
          <p:cNvPr id="397321" name="Text Box 10"/>
          <p:cNvSpPr txBox="1">
            <a:spLocks noChangeArrowheads="1"/>
          </p:cNvSpPr>
          <p:nvPr/>
        </p:nvSpPr>
        <p:spPr bwMode="auto">
          <a:xfrm>
            <a:off x="5176838" y="54864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4</a:t>
            </a:r>
          </a:p>
        </p:txBody>
      </p:sp>
      <p:sp>
        <p:nvSpPr>
          <p:cNvPr id="397322" name="Text Box 11"/>
          <p:cNvSpPr txBox="1">
            <a:spLocks noChangeArrowheads="1"/>
          </p:cNvSpPr>
          <p:nvPr/>
        </p:nvSpPr>
        <p:spPr bwMode="auto">
          <a:xfrm>
            <a:off x="4181475" y="5286375"/>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5</a:t>
            </a:r>
          </a:p>
        </p:txBody>
      </p:sp>
      <p:sp>
        <p:nvSpPr>
          <p:cNvPr id="397323" name="Text Box 12"/>
          <p:cNvSpPr txBox="1">
            <a:spLocks noChangeArrowheads="1"/>
          </p:cNvSpPr>
          <p:nvPr/>
        </p:nvSpPr>
        <p:spPr bwMode="auto">
          <a:xfrm>
            <a:off x="3665538" y="415925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6</a:t>
            </a:r>
          </a:p>
        </p:txBody>
      </p:sp>
      <p:sp>
        <p:nvSpPr>
          <p:cNvPr id="397324" name="Text Box 13"/>
          <p:cNvSpPr txBox="1">
            <a:spLocks noChangeArrowheads="1"/>
          </p:cNvSpPr>
          <p:nvPr/>
        </p:nvSpPr>
        <p:spPr bwMode="auto">
          <a:xfrm>
            <a:off x="4176713" y="321945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7</a:t>
            </a:r>
          </a:p>
        </p:txBody>
      </p:sp>
      <p:sp>
        <p:nvSpPr>
          <p:cNvPr id="397325" name="Line 14"/>
          <p:cNvSpPr>
            <a:spLocks noChangeShapeType="1"/>
          </p:cNvSpPr>
          <p:nvPr/>
        </p:nvSpPr>
        <p:spPr bwMode="auto">
          <a:xfrm>
            <a:off x="5334000" y="2743200"/>
            <a:ext cx="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7326" name="Line 15"/>
          <p:cNvSpPr>
            <a:spLocks noChangeShapeType="1"/>
          </p:cNvSpPr>
          <p:nvPr/>
        </p:nvSpPr>
        <p:spPr bwMode="auto">
          <a:xfrm>
            <a:off x="5334000" y="5943600"/>
            <a:ext cx="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7327" name="Line 16"/>
          <p:cNvSpPr>
            <a:spLocks noChangeShapeType="1"/>
          </p:cNvSpPr>
          <p:nvPr/>
        </p:nvSpPr>
        <p:spPr bwMode="auto">
          <a:xfrm>
            <a:off x="3657600" y="4343400"/>
            <a:ext cx="76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7328" name="Line 17"/>
          <p:cNvSpPr>
            <a:spLocks noChangeShapeType="1"/>
          </p:cNvSpPr>
          <p:nvPr/>
        </p:nvSpPr>
        <p:spPr bwMode="auto">
          <a:xfrm>
            <a:off x="6858000" y="4343400"/>
            <a:ext cx="76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7329" name="Line 18"/>
          <p:cNvSpPr>
            <a:spLocks noChangeShapeType="1"/>
          </p:cNvSpPr>
          <p:nvPr/>
        </p:nvSpPr>
        <p:spPr bwMode="auto">
          <a:xfrm>
            <a:off x="4114800" y="3276600"/>
            <a:ext cx="7620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7330" name="Line 19"/>
          <p:cNvSpPr>
            <a:spLocks noChangeShapeType="1"/>
          </p:cNvSpPr>
          <p:nvPr/>
        </p:nvSpPr>
        <p:spPr bwMode="auto">
          <a:xfrm>
            <a:off x="6324600" y="5486400"/>
            <a:ext cx="7620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7331" name="Line 20"/>
          <p:cNvSpPr>
            <a:spLocks noChangeShapeType="1"/>
          </p:cNvSpPr>
          <p:nvPr/>
        </p:nvSpPr>
        <p:spPr bwMode="auto">
          <a:xfrm flipV="1">
            <a:off x="4191000" y="5486400"/>
            <a:ext cx="7620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7332" name="Text Box 21"/>
          <p:cNvSpPr txBox="1">
            <a:spLocks noChangeArrowheads="1"/>
          </p:cNvSpPr>
          <p:nvPr/>
        </p:nvSpPr>
        <p:spPr bwMode="auto">
          <a:xfrm>
            <a:off x="7605713" y="3136900"/>
            <a:ext cx="1809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97333" name="Text Box 22"/>
          <p:cNvSpPr txBox="1">
            <a:spLocks noChangeArrowheads="1"/>
          </p:cNvSpPr>
          <p:nvPr/>
        </p:nvSpPr>
        <p:spPr bwMode="auto">
          <a:xfrm>
            <a:off x="7345363" y="3213100"/>
            <a:ext cx="1114425"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i="1">
                <a:solidFill>
                  <a:srgbClr val="000000"/>
                </a:solidFill>
              </a:rPr>
              <a:t>i  id</a:t>
            </a:r>
            <a:r>
              <a:rPr lang="en-US" altLang="x-none" sz="1400">
                <a:solidFill>
                  <a:srgbClr val="000000"/>
                </a:solidFill>
              </a:rPr>
              <a:t>+2</a:t>
            </a:r>
            <a:r>
              <a:rPr lang="en-US" altLang="x-none" sz="1400" baseline="50000">
                <a:solidFill>
                  <a:srgbClr val="000000"/>
                </a:solidFill>
              </a:rPr>
              <a:t>i  </a:t>
            </a:r>
            <a:r>
              <a:rPr lang="en-US" altLang="x-none" sz="1400">
                <a:solidFill>
                  <a:srgbClr val="000000"/>
                </a:solidFill>
              </a:rPr>
              <a:t>succ</a:t>
            </a:r>
          </a:p>
          <a:p>
            <a:pPr eaLnBrk="1" hangingPunct="1"/>
            <a:r>
              <a:rPr lang="en-US" altLang="x-none" sz="1400">
                <a:solidFill>
                  <a:srgbClr val="000000"/>
                </a:solidFill>
              </a:rPr>
              <a:t>0    2      2</a:t>
            </a:r>
          </a:p>
          <a:p>
            <a:pPr eaLnBrk="1" hangingPunct="1"/>
            <a:r>
              <a:rPr lang="en-US" altLang="x-none" sz="1400">
                <a:solidFill>
                  <a:srgbClr val="000000"/>
                </a:solidFill>
              </a:rPr>
              <a:t>1    3      6</a:t>
            </a:r>
          </a:p>
          <a:p>
            <a:pPr eaLnBrk="1" hangingPunct="1"/>
            <a:r>
              <a:rPr lang="en-US" altLang="x-none" sz="1400">
                <a:solidFill>
                  <a:srgbClr val="000000"/>
                </a:solidFill>
              </a:rPr>
              <a:t>2    5      6 </a:t>
            </a:r>
          </a:p>
        </p:txBody>
      </p:sp>
      <p:sp>
        <p:nvSpPr>
          <p:cNvPr id="397334" name="Rectangle 23"/>
          <p:cNvSpPr>
            <a:spLocks noChangeArrowheads="1"/>
          </p:cNvSpPr>
          <p:nvPr/>
        </p:nvSpPr>
        <p:spPr bwMode="auto">
          <a:xfrm>
            <a:off x="7359650" y="3200400"/>
            <a:ext cx="1066800" cy="990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7335" name="Line 24"/>
          <p:cNvSpPr>
            <a:spLocks noChangeShapeType="1"/>
          </p:cNvSpPr>
          <p:nvPr/>
        </p:nvSpPr>
        <p:spPr bwMode="auto">
          <a:xfrm>
            <a:off x="7559675" y="3200400"/>
            <a:ext cx="0" cy="981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7336" name="Line 25"/>
          <p:cNvSpPr>
            <a:spLocks noChangeShapeType="1"/>
          </p:cNvSpPr>
          <p:nvPr/>
        </p:nvSpPr>
        <p:spPr bwMode="auto">
          <a:xfrm>
            <a:off x="7969250" y="3200400"/>
            <a:ext cx="0" cy="990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7337" name="Line 26"/>
          <p:cNvSpPr>
            <a:spLocks noChangeShapeType="1"/>
          </p:cNvSpPr>
          <p:nvPr/>
        </p:nvSpPr>
        <p:spPr bwMode="auto">
          <a:xfrm>
            <a:off x="7359650" y="3486150"/>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7338" name="Text Box 27"/>
          <p:cNvSpPr txBox="1">
            <a:spLocks noChangeArrowheads="1"/>
          </p:cNvSpPr>
          <p:nvPr/>
        </p:nvSpPr>
        <p:spPr bwMode="auto">
          <a:xfrm>
            <a:off x="7300913" y="2908300"/>
            <a:ext cx="111918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Succ. Table</a:t>
            </a:r>
          </a:p>
        </p:txBody>
      </p:sp>
      <p:sp>
        <p:nvSpPr>
          <p:cNvPr id="397339" name="AutoShape 28"/>
          <p:cNvSpPr>
            <a:spLocks noChangeArrowheads="1"/>
          </p:cNvSpPr>
          <p:nvPr/>
        </p:nvSpPr>
        <p:spPr bwMode="auto">
          <a:xfrm>
            <a:off x="7162800" y="2895600"/>
            <a:ext cx="1828800" cy="1371600"/>
          </a:xfrm>
          <a:prstGeom prst="wedgeRectCallout">
            <a:avLst>
              <a:gd name="adj1" fmla="val -85940"/>
              <a:gd name="adj2" fmla="val -2963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97340" name="Oval 29"/>
          <p:cNvSpPr>
            <a:spLocks noChangeArrowheads="1"/>
          </p:cNvSpPr>
          <p:nvPr/>
        </p:nvSpPr>
        <p:spPr bwMode="auto">
          <a:xfrm>
            <a:off x="6837363" y="4276725"/>
            <a:ext cx="173037" cy="142875"/>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7341" name="Text Box 30"/>
          <p:cNvSpPr txBox="1">
            <a:spLocks noChangeArrowheads="1"/>
          </p:cNvSpPr>
          <p:nvPr/>
        </p:nvSpPr>
        <p:spPr bwMode="auto">
          <a:xfrm>
            <a:off x="7605713" y="5118100"/>
            <a:ext cx="1809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97342" name="Text Box 31"/>
          <p:cNvSpPr txBox="1">
            <a:spLocks noChangeArrowheads="1"/>
          </p:cNvSpPr>
          <p:nvPr/>
        </p:nvSpPr>
        <p:spPr bwMode="auto">
          <a:xfrm>
            <a:off x="7345363" y="5194300"/>
            <a:ext cx="1114425"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i="1">
                <a:solidFill>
                  <a:srgbClr val="000000"/>
                </a:solidFill>
              </a:rPr>
              <a:t>i  id</a:t>
            </a:r>
            <a:r>
              <a:rPr lang="en-US" altLang="x-none" sz="1400">
                <a:solidFill>
                  <a:srgbClr val="000000"/>
                </a:solidFill>
              </a:rPr>
              <a:t>+2</a:t>
            </a:r>
            <a:r>
              <a:rPr lang="en-US" altLang="x-none" sz="1400" baseline="50000">
                <a:solidFill>
                  <a:srgbClr val="000000"/>
                </a:solidFill>
              </a:rPr>
              <a:t>i  </a:t>
            </a:r>
            <a:r>
              <a:rPr lang="en-US" altLang="x-none" sz="1400">
                <a:solidFill>
                  <a:srgbClr val="000000"/>
                </a:solidFill>
              </a:rPr>
              <a:t>succ</a:t>
            </a:r>
          </a:p>
          <a:p>
            <a:pPr eaLnBrk="1" hangingPunct="1"/>
            <a:r>
              <a:rPr lang="en-US" altLang="x-none" sz="1400">
                <a:solidFill>
                  <a:srgbClr val="000000"/>
                </a:solidFill>
              </a:rPr>
              <a:t>0    3      6</a:t>
            </a:r>
          </a:p>
          <a:p>
            <a:pPr eaLnBrk="1" hangingPunct="1"/>
            <a:r>
              <a:rPr lang="en-US" altLang="x-none" sz="1400">
                <a:solidFill>
                  <a:srgbClr val="000000"/>
                </a:solidFill>
              </a:rPr>
              <a:t>1    4      6</a:t>
            </a:r>
          </a:p>
          <a:p>
            <a:pPr eaLnBrk="1" hangingPunct="1"/>
            <a:r>
              <a:rPr lang="en-US" altLang="x-none" sz="1400">
                <a:solidFill>
                  <a:srgbClr val="000000"/>
                </a:solidFill>
              </a:rPr>
              <a:t>2    6      6 </a:t>
            </a:r>
          </a:p>
        </p:txBody>
      </p:sp>
      <p:sp>
        <p:nvSpPr>
          <p:cNvPr id="397343" name="Rectangle 32"/>
          <p:cNvSpPr>
            <a:spLocks noChangeArrowheads="1"/>
          </p:cNvSpPr>
          <p:nvPr/>
        </p:nvSpPr>
        <p:spPr bwMode="auto">
          <a:xfrm>
            <a:off x="7359650" y="5181600"/>
            <a:ext cx="1066800" cy="990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7344" name="Line 33"/>
          <p:cNvSpPr>
            <a:spLocks noChangeShapeType="1"/>
          </p:cNvSpPr>
          <p:nvPr/>
        </p:nvSpPr>
        <p:spPr bwMode="auto">
          <a:xfrm>
            <a:off x="7559675" y="5181600"/>
            <a:ext cx="0" cy="981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7345" name="Line 34"/>
          <p:cNvSpPr>
            <a:spLocks noChangeShapeType="1"/>
          </p:cNvSpPr>
          <p:nvPr/>
        </p:nvSpPr>
        <p:spPr bwMode="auto">
          <a:xfrm>
            <a:off x="7969250" y="5181600"/>
            <a:ext cx="0" cy="990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7346" name="Line 35"/>
          <p:cNvSpPr>
            <a:spLocks noChangeShapeType="1"/>
          </p:cNvSpPr>
          <p:nvPr/>
        </p:nvSpPr>
        <p:spPr bwMode="auto">
          <a:xfrm>
            <a:off x="7359650" y="5467350"/>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7347" name="Text Box 36"/>
          <p:cNvSpPr txBox="1">
            <a:spLocks noChangeArrowheads="1"/>
          </p:cNvSpPr>
          <p:nvPr/>
        </p:nvSpPr>
        <p:spPr bwMode="auto">
          <a:xfrm>
            <a:off x="7300913" y="4889500"/>
            <a:ext cx="111918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Succ. Table</a:t>
            </a:r>
          </a:p>
        </p:txBody>
      </p:sp>
      <p:sp>
        <p:nvSpPr>
          <p:cNvPr id="397348" name="AutoShape 37"/>
          <p:cNvSpPr>
            <a:spLocks noChangeArrowheads="1"/>
          </p:cNvSpPr>
          <p:nvPr/>
        </p:nvSpPr>
        <p:spPr bwMode="auto">
          <a:xfrm>
            <a:off x="7162800" y="4876800"/>
            <a:ext cx="1371600" cy="1371600"/>
          </a:xfrm>
          <a:prstGeom prst="wedgeRectCallout">
            <a:avLst>
              <a:gd name="adj1" fmla="val -61111"/>
              <a:gd name="adj2" fmla="val -85185"/>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97349" name="Oval 38"/>
          <p:cNvSpPr>
            <a:spLocks noChangeArrowheads="1"/>
          </p:cNvSpPr>
          <p:nvPr/>
        </p:nvSpPr>
        <p:spPr bwMode="auto">
          <a:xfrm>
            <a:off x="5257800" y="2667000"/>
            <a:ext cx="173038" cy="142875"/>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7350" name="Text Box 39"/>
          <p:cNvSpPr txBox="1">
            <a:spLocks noChangeArrowheads="1"/>
          </p:cNvSpPr>
          <p:nvPr/>
        </p:nvSpPr>
        <p:spPr bwMode="auto">
          <a:xfrm>
            <a:off x="6081713" y="1612900"/>
            <a:ext cx="1809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97351" name="Text Box 40"/>
          <p:cNvSpPr txBox="1">
            <a:spLocks noChangeArrowheads="1"/>
          </p:cNvSpPr>
          <p:nvPr/>
        </p:nvSpPr>
        <p:spPr bwMode="auto">
          <a:xfrm>
            <a:off x="5821363" y="1689100"/>
            <a:ext cx="1114425"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i="1">
                <a:solidFill>
                  <a:srgbClr val="000000"/>
                </a:solidFill>
              </a:rPr>
              <a:t>i  id</a:t>
            </a:r>
            <a:r>
              <a:rPr lang="en-US" altLang="x-none" sz="1400">
                <a:solidFill>
                  <a:srgbClr val="000000"/>
                </a:solidFill>
              </a:rPr>
              <a:t>+2</a:t>
            </a:r>
            <a:r>
              <a:rPr lang="en-US" altLang="x-none" sz="1400" baseline="50000">
                <a:solidFill>
                  <a:srgbClr val="000000"/>
                </a:solidFill>
              </a:rPr>
              <a:t>i  </a:t>
            </a:r>
            <a:r>
              <a:rPr lang="en-US" altLang="x-none" sz="1400">
                <a:solidFill>
                  <a:srgbClr val="000000"/>
                </a:solidFill>
              </a:rPr>
              <a:t>succ</a:t>
            </a:r>
          </a:p>
          <a:p>
            <a:pPr eaLnBrk="1" hangingPunct="1"/>
            <a:r>
              <a:rPr lang="en-US" altLang="x-none" sz="1400">
                <a:solidFill>
                  <a:srgbClr val="000000"/>
                </a:solidFill>
              </a:rPr>
              <a:t>0    1      1</a:t>
            </a:r>
          </a:p>
          <a:p>
            <a:pPr eaLnBrk="1" hangingPunct="1"/>
            <a:r>
              <a:rPr lang="en-US" altLang="x-none" sz="1400">
                <a:solidFill>
                  <a:srgbClr val="000000"/>
                </a:solidFill>
              </a:rPr>
              <a:t>1    2      2</a:t>
            </a:r>
          </a:p>
          <a:p>
            <a:pPr eaLnBrk="1" hangingPunct="1"/>
            <a:r>
              <a:rPr lang="en-US" altLang="x-none" sz="1400">
                <a:solidFill>
                  <a:srgbClr val="000000"/>
                </a:solidFill>
              </a:rPr>
              <a:t>2    4      0 </a:t>
            </a:r>
          </a:p>
        </p:txBody>
      </p:sp>
      <p:sp>
        <p:nvSpPr>
          <p:cNvPr id="397352" name="Rectangle 41"/>
          <p:cNvSpPr>
            <a:spLocks noChangeArrowheads="1"/>
          </p:cNvSpPr>
          <p:nvPr/>
        </p:nvSpPr>
        <p:spPr bwMode="auto">
          <a:xfrm>
            <a:off x="5835650" y="1676400"/>
            <a:ext cx="1066800" cy="990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7353" name="Line 42"/>
          <p:cNvSpPr>
            <a:spLocks noChangeShapeType="1"/>
          </p:cNvSpPr>
          <p:nvPr/>
        </p:nvSpPr>
        <p:spPr bwMode="auto">
          <a:xfrm>
            <a:off x="6035675" y="1676400"/>
            <a:ext cx="0" cy="981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7354" name="Line 43"/>
          <p:cNvSpPr>
            <a:spLocks noChangeShapeType="1"/>
          </p:cNvSpPr>
          <p:nvPr/>
        </p:nvSpPr>
        <p:spPr bwMode="auto">
          <a:xfrm>
            <a:off x="6445250" y="1676400"/>
            <a:ext cx="0" cy="990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7355" name="Line 44"/>
          <p:cNvSpPr>
            <a:spLocks noChangeShapeType="1"/>
          </p:cNvSpPr>
          <p:nvPr/>
        </p:nvSpPr>
        <p:spPr bwMode="auto">
          <a:xfrm>
            <a:off x="5835650" y="1962150"/>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7356" name="Text Box 45"/>
          <p:cNvSpPr txBox="1">
            <a:spLocks noChangeArrowheads="1"/>
          </p:cNvSpPr>
          <p:nvPr/>
        </p:nvSpPr>
        <p:spPr bwMode="auto">
          <a:xfrm>
            <a:off x="5776913" y="1384300"/>
            <a:ext cx="111918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Succ. Table</a:t>
            </a:r>
          </a:p>
        </p:txBody>
      </p:sp>
      <p:sp>
        <p:nvSpPr>
          <p:cNvPr id="397357" name="AutoShape 46"/>
          <p:cNvSpPr>
            <a:spLocks noChangeArrowheads="1"/>
          </p:cNvSpPr>
          <p:nvPr/>
        </p:nvSpPr>
        <p:spPr bwMode="auto">
          <a:xfrm>
            <a:off x="5638800" y="1371600"/>
            <a:ext cx="1905000" cy="1371600"/>
          </a:xfrm>
          <a:prstGeom prst="wedgeRectCallout">
            <a:avLst>
              <a:gd name="adj1" fmla="val -62500"/>
              <a:gd name="adj2" fmla="val 42593"/>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grpSp>
        <p:nvGrpSpPr>
          <p:cNvPr id="2" name="Group 68"/>
          <p:cNvGrpSpPr>
            <a:grpSpLocks/>
          </p:cNvGrpSpPr>
          <p:nvPr/>
        </p:nvGrpSpPr>
        <p:grpSpPr bwMode="auto">
          <a:xfrm>
            <a:off x="8404225" y="2971800"/>
            <a:ext cx="665163" cy="530225"/>
            <a:chOff x="8404225" y="2971800"/>
            <a:chExt cx="665163" cy="530225"/>
          </a:xfrm>
        </p:grpSpPr>
        <p:sp>
          <p:nvSpPr>
            <p:cNvPr id="397378" name="Text Box 49"/>
            <p:cNvSpPr txBox="1">
              <a:spLocks noChangeArrowheads="1"/>
            </p:cNvSpPr>
            <p:nvPr/>
          </p:nvSpPr>
          <p:spPr bwMode="auto">
            <a:xfrm>
              <a:off x="8404225" y="2971800"/>
              <a:ext cx="66516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Items </a:t>
              </a:r>
            </a:p>
          </p:txBody>
        </p:sp>
        <p:sp>
          <p:nvSpPr>
            <p:cNvPr id="397379" name="Rectangle 50"/>
            <p:cNvSpPr>
              <a:spLocks noChangeArrowheads="1"/>
            </p:cNvSpPr>
            <p:nvPr/>
          </p:nvSpPr>
          <p:spPr bwMode="auto">
            <a:xfrm>
              <a:off x="8548688" y="3238500"/>
              <a:ext cx="228600" cy="228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7380" name="Text Box 51"/>
            <p:cNvSpPr txBox="1">
              <a:spLocks noChangeArrowheads="1"/>
            </p:cNvSpPr>
            <p:nvPr/>
          </p:nvSpPr>
          <p:spPr bwMode="auto">
            <a:xfrm>
              <a:off x="8534400" y="3200400"/>
              <a:ext cx="2794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1</a:t>
              </a:r>
            </a:p>
          </p:txBody>
        </p:sp>
      </p:grpSp>
      <p:grpSp>
        <p:nvGrpSpPr>
          <p:cNvPr id="3" name="Group 67"/>
          <p:cNvGrpSpPr>
            <a:grpSpLocks/>
          </p:cNvGrpSpPr>
          <p:nvPr/>
        </p:nvGrpSpPr>
        <p:grpSpPr bwMode="auto">
          <a:xfrm>
            <a:off x="6934200" y="1450975"/>
            <a:ext cx="665163" cy="530225"/>
            <a:chOff x="6934200" y="1450975"/>
            <a:chExt cx="665163" cy="530225"/>
          </a:xfrm>
        </p:grpSpPr>
        <p:sp>
          <p:nvSpPr>
            <p:cNvPr id="397375" name="Rectangle 47"/>
            <p:cNvSpPr>
              <a:spLocks noChangeArrowheads="1"/>
            </p:cNvSpPr>
            <p:nvPr/>
          </p:nvSpPr>
          <p:spPr bwMode="auto">
            <a:xfrm>
              <a:off x="7050088" y="1717675"/>
              <a:ext cx="228600" cy="228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7376" name="Text Box 48"/>
            <p:cNvSpPr txBox="1">
              <a:spLocks noChangeArrowheads="1"/>
            </p:cNvSpPr>
            <p:nvPr/>
          </p:nvSpPr>
          <p:spPr bwMode="auto">
            <a:xfrm>
              <a:off x="7035800" y="1679575"/>
              <a:ext cx="2794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7</a:t>
              </a:r>
            </a:p>
          </p:txBody>
        </p:sp>
        <p:sp>
          <p:nvSpPr>
            <p:cNvPr id="397377" name="Text Box 52"/>
            <p:cNvSpPr txBox="1">
              <a:spLocks noChangeArrowheads="1"/>
            </p:cNvSpPr>
            <p:nvPr/>
          </p:nvSpPr>
          <p:spPr bwMode="auto">
            <a:xfrm>
              <a:off x="6934200" y="1450975"/>
              <a:ext cx="66516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Items </a:t>
              </a:r>
            </a:p>
          </p:txBody>
        </p:sp>
      </p:grpSp>
      <p:sp>
        <p:nvSpPr>
          <p:cNvPr id="397360" name="Line 53"/>
          <p:cNvSpPr>
            <a:spLocks noChangeShapeType="1"/>
          </p:cNvSpPr>
          <p:nvPr/>
        </p:nvSpPr>
        <p:spPr bwMode="auto">
          <a:xfrm>
            <a:off x="3657600" y="4343400"/>
            <a:ext cx="76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7361" name="Oval 54"/>
          <p:cNvSpPr>
            <a:spLocks noChangeArrowheads="1"/>
          </p:cNvSpPr>
          <p:nvPr/>
        </p:nvSpPr>
        <p:spPr bwMode="auto">
          <a:xfrm>
            <a:off x="3560763" y="4276725"/>
            <a:ext cx="173037" cy="142875"/>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7362" name="Line 55"/>
          <p:cNvSpPr>
            <a:spLocks noChangeShapeType="1"/>
          </p:cNvSpPr>
          <p:nvPr/>
        </p:nvSpPr>
        <p:spPr bwMode="auto">
          <a:xfrm>
            <a:off x="3657600" y="5562600"/>
            <a:ext cx="76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7363" name="Text Box 56"/>
          <p:cNvSpPr txBox="1">
            <a:spLocks noChangeArrowheads="1"/>
          </p:cNvSpPr>
          <p:nvPr/>
        </p:nvSpPr>
        <p:spPr bwMode="auto">
          <a:xfrm>
            <a:off x="2424113" y="4432300"/>
            <a:ext cx="1809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97364" name="Text Box 57"/>
          <p:cNvSpPr txBox="1">
            <a:spLocks noChangeArrowheads="1"/>
          </p:cNvSpPr>
          <p:nvPr/>
        </p:nvSpPr>
        <p:spPr bwMode="auto">
          <a:xfrm>
            <a:off x="2163763" y="4508500"/>
            <a:ext cx="1114425"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i="1">
                <a:solidFill>
                  <a:srgbClr val="000000"/>
                </a:solidFill>
              </a:rPr>
              <a:t>i  id</a:t>
            </a:r>
            <a:r>
              <a:rPr lang="en-US" altLang="x-none" sz="1400">
                <a:solidFill>
                  <a:srgbClr val="000000"/>
                </a:solidFill>
              </a:rPr>
              <a:t>+2</a:t>
            </a:r>
            <a:r>
              <a:rPr lang="en-US" altLang="x-none" sz="1400" baseline="50000">
                <a:solidFill>
                  <a:srgbClr val="000000"/>
                </a:solidFill>
              </a:rPr>
              <a:t>i  </a:t>
            </a:r>
            <a:r>
              <a:rPr lang="en-US" altLang="x-none" sz="1400">
                <a:solidFill>
                  <a:srgbClr val="000000"/>
                </a:solidFill>
              </a:rPr>
              <a:t>succ</a:t>
            </a:r>
          </a:p>
          <a:p>
            <a:pPr eaLnBrk="1" hangingPunct="1"/>
            <a:r>
              <a:rPr lang="en-US" altLang="x-none" sz="1400">
                <a:solidFill>
                  <a:srgbClr val="000000"/>
                </a:solidFill>
              </a:rPr>
              <a:t>0    7      0</a:t>
            </a:r>
          </a:p>
          <a:p>
            <a:pPr eaLnBrk="1" hangingPunct="1"/>
            <a:r>
              <a:rPr lang="en-US" altLang="x-none" sz="1400">
                <a:solidFill>
                  <a:srgbClr val="000000"/>
                </a:solidFill>
              </a:rPr>
              <a:t>1    0      0</a:t>
            </a:r>
          </a:p>
          <a:p>
            <a:pPr eaLnBrk="1" hangingPunct="1"/>
            <a:r>
              <a:rPr lang="en-US" altLang="x-none" sz="1400">
                <a:solidFill>
                  <a:srgbClr val="000000"/>
                </a:solidFill>
              </a:rPr>
              <a:t>2    2      2 </a:t>
            </a:r>
          </a:p>
        </p:txBody>
      </p:sp>
      <p:sp>
        <p:nvSpPr>
          <p:cNvPr id="397365" name="Rectangle 58"/>
          <p:cNvSpPr>
            <a:spLocks noChangeArrowheads="1"/>
          </p:cNvSpPr>
          <p:nvPr/>
        </p:nvSpPr>
        <p:spPr bwMode="auto">
          <a:xfrm>
            <a:off x="2178050" y="4495800"/>
            <a:ext cx="1066800" cy="990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7366" name="Line 59"/>
          <p:cNvSpPr>
            <a:spLocks noChangeShapeType="1"/>
          </p:cNvSpPr>
          <p:nvPr/>
        </p:nvSpPr>
        <p:spPr bwMode="auto">
          <a:xfrm>
            <a:off x="2378075" y="4495800"/>
            <a:ext cx="0" cy="981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7367" name="Line 60"/>
          <p:cNvSpPr>
            <a:spLocks noChangeShapeType="1"/>
          </p:cNvSpPr>
          <p:nvPr/>
        </p:nvSpPr>
        <p:spPr bwMode="auto">
          <a:xfrm>
            <a:off x="2787650" y="4495800"/>
            <a:ext cx="0" cy="990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7368" name="Line 61"/>
          <p:cNvSpPr>
            <a:spLocks noChangeShapeType="1"/>
          </p:cNvSpPr>
          <p:nvPr/>
        </p:nvSpPr>
        <p:spPr bwMode="auto">
          <a:xfrm>
            <a:off x="2178050" y="4781550"/>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7369" name="Text Box 62"/>
          <p:cNvSpPr txBox="1">
            <a:spLocks noChangeArrowheads="1"/>
          </p:cNvSpPr>
          <p:nvPr/>
        </p:nvSpPr>
        <p:spPr bwMode="auto">
          <a:xfrm>
            <a:off x="2119313" y="4203700"/>
            <a:ext cx="111918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Succ. Table</a:t>
            </a:r>
          </a:p>
        </p:txBody>
      </p:sp>
      <p:sp>
        <p:nvSpPr>
          <p:cNvPr id="397370" name="AutoShape 63"/>
          <p:cNvSpPr>
            <a:spLocks noChangeArrowheads="1"/>
          </p:cNvSpPr>
          <p:nvPr/>
        </p:nvSpPr>
        <p:spPr bwMode="auto">
          <a:xfrm>
            <a:off x="1981200" y="4191000"/>
            <a:ext cx="1371600" cy="1371600"/>
          </a:xfrm>
          <a:prstGeom prst="wedgeRectCallout">
            <a:avLst>
              <a:gd name="adj1" fmla="val 65278"/>
              <a:gd name="adj2" fmla="val -37269"/>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pic>
        <p:nvPicPr>
          <p:cNvPr id="397371" name="Picture 64"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1425" y="2981325"/>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7372" name="Picture 65"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8625" y="4200525"/>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7373" name="Picture 66"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25146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7374" name="Picture 67"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41910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3684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78" name="Rectangle 2"/>
          <p:cNvSpPr>
            <a:spLocks noChangeArrowheads="1"/>
          </p:cNvSpPr>
          <p:nvPr/>
        </p:nvSpPr>
        <p:spPr bwMode="auto">
          <a:xfrm>
            <a:off x="7086600" y="1752600"/>
            <a:ext cx="228600" cy="2286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9362" name="Text Box 3"/>
          <p:cNvSpPr txBox="1">
            <a:spLocks noChangeArrowheads="1"/>
          </p:cNvSpPr>
          <p:nvPr/>
        </p:nvSpPr>
        <p:spPr bwMode="auto">
          <a:xfrm>
            <a:off x="7048500" y="1704975"/>
            <a:ext cx="2794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7</a:t>
            </a:r>
          </a:p>
        </p:txBody>
      </p:sp>
      <p:grpSp>
        <p:nvGrpSpPr>
          <p:cNvPr id="2" name="Group 4"/>
          <p:cNvGrpSpPr>
            <a:grpSpLocks/>
          </p:cNvGrpSpPr>
          <p:nvPr/>
        </p:nvGrpSpPr>
        <p:grpSpPr bwMode="auto">
          <a:xfrm>
            <a:off x="3733800" y="3276600"/>
            <a:ext cx="4724400" cy="2362200"/>
            <a:chOff x="2352" y="2064"/>
            <a:chExt cx="2976" cy="1488"/>
          </a:xfrm>
        </p:grpSpPr>
        <p:sp>
          <p:nvSpPr>
            <p:cNvPr id="399433" name="Rectangle 5"/>
            <p:cNvSpPr>
              <a:spLocks noChangeArrowheads="1"/>
            </p:cNvSpPr>
            <p:nvPr/>
          </p:nvSpPr>
          <p:spPr bwMode="auto">
            <a:xfrm>
              <a:off x="4656" y="2448"/>
              <a:ext cx="672" cy="14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9434" name="Freeform 6"/>
            <p:cNvSpPr>
              <a:spLocks/>
            </p:cNvSpPr>
            <p:nvPr/>
          </p:nvSpPr>
          <p:spPr bwMode="auto">
            <a:xfrm>
              <a:off x="2352" y="2064"/>
              <a:ext cx="1800" cy="1488"/>
            </a:xfrm>
            <a:custGeom>
              <a:avLst/>
              <a:gdLst>
                <a:gd name="T0" fmla="*/ 1680 w 1800"/>
                <a:gd name="T1" fmla="*/ 0 h 1352"/>
                <a:gd name="T2" fmla="*/ 1776 w 1800"/>
                <a:gd name="T3" fmla="*/ 10295 h 1352"/>
                <a:gd name="T4" fmla="*/ 1536 w 1800"/>
                <a:gd name="T5" fmla="*/ 22493 h 1352"/>
                <a:gd name="T6" fmla="*/ 1056 w 1800"/>
                <a:gd name="T7" fmla="*/ 26216 h 1352"/>
                <a:gd name="T8" fmla="*/ 528 w 1800"/>
                <a:gd name="T9" fmla="*/ 23429 h 1352"/>
                <a:gd name="T10" fmla="*/ 0 w 1800"/>
                <a:gd name="T11" fmla="*/ 14062 h 1352"/>
                <a:gd name="T12" fmla="*/ 0 60000 65536"/>
                <a:gd name="T13" fmla="*/ 0 60000 65536"/>
                <a:gd name="T14" fmla="*/ 0 60000 65536"/>
                <a:gd name="T15" fmla="*/ 0 60000 65536"/>
                <a:gd name="T16" fmla="*/ 0 60000 65536"/>
                <a:gd name="T17" fmla="*/ 0 60000 65536"/>
                <a:gd name="T18" fmla="*/ 0 w 1800"/>
                <a:gd name="T19" fmla="*/ 0 h 1352"/>
                <a:gd name="T20" fmla="*/ 1800 w 1800"/>
                <a:gd name="T21" fmla="*/ 1352 h 1352"/>
              </a:gdLst>
              <a:ahLst/>
              <a:cxnLst>
                <a:cxn ang="T12">
                  <a:pos x="T0" y="T1"/>
                </a:cxn>
                <a:cxn ang="T13">
                  <a:pos x="T2" y="T3"/>
                </a:cxn>
                <a:cxn ang="T14">
                  <a:pos x="T4" y="T5"/>
                </a:cxn>
                <a:cxn ang="T15">
                  <a:pos x="T6" y="T7"/>
                </a:cxn>
                <a:cxn ang="T16">
                  <a:pos x="T8" y="T9"/>
                </a:cxn>
                <a:cxn ang="T17">
                  <a:pos x="T10" y="T11"/>
                </a:cxn>
              </a:cxnLst>
              <a:rect l="T18" t="T19" r="T20" b="T21"/>
              <a:pathLst>
                <a:path w="1800" h="1352">
                  <a:moveTo>
                    <a:pt x="1680" y="0"/>
                  </a:moveTo>
                  <a:cubicBezTo>
                    <a:pt x="1740" y="168"/>
                    <a:pt x="1800" y="336"/>
                    <a:pt x="1776" y="528"/>
                  </a:cubicBezTo>
                  <a:cubicBezTo>
                    <a:pt x="1752" y="720"/>
                    <a:pt x="1656" y="1016"/>
                    <a:pt x="1536" y="1152"/>
                  </a:cubicBezTo>
                  <a:cubicBezTo>
                    <a:pt x="1416" y="1288"/>
                    <a:pt x="1224" y="1336"/>
                    <a:pt x="1056" y="1344"/>
                  </a:cubicBezTo>
                  <a:cubicBezTo>
                    <a:pt x="888" y="1352"/>
                    <a:pt x="704" y="1304"/>
                    <a:pt x="528" y="1200"/>
                  </a:cubicBezTo>
                  <a:cubicBezTo>
                    <a:pt x="352" y="1096"/>
                    <a:pt x="176" y="908"/>
                    <a:pt x="0" y="720"/>
                  </a:cubicBezTo>
                </a:path>
              </a:pathLst>
            </a:custGeom>
            <a:noFill/>
            <a:ln w="31750">
              <a:solidFill>
                <a:schemeClr val="hlink"/>
              </a:solidFill>
              <a:round/>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en-US"/>
            </a:p>
          </p:txBody>
        </p:sp>
      </p:grpSp>
      <p:grpSp>
        <p:nvGrpSpPr>
          <p:cNvPr id="3" name="Group 7"/>
          <p:cNvGrpSpPr>
            <a:grpSpLocks/>
          </p:cNvGrpSpPr>
          <p:nvPr/>
        </p:nvGrpSpPr>
        <p:grpSpPr bwMode="auto">
          <a:xfrm>
            <a:off x="2209800" y="2819400"/>
            <a:ext cx="3048000" cy="2209800"/>
            <a:chOff x="1392" y="1776"/>
            <a:chExt cx="1920" cy="1392"/>
          </a:xfrm>
        </p:grpSpPr>
        <p:sp>
          <p:nvSpPr>
            <p:cNvPr id="399431" name="Rectangle 8"/>
            <p:cNvSpPr>
              <a:spLocks noChangeArrowheads="1"/>
            </p:cNvSpPr>
            <p:nvPr/>
          </p:nvSpPr>
          <p:spPr bwMode="auto">
            <a:xfrm>
              <a:off x="1392" y="3024"/>
              <a:ext cx="672" cy="14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9432" name="Freeform 9"/>
            <p:cNvSpPr>
              <a:spLocks/>
            </p:cNvSpPr>
            <p:nvPr/>
          </p:nvSpPr>
          <p:spPr bwMode="auto">
            <a:xfrm>
              <a:off x="2496" y="1776"/>
              <a:ext cx="816" cy="912"/>
            </a:xfrm>
            <a:custGeom>
              <a:avLst/>
              <a:gdLst>
                <a:gd name="T0" fmla="*/ 0 w 816"/>
                <a:gd name="T1" fmla="*/ 912 h 912"/>
                <a:gd name="T2" fmla="*/ 240 w 816"/>
                <a:gd name="T3" fmla="*/ 480 h 912"/>
                <a:gd name="T4" fmla="*/ 816 w 816"/>
                <a:gd name="T5" fmla="*/ 0 h 912"/>
                <a:gd name="T6" fmla="*/ 0 60000 65536"/>
                <a:gd name="T7" fmla="*/ 0 60000 65536"/>
                <a:gd name="T8" fmla="*/ 0 60000 65536"/>
                <a:gd name="T9" fmla="*/ 0 w 816"/>
                <a:gd name="T10" fmla="*/ 0 h 912"/>
                <a:gd name="T11" fmla="*/ 816 w 816"/>
                <a:gd name="T12" fmla="*/ 912 h 912"/>
              </a:gdLst>
              <a:ahLst/>
              <a:cxnLst>
                <a:cxn ang="T6">
                  <a:pos x="T0" y="T1"/>
                </a:cxn>
                <a:cxn ang="T7">
                  <a:pos x="T2" y="T3"/>
                </a:cxn>
                <a:cxn ang="T8">
                  <a:pos x="T4" y="T5"/>
                </a:cxn>
              </a:cxnLst>
              <a:rect l="T9" t="T10" r="T11" b="T12"/>
              <a:pathLst>
                <a:path w="816" h="912">
                  <a:moveTo>
                    <a:pt x="0" y="912"/>
                  </a:moveTo>
                  <a:cubicBezTo>
                    <a:pt x="52" y="772"/>
                    <a:pt x="104" y="632"/>
                    <a:pt x="240" y="480"/>
                  </a:cubicBezTo>
                  <a:cubicBezTo>
                    <a:pt x="376" y="328"/>
                    <a:pt x="596" y="164"/>
                    <a:pt x="816" y="0"/>
                  </a:cubicBezTo>
                </a:path>
              </a:pathLst>
            </a:custGeom>
            <a:noFill/>
            <a:ln w="31750">
              <a:solidFill>
                <a:schemeClr val="hlink"/>
              </a:solidFill>
              <a:round/>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en-US"/>
            </a:p>
          </p:txBody>
        </p:sp>
      </p:grpSp>
      <p:sp>
        <p:nvSpPr>
          <p:cNvPr id="399365" name="Rectangle 10"/>
          <p:cNvSpPr>
            <a:spLocks noGrp="1" noChangeArrowheads="1"/>
          </p:cNvSpPr>
          <p:nvPr>
            <p:ph type="title"/>
          </p:nvPr>
        </p:nvSpPr>
        <p:spPr>
          <a:xfrm>
            <a:off x="609600" y="152400"/>
            <a:ext cx="7772400" cy="1143000"/>
          </a:xfrm>
        </p:spPr>
        <p:txBody>
          <a:bodyPr/>
          <a:lstStyle/>
          <a:p>
            <a:r>
              <a:rPr lang="en-US" altLang="x-none" sz="3600">
                <a:ea typeface="ＭＳ Ｐゴシック" charset="-128"/>
              </a:rPr>
              <a:t>DHT: Chord Routing</a:t>
            </a:r>
          </a:p>
        </p:txBody>
      </p:sp>
      <p:sp>
        <p:nvSpPr>
          <p:cNvPr id="49159" name="Rectangle 11"/>
          <p:cNvSpPr>
            <a:spLocks noGrp="1" noChangeArrowheads="1"/>
          </p:cNvSpPr>
          <p:nvPr>
            <p:ph type="body" idx="1"/>
          </p:nvPr>
        </p:nvSpPr>
        <p:spPr>
          <a:xfrm>
            <a:off x="457200" y="1770063"/>
            <a:ext cx="3570288" cy="2378075"/>
          </a:xfrm>
        </p:spPr>
        <p:txBody>
          <a:bodyPr/>
          <a:lstStyle/>
          <a:p>
            <a:pPr marL="285750" indent="-285750">
              <a:lnSpc>
                <a:spcPct val="80000"/>
              </a:lnSpc>
              <a:buFont typeface="ZapfDingbats" pitchFamily="82" charset="2"/>
              <a:buChar char="r"/>
              <a:defRPr/>
            </a:pPr>
            <a:r>
              <a:rPr lang="en-US" sz="1700" dirty="0" smtClean="0">
                <a:ea typeface="+mn-ea"/>
                <a:cs typeface="+mn-cs"/>
                <a:sym typeface="Wingdings" pitchFamily="2" charset="2"/>
              </a:rPr>
              <a:t>Upon receiving a query for item </a:t>
            </a:r>
            <a:r>
              <a:rPr lang="en-US" sz="1700" i="1" dirty="0" smtClean="0">
                <a:ea typeface="+mn-ea"/>
                <a:cs typeface="+mn-cs"/>
                <a:sym typeface="Wingdings" pitchFamily="2" charset="2"/>
              </a:rPr>
              <a:t>id</a:t>
            </a:r>
            <a:r>
              <a:rPr lang="en-US" sz="1700" dirty="0" smtClean="0">
                <a:ea typeface="+mn-ea"/>
                <a:cs typeface="+mn-cs"/>
                <a:sym typeface="Wingdings" pitchFamily="2" charset="2"/>
              </a:rPr>
              <a:t>, a node:</a:t>
            </a:r>
          </a:p>
          <a:p>
            <a:pPr marL="285750">
              <a:lnSpc>
                <a:spcPct val="80000"/>
              </a:lnSpc>
              <a:buFont typeface="ZapfDingbats" pitchFamily="82" charset="2"/>
              <a:buChar char="r"/>
              <a:defRPr/>
            </a:pPr>
            <a:r>
              <a:rPr lang="en-US" sz="1700" dirty="0" smtClean="0">
                <a:ea typeface="+mn-ea"/>
                <a:cs typeface="+mn-cs"/>
                <a:sym typeface="Wingdings" pitchFamily="2" charset="2"/>
              </a:rPr>
              <a:t>checks whether stores the item locally</a:t>
            </a:r>
          </a:p>
          <a:p>
            <a:pPr marL="285750">
              <a:lnSpc>
                <a:spcPct val="80000"/>
              </a:lnSpc>
              <a:buFont typeface="ZapfDingbats" pitchFamily="82" charset="2"/>
              <a:buChar char="r"/>
              <a:defRPr/>
            </a:pPr>
            <a:r>
              <a:rPr lang="en-US" sz="1700" dirty="0" smtClean="0">
                <a:ea typeface="+mn-ea"/>
                <a:cs typeface="+mn-cs"/>
                <a:sym typeface="Wingdings" pitchFamily="2" charset="2"/>
              </a:rPr>
              <a:t>if not, forwards the query to the largest node in its successor table that does not exceed </a:t>
            </a:r>
            <a:r>
              <a:rPr lang="en-US" sz="1700" i="1" dirty="0" smtClean="0">
                <a:ea typeface="+mn-ea"/>
                <a:cs typeface="+mn-cs"/>
                <a:sym typeface="Wingdings" pitchFamily="2" charset="2"/>
              </a:rPr>
              <a:t>id</a:t>
            </a:r>
          </a:p>
        </p:txBody>
      </p:sp>
      <p:sp>
        <p:nvSpPr>
          <p:cNvPr id="399367" name="Oval 12"/>
          <p:cNvSpPr>
            <a:spLocks noChangeArrowheads="1"/>
          </p:cNvSpPr>
          <p:nvPr/>
        </p:nvSpPr>
        <p:spPr bwMode="auto">
          <a:xfrm>
            <a:off x="3660775" y="2733675"/>
            <a:ext cx="3249613" cy="32654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9368" name="Text Box 13"/>
          <p:cNvSpPr txBox="1">
            <a:spLocks noChangeArrowheads="1"/>
          </p:cNvSpPr>
          <p:nvPr/>
        </p:nvSpPr>
        <p:spPr bwMode="auto">
          <a:xfrm>
            <a:off x="5170488" y="2898775"/>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0</a:t>
            </a:r>
          </a:p>
        </p:txBody>
      </p:sp>
      <p:sp>
        <p:nvSpPr>
          <p:cNvPr id="399369" name="Oval 14"/>
          <p:cNvSpPr>
            <a:spLocks noChangeArrowheads="1"/>
          </p:cNvSpPr>
          <p:nvPr/>
        </p:nvSpPr>
        <p:spPr bwMode="auto">
          <a:xfrm>
            <a:off x="6324600" y="3124200"/>
            <a:ext cx="173038" cy="142875"/>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9370" name="Text Box 15"/>
          <p:cNvSpPr txBox="1">
            <a:spLocks noChangeArrowheads="1"/>
          </p:cNvSpPr>
          <p:nvPr/>
        </p:nvSpPr>
        <p:spPr bwMode="auto">
          <a:xfrm>
            <a:off x="6105525" y="3152775"/>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1</a:t>
            </a:r>
          </a:p>
        </p:txBody>
      </p:sp>
      <p:sp>
        <p:nvSpPr>
          <p:cNvPr id="399371" name="Text Box 16"/>
          <p:cNvSpPr txBox="1">
            <a:spLocks noChangeArrowheads="1"/>
          </p:cNvSpPr>
          <p:nvPr/>
        </p:nvSpPr>
        <p:spPr bwMode="auto">
          <a:xfrm>
            <a:off x="6562725" y="415925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2</a:t>
            </a:r>
          </a:p>
        </p:txBody>
      </p:sp>
      <p:sp>
        <p:nvSpPr>
          <p:cNvPr id="399372" name="Text Box 17"/>
          <p:cNvSpPr txBox="1">
            <a:spLocks noChangeArrowheads="1"/>
          </p:cNvSpPr>
          <p:nvPr/>
        </p:nvSpPr>
        <p:spPr bwMode="auto">
          <a:xfrm>
            <a:off x="6105525" y="5286375"/>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3</a:t>
            </a:r>
          </a:p>
        </p:txBody>
      </p:sp>
      <p:sp>
        <p:nvSpPr>
          <p:cNvPr id="399373" name="Text Box 18"/>
          <p:cNvSpPr txBox="1">
            <a:spLocks noChangeArrowheads="1"/>
          </p:cNvSpPr>
          <p:nvPr/>
        </p:nvSpPr>
        <p:spPr bwMode="auto">
          <a:xfrm>
            <a:off x="5176838" y="54864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4</a:t>
            </a:r>
          </a:p>
        </p:txBody>
      </p:sp>
      <p:sp>
        <p:nvSpPr>
          <p:cNvPr id="399374" name="Text Box 19"/>
          <p:cNvSpPr txBox="1">
            <a:spLocks noChangeArrowheads="1"/>
          </p:cNvSpPr>
          <p:nvPr/>
        </p:nvSpPr>
        <p:spPr bwMode="auto">
          <a:xfrm>
            <a:off x="4181475" y="5286375"/>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5</a:t>
            </a:r>
          </a:p>
        </p:txBody>
      </p:sp>
      <p:sp>
        <p:nvSpPr>
          <p:cNvPr id="399375" name="Text Box 20"/>
          <p:cNvSpPr txBox="1">
            <a:spLocks noChangeArrowheads="1"/>
          </p:cNvSpPr>
          <p:nvPr/>
        </p:nvSpPr>
        <p:spPr bwMode="auto">
          <a:xfrm>
            <a:off x="3665538" y="415925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6</a:t>
            </a:r>
          </a:p>
        </p:txBody>
      </p:sp>
      <p:sp>
        <p:nvSpPr>
          <p:cNvPr id="399376" name="Text Box 21"/>
          <p:cNvSpPr txBox="1">
            <a:spLocks noChangeArrowheads="1"/>
          </p:cNvSpPr>
          <p:nvPr/>
        </p:nvSpPr>
        <p:spPr bwMode="auto">
          <a:xfrm>
            <a:off x="4176713" y="321945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7</a:t>
            </a:r>
          </a:p>
        </p:txBody>
      </p:sp>
      <p:sp>
        <p:nvSpPr>
          <p:cNvPr id="399377" name="Line 22"/>
          <p:cNvSpPr>
            <a:spLocks noChangeShapeType="1"/>
          </p:cNvSpPr>
          <p:nvPr/>
        </p:nvSpPr>
        <p:spPr bwMode="auto">
          <a:xfrm>
            <a:off x="5334000" y="2743200"/>
            <a:ext cx="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9378" name="Line 23"/>
          <p:cNvSpPr>
            <a:spLocks noChangeShapeType="1"/>
          </p:cNvSpPr>
          <p:nvPr/>
        </p:nvSpPr>
        <p:spPr bwMode="auto">
          <a:xfrm>
            <a:off x="5334000" y="5943600"/>
            <a:ext cx="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9379" name="Line 24"/>
          <p:cNvSpPr>
            <a:spLocks noChangeShapeType="1"/>
          </p:cNvSpPr>
          <p:nvPr/>
        </p:nvSpPr>
        <p:spPr bwMode="auto">
          <a:xfrm>
            <a:off x="3657600" y="4343400"/>
            <a:ext cx="76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9380" name="Line 25"/>
          <p:cNvSpPr>
            <a:spLocks noChangeShapeType="1"/>
          </p:cNvSpPr>
          <p:nvPr/>
        </p:nvSpPr>
        <p:spPr bwMode="auto">
          <a:xfrm>
            <a:off x="6858000" y="4343400"/>
            <a:ext cx="76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9381" name="Line 26"/>
          <p:cNvSpPr>
            <a:spLocks noChangeShapeType="1"/>
          </p:cNvSpPr>
          <p:nvPr/>
        </p:nvSpPr>
        <p:spPr bwMode="auto">
          <a:xfrm>
            <a:off x="4114800" y="3276600"/>
            <a:ext cx="7620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9382" name="Line 27"/>
          <p:cNvSpPr>
            <a:spLocks noChangeShapeType="1"/>
          </p:cNvSpPr>
          <p:nvPr/>
        </p:nvSpPr>
        <p:spPr bwMode="auto">
          <a:xfrm>
            <a:off x="6324600" y="5486400"/>
            <a:ext cx="7620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9383" name="Line 28"/>
          <p:cNvSpPr>
            <a:spLocks noChangeShapeType="1"/>
          </p:cNvSpPr>
          <p:nvPr/>
        </p:nvSpPr>
        <p:spPr bwMode="auto">
          <a:xfrm flipV="1">
            <a:off x="4191000" y="5486400"/>
            <a:ext cx="7620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9384" name="Text Box 29"/>
          <p:cNvSpPr txBox="1">
            <a:spLocks noChangeArrowheads="1"/>
          </p:cNvSpPr>
          <p:nvPr/>
        </p:nvSpPr>
        <p:spPr bwMode="auto">
          <a:xfrm>
            <a:off x="7605713" y="3136900"/>
            <a:ext cx="1809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99385" name="Text Box 30"/>
          <p:cNvSpPr txBox="1">
            <a:spLocks noChangeArrowheads="1"/>
          </p:cNvSpPr>
          <p:nvPr/>
        </p:nvSpPr>
        <p:spPr bwMode="auto">
          <a:xfrm>
            <a:off x="7345363" y="3213100"/>
            <a:ext cx="1114425"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i="1">
                <a:solidFill>
                  <a:srgbClr val="000000"/>
                </a:solidFill>
              </a:rPr>
              <a:t>i  id</a:t>
            </a:r>
            <a:r>
              <a:rPr lang="en-US" altLang="x-none" sz="1400">
                <a:solidFill>
                  <a:srgbClr val="000000"/>
                </a:solidFill>
              </a:rPr>
              <a:t>+2</a:t>
            </a:r>
            <a:r>
              <a:rPr lang="en-US" altLang="x-none" sz="1400" baseline="50000">
                <a:solidFill>
                  <a:srgbClr val="000000"/>
                </a:solidFill>
              </a:rPr>
              <a:t>i  </a:t>
            </a:r>
            <a:r>
              <a:rPr lang="en-US" altLang="x-none" sz="1400">
                <a:solidFill>
                  <a:srgbClr val="000000"/>
                </a:solidFill>
              </a:rPr>
              <a:t>succ</a:t>
            </a:r>
          </a:p>
          <a:p>
            <a:pPr eaLnBrk="1" hangingPunct="1"/>
            <a:r>
              <a:rPr lang="en-US" altLang="x-none" sz="1400">
                <a:solidFill>
                  <a:srgbClr val="000000"/>
                </a:solidFill>
              </a:rPr>
              <a:t>0    2      2</a:t>
            </a:r>
          </a:p>
          <a:p>
            <a:pPr eaLnBrk="1" hangingPunct="1"/>
            <a:r>
              <a:rPr lang="en-US" altLang="x-none" sz="1400">
                <a:solidFill>
                  <a:srgbClr val="000000"/>
                </a:solidFill>
              </a:rPr>
              <a:t>1    3      6</a:t>
            </a:r>
          </a:p>
          <a:p>
            <a:pPr eaLnBrk="1" hangingPunct="1"/>
            <a:r>
              <a:rPr lang="en-US" altLang="x-none" sz="1400">
                <a:solidFill>
                  <a:srgbClr val="000000"/>
                </a:solidFill>
              </a:rPr>
              <a:t>2    5      6 </a:t>
            </a:r>
          </a:p>
        </p:txBody>
      </p:sp>
      <p:sp>
        <p:nvSpPr>
          <p:cNvPr id="399386" name="Rectangle 31"/>
          <p:cNvSpPr>
            <a:spLocks noChangeArrowheads="1"/>
          </p:cNvSpPr>
          <p:nvPr/>
        </p:nvSpPr>
        <p:spPr bwMode="auto">
          <a:xfrm>
            <a:off x="7359650" y="3200400"/>
            <a:ext cx="1066800" cy="990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9387" name="Line 32"/>
          <p:cNvSpPr>
            <a:spLocks noChangeShapeType="1"/>
          </p:cNvSpPr>
          <p:nvPr/>
        </p:nvSpPr>
        <p:spPr bwMode="auto">
          <a:xfrm>
            <a:off x="7559675" y="3200400"/>
            <a:ext cx="0" cy="981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9388" name="Line 33"/>
          <p:cNvSpPr>
            <a:spLocks noChangeShapeType="1"/>
          </p:cNvSpPr>
          <p:nvPr/>
        </p:nvSpPr>
        <p:spPr bwMode="auto">
          <a:xfrm>
            <a:off x="7969250" y="3200400"/>
            <a:ext cx="0" cy="990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9389" name="Line 34"/>
          <p:cNvSpPr>
            <a:spLocks noChangeShapeType="1"/>
          </p:cNvSpPr>
          <p:nvPr/>
        </p:nvSpPr>
        <p:spPr bwMode="auto">
          <a:xfrm>
            <a:off x="7359650" y="3486150"/>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9390" name="Text Box 35"/>
          <p:cNvSpPr txBox="1">
            <a:spLocks noChangeArrowheads="1"/>
          </p:cNvSpPr>
          <p:nvPr/>
        </p:nvSpPr>
        <p:spPr bwMode="auto">
          <a:xfrm>
            <a:off x="7300913" y="2908300"/>
            <a:ext cx="111918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Succ. Table</a:t>
            </a:r>
          </a:p>
        </p:txBody>
      </p:sp>
      <p:sp>
        <p:nvSpPr>
          <p:cNvPr id="399391" name="AutoShape 36"/>
          <p:cNvSpPr>
            <a:spLocks noChangeArrowheads="1"/>
          </p:cNvSpPr>
          <p:nvPr/>
        </p:nvSpPr>
        <p:spPr bwMode="auto">
          <a:xfrm>
            <a:off x="7162800" y="2895600"/>
            <a:ext cx="1828800" cy="1371600"/>
          </a:xfrm>
          <a:prstGeom prst="wedgeRectCallout">
            <a:avLst>
              <a:gd name="adj1" fmla="val -85940"/>
              <a:gd name="adj2" fmla="val -2963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99392" name="Oval 37"/>
          <p:cNvSpPr>
            <a:spLocks noChangeArrowheads="1"/>
          </p:cNvSpPr>
          <p:nvPr/>
        </p:nvSpPr>
        <p:spPr bwMode="auto">
          <a:xfrm>
            <a:off x="6837363" y="4276725"/>
            <a:ext cx="173037" cy="142875"/>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9393" name="Text Box 38"/>
          <p:cNvSpPr txBox="1">
            <a:spLocks noChangeArrowheads="1"/>
          </p:cNvSpPr>
          <p:nvPr/>
        </p:nvSpPr>
        <p:spPr bwMode="auto">
          <a:xfrm>
            <a:off x="7605713" y="5118100"/>
            <a:ext cx="1809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99394" name="Text Box 39"/>
          <p:cNvSpPr txBox="1">
            <a:spLocks noChangeArrowheads="1"/>
          </p:cNvSpPr>
          <p:nvPr/>
        </p:nvSpPr>
        <p:spPr bwMode="auto">
          <a:xfrm>
            <a:off x="7345363" y="5194300"/>
            <a:ext cx="1114425"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i="1">
                <a:solidFill>
                  <a:srgbClr val="000000"/>
                </a:solidFill>
              </a:rPr>
              <a:t>i  id</a:t>
            </a:r>
            <a:r>
              <a:rPr lang="en-US" altLang="x-none" sz="1400">
                <a:solidFill>
                  <a:srgbClr val="000000"/>
                </a:solidFill>
              </a:rPr>
              <a:t>+2</a:t>
            </a:r>
            <a:r>
              <a:rPr lang="en-US" altLang="x-none" sz="1400" baseline="50000">
                <a:solidFill>
                  <a:srgbClr val="000000"/>
                </a:solidFill>
              </a:rPr>
              <a:t>i  </a:t>
            </a:r>
            <a:r>
              <a:rPr lang="en-US" altLang="x-none" sz="1400">
                <a:solidFill>
                  <a:srgbClr val="000000"/>
                </a:solidFill>
              </a:rPr>
              <a:t>succ</a:t>
            </a:r>
          </a:p>
          <a:p>
            <a:pPr eaLnBrk="1" hangingPunct="1"/>
            <a:r>
              <a:rPr lang="en-US" altLang="x-none" sz="1400">
                <a:solidFill>
                  <a:srgbClr val="000000"/>
                </a:solidFill>
              </a:rPr>
              <a:t>0    3      6</a:t>
            </a:r>
          </a:p>
          <a:p>
            <a:pPr eaLnBrk="1" hangingPunct="1"/>
            <a:r>
              <a:rPr lang="en-US" altLang="x-none" sz="1400">
                <a:solidFill>
                  <a:srgbClr val="000000"/>
                </a:solidFill>
              </a:rPr>
              <a:t>1    4      6</a:t>
            </a:r>
          </a:p>
          <a:p>
            <a:pPr eaLnBrk="1" hangingPunct="1"/>
            <a:r>
              <a:rPr lang="en-US" altLang="x-none" sz="1400">
                <a:solidFill>
                  <a:srgbClr val="000000"/>
                </a:solidFill>
              </a:rPr>
              <a:t>2    6      6 </a:t>
            </a:r>
          </a:p>
        </p:txBody>
      </p:sp>
      <p:sp>
        <p:nvSpPr>
          <p:cNvPr id="399395" name="Rectangle 40"/>
          <p:cNvSpPr>
            <a:spLocks noChangeArrowheads="1"/>
          </p:cNvSpPr>
          <p:nvPr/>
        </p:nvSpPr>
        <p:spPr bwMode="auto">
          <a:xfrm>
            <a:off x="7359650" y="5181600"/>
            <a:ext cx="1066800" cy="990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9396" name="Line 41"/>
          <p:cNvSpPr>
            <a:spLocks noChangeShapeType="1"/>
          </p:cNvSpPr>
          <p:nvPr/>
        </p:nvSpPr>
        <p:spPr bwMode="auto">
          <a:xfrm>
            <a:off x="7559675" y="5181600"/>
            <a:ext cx="0" cy="981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9397" name="Line 42"/>
          <p:cNvSpPr>
            <a:spLocks noChangeShapeType="1"/>
          </p:cNvSpPr>
          <p:nvPr/>
        </p:nvSpPr>
        <p:spPr bwMode="auto">
          <a:xfrm>
            <a:off x="7969250" y="5181600"/>
            <a:ext cx="0" cy="990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9398" name="Line 43"/>
          <p:cNvSpPr>
            <a:spLocks noChangeShapeType="1"/>
          </p:cNvSpPr>
          <p:nvPr/>
        </p:nvSpPr>
        <p:spPr bwMode="auto">
          <a:xfrm>
            <a:off x="7359650" y="5467350"/>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9399" name="Text Box 44"/>
          <p:cNvSpPr txBox="1">
            <a:spLocks noChangeArrowheads="1"/>
          </p:cNvSpPr>
          <p:nvPr/>
        </p:nvSpPr>
        <p:spPr bwMode="auto">
          <a:xfrm>
            <a:off x="7300913" y="4889500"/>
            <a:ext cx="111918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Succ. Table</a:t>
            </a:r>
          </a:p>
        </p:txBody>
      </p:sp>
      <p:sp>
        <p:nvSpPr>
          <p:cNvPr id="399400" name="AutoShape 45"/>
          <p:cNvSpPr>
            <a:spLocks noChangeArrowheads="1"/>
          </p:cNvSpPr>
          <p:nvPr/>
        </p:nvSpPr>
        <p:spPr bwMode="auto">
          <a:xfrm>
            <a:off x="7162800" y="4876800"/>
            <a:ext cx="1371600" cy="1371600"/>
          </a:xfrm>
          <a:prstGeom prst="wedgeRectCallout">
            <a:avLst>
              <a:gd name="adj1" fmla="val -61111"/>
              <a:gd name="adj2" fmla="val -85185"/>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99401" name="Oval 46"/>
          <p:cNvSpPr>
            <a:spLocks noChangeArrowheads="1"/>
          </p:cNvSpPr>
          <p:nvPr/>
        </p:nvSpPr>
        <p:spPr bwMode="auto">
          <a:xfrm>
            <a:off x="5257800" y="2667000"/>
            <a:ext cx="173038" cy="142875"/>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9402" name="Text Box 47"/>
          <p:cNvSpPr txBox="1">
            <a:spLocks noChangeArrowheads="1"/>
          </p:cNvSpPr>
          <p:nvPr/>
        </p:nvSpPr>
        <p:spPr bwMode="auto">
          <a:xfrm>
            <a:off x="6081713" y="1612900"/>
            <a:ext cx="1809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99403" name="Text Box 48"/>
          <p:cNvSpPr txBox="1">
            <a:spLocks noChangeArrowheads="1"/>
          </p:cNvSpPr>
          <p:nvPr/>
        </p:nvSpPr>
        <p:spPr bwMode="auto">
          <a:xfrm>
            <a:off x="5821363" y="1689100"/>
            <a:ext cx="1114425"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i="1">
                <a:solidFill>
                  <a:srgbClr val="000000"/>
                </a:solidFill>
              </a:rPr>
              <a:t>i  id</a:t>
            </a:r>
            <a:r>
              <a:rPr lang="en-US" altLang="x-none" sz="1400">
                <a:solidFill>
                  <a:srgbClr val="000000"/>
                </a:solidFill>
              </a:rPr>
              <a:t>+2</a:t>
            </a:r>
            <a:r>
              <a:rPr lang="en-US" altLang="x-none" sz="1400" baseline="50000">
                <a:solidFill>
                  <a:srgbClr val="000000"/>
                </a:solidFill>
              </a:rPr>
              <a:t>i  </a:t>
            </a:r>
            <a:r>
              <a:rPr lang="en-US" altLang="x-none" sz="1400">
                <a:solidFill>
                  <a:srgbClr val="000000"/>
                </a:solidFill>
              </a:rPr>
              <a:t>succ</a:t>
            </a:r>
          </a:p>
          <a:p>
            <a:pPr eaLnBrk="1" hangingPunct="1"/>
            <a:r>
              <a:rPr lang="en-US" altLang="x-none" sz="1400">
                <a:solidFill>
                  <a:srgbClr val="000000"/>
                </a:solidFill>
              </a:rPr>
              <a:t>0    1      1</a:t>
            </a:r>
          </a:p>
          <a:p>
            <a:pPr eaLnBrk="1" hangingPunct="1"/>
            <a:r>
              <a:rPr lang="en-US" altLang="x-none" sz="1400">
                <a:solidFill>
                  <a:srgbClr val="000000"/>
                </a:solidFill>
              </a:rPr>
              <a:t>1    2      2</a:t>
            </a:r>
          </a:p>
          <a:p>
            <a:pPr eaLnBrk="1" hangingPunct="1"/>
            <a:r>
              <a:rPr lang="en-US" altLang="x-none" sz="1400">
                <a:solidFill>
                  <a:srgbClr val="000000"/>
                </a:solidFill>
              </a:rPr>
              <a:t>2    4      0 </a:t>
            </a:r>
          </a:p>
        </p:txBody>
      </p:sp>
      <p:sp>
        <p:nvSpPr>
          <p:cNvPr id="399404" name="Rectangle 49"/>
          <p:cNvSpPr>
            <a:spLocks noChangeArrowheads="1"/>
          </p:cNvSpPr>
          <p:nvPr/>
        </p:nvSpPr>
        <p:spPr bwMode="auto">
          <a:xfrm>
            <a:off x="5835650" y="1676400"/>
            <a:ext cx="1066800" cy="990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9405" name="Line 50"/>
          <p:cNvSpPr>
            <a:spLocks noChangeShapeType="1"/>
          </p:cNvSpPr>
          <p:nvPr/>
        </p:nvSpPr>
        <p:spPr bwMode="auto">
          <a:xfrm>
            <a:off x="6035675" y="1676400"/>
            <a:ext cx="0" cy="981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9406" name="Line 51"/>
          <p:cNvSpPr>
            <a:spLocks noChangeShapeType="1"/>
          </p:cNvSpPr>
          <p:nvPr/>
        </p:nvSpPr>
        <p:spPr bwMode="auto">
          <a:xfrm>
            <a:off x="6445250" y="1676400"/>
            <a:ext cx="0" cy="990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9407" name="Line 52"/>
          <p:cNvSpPr>
            <a:spLocks noChangeShapeType="1"/>
          </p:cNvSpPr>
          <p:nvPr/>
        </p:nvSpPr>
        <p:spPr bwMode="auto">
          <a:xfrm>
            <a:off x="5835650" y="1962150"/>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9408" name="Text Box 53"/>
          <p:cNvSpPr txBox="1">
            <a:spLocks noChangeArrowheads="1"/>
          </p:cNvSpPr>
          <p:nvPr/>
        </p:nvSpPr>
        <p:spPr bwMode="auto">
          <a:xfrm>
            <a:off x="5776913" y="1384300"/>
            <a:ext cx="111918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Succ. Table</a:t>
            </a:r>
          </a:p>
        </p:txBody>
      </p:sp>
      <p:sp>
        <p:nvSpPr>
          <p:cNvPr id="399409" name="AutoShape 54"/>
          <p:cNvSpPr>
            <a:spLocks noChangeArrowheads="1"/>
          </p:cNvSpPr>
          <p:nvPr/>
        </p:nvSpPr>
        <p:spPr bwMode="auto">
          <a:xfrm>
            <a:off x="5638800" y="1371600"/>
            <a:ext cx="1905000" cy="1371600"/>
          </a:xfrm>
          <a:prstGeom prst="wedgeRectCallout">
            <a:avLst>
              <a:gd name="adj1" fmla="val -62500"/>
              <a:gd name="adj2" fmla="val 42593"/>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99410" name="Rectangle 55"/>
          <p:cNvSpPr>
            <a:spLocks noChangeArrowheads="1"/>
          </p:cNvSpPr>
          <p:nvPr/>
        </p:nvSpPr>
        <p:spPr bwMode="auto">
          <a:xfrm>
            <a:off x="7075488" y="1743075"/>
            <a:ext cx="228600" cy="228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9411" name="Text Box 56"/>
          <p:cNvSpPr txBox="1">
            <a:spLocks noChangeArrowheads="1"/>
          </p:cNvSpPr>
          <p:nvPr/>
        </p:nvSpPr>
        <p:spPr bwMode="auto">
          <a:xfrm>
            <a:off x="8404225" y="2971800"/>
            <a:ext cx="66516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Items </a:t>
            </a:r>
          </a:p>
        </p:txBody>
      </p:sp>
      <p:sp>
        <p:nvSpPr>
          <p:cNvPr id="399412" name="Rectangle 57"/>
          <p:cNvSpPr>
            <a:spLocks noChangeArrowheads="1"/>
          </p:cNvSpPr>
          <p:nvPr/>
        </p:nvSpPr>
        <p:spPr bwMode="auto">
          <a:xfrm>
            <a:off x="8548688" y="3238500"/>
            <a:ext cx="228600" cy="228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9413" name="Text Box 58"/>
          <p:cNvSpPr txBox="1">
            <a:spLocks noChangeArrowheads="1"/>
          </p:cNvSpPr>
          <p:nvPr/>
        </p:nvSpPr>
        <p:spPr bwMode="auto">
          <a:xfrm>
            <a:off x="8534400" y="3200400"/>
            <a:ext cx="2794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1</a:t>
            </a:r>
          </a:p>
        </p:txBody>
      </p:sp>
      <p:sp>
        <p:nvSpPr>
          <p:cNvPr id="399414" name="Text Box 59"/>
          <p:cNvSpPr txBox="1">
            <a:spLocks noChangeArrowheads="1"/>
          </p:cNvSpPr>
          <p:nvPr/>
        </p:nvSpPr>
        <p:spPr bwMode="auto">
          <a:xfrm>
            <a:off x="6934200" y="1450975"/>
            <a:ext cx="66516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Items </a:t>
            </a:r>
          </a:p>
        </p:txBody>
      </p:sp>
      <p:sp>
        <p:nvSpPr>
          <p:cNvPr id="399415" name="Line 60"/>
          <p:cNvSpPr>
            <a:spLocks noChangeShapeType="1"/>
          </p:cNvSpPr>
          <p:nvPr/>
        </p:nvSpPr>
        <p:spPr bwMode="auto">
          <a:xfrm>
            <a:off x="3657600" y="4343400"/>
            <a:ext cx="76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9416" name="Oval 61"/>
          <p:cNvSpPr>
            <a:spLocks noChangeArrowheads="1"/>
          </p:cNvSpPr>
          <p:nvPr/>
        </p:nvSpPr>
        <p:spPr bwMode="auto">
          <a:xfrm>
            <a:off x="3560763" y="4276725"/>
            <a:ext cx="173037" cy="142875"/>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9417" name="Text Box 62"/>
          <p:cNvSpPr txBox="1">
            <a:spLocks noChangeArrowheads="1"/>
          </p:cNvSpPr>
          <p:nvPr/>
        </p:nvSpPr>
        <p:spPr bwMode="auto">
          <a:xfrm>
            <a:off x="2424113" y="4432300"/>
            <a:ext cx="1809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99418" name="Text Box 63"/>
          <p:cNvSpPr txBox="1">
            <a:spLocks noChangeArrowheads="1"/>
          </p:cNvSpPr>
          <p:nvPr/>
        </p:nvSpPr>
        <p:spPr bwMode="auto">
          <a:xfrm>
            <a:off x="2163763" y="4508500"/>
            <a:ext cx="1114425"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i="1">
                <a:solidFill>
                  <a:srgbClr val="000000"/>
                </a:solidFill>
              </a:rPr>
              <a:t>i  id</a:t>
            </a:r>
            <a:r>
              <a:rPr lang="en-US" altLang="x-none" sz="1400">
                <a:solidFill>
                  <a:srgbClr val="000000"/>
                </a:solidFill>
              </a:rPr>
              <a:t>+2</a:t>
            </a:r>
            <a:r>
              <a:rPr lang="en-US" altLang="x-none" sz="1400" baseline="50000">
                <a:solidFill>
                  <a:srgbClr val="000000"/>
                </a:solidFill>
              </a:rPr>
              <a:t>i  </a:t>
            </a:r>
            <a:r>
              <a:rPr lang="en-US" altLang="x-none" sz="1400">
                <a:solidFill>
                  <a:srgbClr val="000000"/>
                </a:solidFill>
              </a:rPr>
              <a:t>succ</a:t>
            </a:r>
          </a:p>
          <a:p>
            <a:pPr eaLnBrk="1" hangingPunct="1"/>
            <a:r>
              <a:rPr lang="en-US" altLang="x-none" sz="1400">
                <a:solidFill>
                  <a:srgbClr val="000000"/>
                </a:solidFill>
              </a:rPr>
              <a:t>0    7      0</a:t>
            </a:r>
          </a:p>
          <a:p>
            <a:pPr eaLnBrk="1" hangingPunct="1"/>
            <a:r>
              <a:rPr lang="en-US" altLang="x-none" sz="1400">
                <a:solidFill>
                  <a:srgbClr val="000000"/>
                </a:solidFill>
              </a:rPr>
              <a:t>1    0      0</a:t>
            </a:r>
          </a:p>
          <a:p>
            <a:pPr eaLnBrk="1" hangingPunct="1"/>
            <a:r>
              <a:rPr lang="en-US" altLang="x-none" sz="1400">
                <a:solidFill>
                  <a:srgbClr val="000000"/>
                </a:solidFill>
              </a:rPr>
              <a:t>2    2      2 </a:t>
            </a:r>
          </a:p>
        </p:txBody>
      </p:sp>
      <p:sp>
        <p:nvSpPr>
          <p:cNvPr id="399419" name="Rectangle 64"/>
          <p:cNvSpPr>
            <a:spLocks noChangeArrowheads="1"/>
          </p:cNvSpPr>
          <p:nvPr/>
        </p:nvSpPr>
        <p:spPr bwMode="auto">
          <a:xfrm>
            <a:off x="2209800" y="4495800"/>
            <a:ext cx="1066800" cy="990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9420" name="Line 65"/>
          <p:cNvSpPr>
            <a:spLocks noChangeShapeType="1"/>
          </p:cNvSpPr>
          <p:nvPr/>
        </p:nvSpPr>
        <p:spPr bwMode="auto">
          <a:xfrm>
            <a:off x="2378075" y="4495800"/>
            <a:ext cx="0" cy="981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9421" name="Line 66"/>
          <p:cNvSpPr>
            <a:spLocks noChangeShapeType="1"/>
          </p:cNvSpPr>
          <p:nvPr/>
        </p:nvSpPr>
        <p:spPr bwMode="auto">
          <a:xfrm>
            <a:off x="2787650" y="4495800"/>
            <a:ext cx="0" cy="990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9422" name="Line 67"/>
          <p:cNvSpPr>
            <a:spLocks noChangeShapeType="1"/>
          </p:cNvSpPr>
          <p:nvPr/>
        </p:nvSpPr>
        <p:spPr bwMode="auto">
          <a:xfrm>
            <a:off x="2178050" y="4781550"/>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9423" name="Text Box 68"/>
          <p:cNvSpPr txBox="1">
            <a:spLocks noChangeArrowheads="1"/>
          </p:cNvSpPr>
          <p:nvPr/>
        </p:nvSpPr>
        <p:spPr bwMode="auto">
          <a:xfrm>
            <a:off x="2119313" y="4203700"/>
            <a:ext cx="111918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Succ. Table</a:t>
            </a:r>
          </a:p>
        </p:txBody>
      </p:sp>
      <p:sp>
        <p:nvSpPr>
          <p:cNvPr id="399424" name="AutoShape 69"/>
          <p:cNvSpPr>
            <a:spLocks noChangeArrowheads="1"/>
          </p:cNvSpPr>
          <p:nvPr/>
        </p:nvSpPr>
        <p:spPr bwMode="auto">
          <a:xfrm>
            <a:off x="1981200" y="4191000"/>
            <a:ext cx="1371600" cy="1371600"/>
          </a:xfrm>
          <a:prstGeom prst="wedgeRectCallout">
            <a:avLst>
              <a:gd name="adj1" fmla="val 65278"/>
              <a:gd name="adj2" fmla="val -37269"/>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99425" name="Line 70"/>
          <p:cNvSpPr>
            <a:spLocks noChangeShapeType="1"/>
          </p:cNvSpPr>
          <p:nvPr/>
        </p:nvSpPr>
        <p:spPr bwMode="auto">
          <a:xfrm flipV="1">
            <a:off x="5867400" y="3276600"/>
            <a:ext cx="304800" cy="228600"/>
          </a:xfrm>
          <a:prstGeom prst="line">
            <a:avLst/>
          </a:prstGeom>
          <a:noFill/>
          <a:ln w="31750">
            <a:solidFill>
              <a:schemeClr val="hlink"/>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9426" name="Text Box 71"/>
          <p:cNvSpPr txBox="1">
            <a:spLocks noChangeArrowheads="1"/>
          </p:cNvSpPr>
          <p:nvPr/>
        </p:nvSpPr>
        <p:spPr bwMode="auto">
          <a:xfrm>
            <a:off x="5243513" y="3517900"/>
            <a:ext cx="842962"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query(7)</a:t>
            </a:r>
          </a:p>
        </p:txBody>
      </p:sp>
      <p:pic>
        <p:nvPicPr>
          <p:cNvPr id="399427" name="Picture 72"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1425" y="2981325"/>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8" name="Picture 73"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8625" y="4200525"/>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9" name="Picture 74"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25146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30" name="Picture 75"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41910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2398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925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2578"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0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157145D-9923-5844-9950-BBF15D5F214A}" type="slidenum">
              <a:rPr lang="en-US" altLang="x-none" sz="1400">
                <a:solidFill>
                  <a:srgbClr val="000000"/>
                </a:solidFill>
                <a:latin typeface="Times New Roman" charset="0"/>
              </a:rPr>
              <a:pPr eaLnBrk="1" hangingPunct="1"/>
              <a:t>86</a:t>
            </a:fld>
            <a:endParaRPr lang="en-US" altLang="x-none" sz="1400">
              <a:solidFill>
                <a:srgbClr val="000000"/>
              </a:solidFill>
              <a:latin typeface="Times New Roman" charset="0"/>
            </a:endParaRPr>
          </a:p>
        </p:txBody>
      </p:sp>
      <p:sp>
        <p:nvSpPr>
          <p:cNvPr id="401410" name="Rectangle 2"/>
          <p:cNvSpPr>
            <a:spLocks noGrp="1" noChangeArrowheads="1"/>
          </p:cNvSpPr>
          <p:nvPr>
            <p:ph type="title"/>
          </p:nvPr>
        </p:nvSpPr>
        <p:spPr/>
        <p:txBody>
          <a:bodyPr/>
          <a:lstStyle/>
          <a:p>
            <a:r>
              <a:rPr lang="en-US" altLang="x-none" dirty="0" smtClean="0">
                <a:ea typeface="ＭＳ Ｐゴシック" charset="-128"/>
              </a:rPr>
              <a:t>DHT (CAN, Chord) Summary</a:t>
            </a:r>
            <a:endParaRPr lang="en-US" altLang="x-none" dirty="0">
              <a:ea typeface="ＭＳ Ｐゴシック" charset="-128"/>
            </a:endParaRPr>
          </a:p>
        </p:txBody>
      </p:sp>
      <p:sp>
        <p:nvSpPr>
          <p:cNvPr id="401411" name="Rectangle 3"/>
          <p:cNvSpPr>
            <a:spLocks noGrp="1" noChangeArrowheads="1"/>
          </p:cNvSpPr>
          <p:nvPr>
            <p:ph type="body" idx="1"/>
          </p:nvPr>
        </p:nvSpPr>
        <p:spPr/>
        <p:txBody>
          <a:bodyPr/>
          <a:lstStyle/>
          <a:p>
            <a:pPr>
              <a:lnSpc>
                <a:spcPct val="90000"/>
              </a:lnSpc>
            </a:pPr>
            <a:r>
              <a:rPr lang="en-US" altLang="x-none" sz="2400" dirty="0">
                <a:ea typeface="ＭＳ Ｐゴシック" charset="-128"/>
              </a:rPr>
              <a:t>Each node </a:t>
            </a:r>
            <a:r>
              <a:rPr lang="ja-JP" altLang="en-US" sz="2400" dirty="0">
                <a:ea typeface="ＭＳ Ｐゴシック" charset="-128"/>
              </a:rPr>
              <a:t>“</a:t>
            </a:r>
            <a:r>
              <a:rPr lang="en-US" altLang="ja-JP" sz="2400" dirty="0">
                <a:ea typeface="ＭＳ Ｐゴシック" charset="-128"/>
              </a:rPr>
              <a:t>owns</a:t>
            </a:r>
            <a:r>
              <a:rPr lang="ja-JP" altLang="en-US" sz="2400" dirty="0">
                <a:ea typeface="ＭＳ Ｐゴシック" charset="-128"/>
              </a:rPr>
              <a:t>”</a:t>
            </a:r>
            <a:r>
              <a:rPr lang="en-US" altLang="ja-JP" sz="2400" dirty="0">
                <a:ea typeface="ＭＳ Ｐゴシック" charset="-128"/>
              </a:rPr>
              <a:t> some portion of the key-space</a:t>
            </a:r>
            <a:endParaRPr lang="en-US" altLang="zh-CN" sz="2400" dirty="0">
              <a:ea typeface="宋体" charset="-122"/>
            </a:endParaRPr>
          </a:p>
          <a:p>
            <a:pPr lvl="1">
              <a:lnSpc>
                <a:spcPct val="90000"/>
              </a:lnSpc>
            </a:pPr>
            <a:r>
              <a:rPr lang="en-US" altLang="zh-CN" sz="2000" dirty="0">
                <a:ea typeface="宋体" charset="-122"/>
              </a:rPr>
              <a:t>i</a:t>
            </a:r>
            <a:r>
              <a:rPr lang="en-US" altLang="x-none" sz="2000" dirty="0">
                <a:ea typeface="ＭＳ Ｐゴシック" charset="-128"/>
              </a:rPr>
              <a:t>n CAN, it is a multi-dimensional </a:t>
            </a:r>
            <a:r>
              <a:rPr lang="ja-JP" altLang="en-US" sz="2000" dirty="0">
                <a:ea typeface="ＭＳ Ｐゴシック" charset="-128"/>
              </a:rPr>
              <a:t>“</a:t>
            </a:r>
            <a:r>
              <a:rPr lang="en-US" altLang="ja-JP" sz="2000" dirty="0">
                <a:ea typeface="ＭＳ Ｐゴシック" charset="-128"/>
              </a:rPr>
              <a:t>zone</a:t>
            </a:r>
            <a:r>
              <a:rPr lang="ja-JP" altLang="en-US" sz="2000" dirty="0">
                <a:ea typeface="ＭＳ Ｐゴシック" charset="-128"/>
              </a:rPr>
              <a:t>”</a:t>
            </a:r>
            <a:endParaRPr lang="en-US" altLang="zh-CN" sz="2000" dirty="0">
              <a:ea typeface="宋体" charset="-122"/>
            </a:endParaRPr>
          </a:p>
          <a:p>
            <a:pPr lvl="1">
              <a:lnSpc>
                <a:spcPct val="90000"/>
              </a:lnSpc>
            </a:pPr>
            <a:r>
              <a:rPr lang="en-US" altLang="zh-CN" sz="2000" dirty="0">
                <a:ea typeface="宋体" charset="-122"/>
              </a:rPr>
              <a:t>i</a:t>
            </a:r>
            <a:r>
              <a:rPr lang="en-US" altLang="x-none" sz="2000" dirty="0">
                <a:ea typeface="ＭＳ Ｐゴシック" charset="-128"/>
              </a:rPr>
              <a:t>n Chord, it is the key-id-space between two nodes in 1-D </a:t>
            </a:r>
            <a:r>
              <a:rPr lang="en-US" altLang="x-none" sz="2000" dirty="0" smtClean="0">
                <a:ea typeface="ＭＳ Ｐゴシック" charset="-128"/>
              </a:rPr>
              <a:t>ring</a:t>
            </a:r>
          </a:p>
          <a:p>
            <a:pPr lvl="1">
              <a:lnSpc>
                <a:spcPct val="90000"/>
              </a:lnSpc>
            </a:pPr>
            <a:endParaRPr lang="en-US" altLang="x-none" sz="2000" dirty="0">
              <a:ea typeface="ＭＳ Ｐゴシック" charset="-128"/>
            </a:endParaRPr>
          </a:p>
          <a:p>
            <a:pPr>
              <a:lnSpc>
                <a:spcPct val="90000"/>
              </a:lnSpc>
            </a:pPr>
            <a:r>
              <a:rPr lang="en-US" altLang="x-none" sz="2400" dirty="0">
                <a:ea typeface="ＭＳ Ｐゴシック" charset="-128"/>
              </a:rPr>
              <a:t>Files and nodes are assigned random locations in key-space</a:t>
            </a:r>
          </a:p>
          <a:p>
            <a:pPr lvl="1">
              <a:lnSpc>
                <a:spcPct val="90000"/>
              </a:lnSpc>
            </a:pPr>
            <a:r>
              <a:rPr lang="en-US" altLang="zh-CN" sz="2000" dirty="0">
                <a:ea typeface="宋体" charset="-122"/>
              </a:rPr>
              <a:t>p</a:t>
            </a:r>
            <a:r>
              <a:rPr lang="en-US" altLang="x-none" sz="2000" dirty="0">
                <a:ea typeface="ＭＳ Ｐゴシック" charset="-128"/>
              </a:rPr>
              <a:t>rovides some load balancing</a:t>
            </a:r>
          </a:p>
          <a:p>
            <a:pPr lvl="2">
              <a:lnSpc>
                <a:spcPct val="90000"/>
              </a:lnSpc>
            </a:pPr>
            <a:r>
              <a:rPr lang="en-US" altLang="zh-CN" sz="1800" dirty="0">
                <a:ea typeface="宋体" charset="-122"/>
              </a:rPr>
              <a:t>p</a:t>
            </a:r>
            <a:r>
              <a:rPr lang="en-US" altLang="x-none" sz="1800" dirty="0">
                <a:ea typeface="ＭＳ Ｐゴシック" charset="-128"/>
              </a:rPr>
              <a:t>robabilistically equal division of keys to </a:t>
            </a:r>
            <a:r>
              <a:rPr lang="en-US" altLang="x-none" sz="1800" dirty="0" smtClean="0">
                <a:ea typeface="ＭＳ Ｐゴシック" charset="-128"/>
              </a:rPr>
              <a:t>nodes</a:t>
            </a:r>
          </a:p>
          <a:p>
            <a:pPr lvl="2">
              <a:lnSpc>
                <a:spcPct val="90000"/>
              </a:lnSpc>
            </a:pPr>
            <a:endParaRPr lang="en-US" altLang="x-none" sz="1800" dirty="0">
              <a:ea typeface="ＭＳ Ｐゴシック" charset="-128"/>
            </a:endParaRPr>
          </a:p>
          <a:p>
            <a:pPr>
              <a:lnSpc>
                <a:spcPct val="90000"/>
              </a:lnSpc>
            </a:pPr>
            <a:r>
              <a:rPr lang="en-US" altLang="x-none" sz="2400" dirty="0" smtClean="0">
                <a:ea typeface="ＭＳ Ｐゴシック" charset="-128"/>
              </a:rPr>
              <a:t>Distributed, greedy routing based </a:t>
            </a:r>
            <a:r>
              <a:rPr lang="en-US" altLang="x-none" sz="2400" dirty="0" err="1" smtClean="0">
                <a:ea typeface="ＭＳ Ｐゴシック" charset="-128"/>
              </a:rPr>
              <a:t>alg</a:t>
            </a:r>
            <a:endParaRPr lang="en-US" altLang="x-none" sz="2400" dirty="0">
              <a:ea typeface="ＭＳ Ｐゴシック" charset="-128"/>
            </a:endParaRPr>
          </a:p>
          <a:p>
            <a:pPr lvl="1">
              <a:lnSpc>
                <a:spcPct val="90000"/>
              </a:lnSpc>
            </a:pPr>
            <a:r>
              <a:rPr lang="en-US" altLang="zh-CN" sz="2000" dirty="0">
                <a:ea typeface="宋体" charset="-122"/>
              </a:rPr>
              <a:t>n</a:t>
            </a:r>
            <a:r>
              <a:rPr lang="en-US" altLang="x-none" sz="2000" dirty="0">
                <a:ea typeface="ＭＳ Ｐゴシック" charset="-128"/>
              </a:rPr>
              <a:t>ode X does not know of a path to a key Z</a:t>
            </a:r>
          </a:p>
          <a:p>
            <a:pPr lvl="1">
              <a:lnSpc>
                <a:spcPct val="90000"/>
              </a:lnSpc>
            </a:pPr>
            <a:r>
              <a:rPr lang="en-US" altLang="zh-CN" sz="2000" dirty="0">
                <a:ea typeface="宋体" charset="-122"/>
              </a:rPr>
              <a:t>b</a:t>
            </a:r>
            <a:r>
              <a:rPr lang="en-US" altLang="x-none" sz="2000" dirty="0">
                <a:ea typeface="ＭＳ Ｐゴシック" charset="-128"/>
              </a:rPr>
              <a:t>ut if it appears that node Y is the closest to Z among all of the nodes known to X</a:t>
            </a:r>
          </a:p>
          <a:p>
            <a:pPr lvl="1">
              <a:lnSpc>
                <a:spcPct val="90000"/>
              </a:lnSpc>
            </a:pPr>
            <a:r>
              <a:rPr lang="en-US" altLang="zh-CN" sz="2000" dirty="0">
                <a:ea typeface="宋体" charset="-122"/>
              </a:rPr>
              <a:t>s</a:t>
            </a:r>
            <a:r>
              <a:rPr lang="en-US" altLang="x-none" sz="2000" dirty="0">
                <a:ea typeface="ＭＳ Ｐゴシック" charset="-128"/>
              </a:rPr>
              <a:t>o route to Y</a:t>
            </a:r>
          </a:p>
        </p:txBody>
      </p:sp>
    </p:spTree>
    <p:extLst>
      <p:ext uri="{BB962C8B-B14F-4D97-AF65-F5344CB8AC3E}">
        <p14:creationId xmlns:p14="http://schemas.microsoft.com/office/powerpoint/2010/main" val="877498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14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14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14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141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1411">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1411">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1411">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1411">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01411">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141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lgn="ctr"/>
            <a:r>
              <a:rPr lang="en-US" smtClean="0"/>
              <a:t>Backup Slides</a:t>
            </a:r>
            <a:endParaRPr lang="en-US"/>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11"/>
          </p:nvPr>
        </p:nvSpPr>
        <p:spPr/>
        <p:txBody>
          <a:bodyPr/>
          <a:lstStyle/>
          <a:p>
            <a:fld id="{B8AA23A2-5167-9F48-9C61-9B9589D68513}" type="slidenum">
              <a:rPr lang="en-US" altLang="x-none" smtClean="0"/>
              <a:pPr/>
              <a:t>87</a:t>
            </a:fld>
            <a:endParaRPr lang="en-US" altLang="x-none"/>
          </a:p>
        </p:txBody>
      </p:sp>
    </p:spTree>
    <p:extLst>
      <p:ext uri="{BB962C8B-B14F-4D97-AF65-F5344CB8AC3E}">
        <p14:creationId xmlns:p14="http://schemas.microsoft.com/office/powerpoint/2010/main" val="38712939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p:txBody>
          <a:bodyPr/>
          <a:lstStyle/>
          <a:p>
            <a:r>
              <a:rPr lang="en-US" altLang="x-none">
                <a:ea typeface="ＭＳ Ｐゴシック" charset="-128"/>
              </a:rPr>
              <a:t>Outline</a:t>
            </a:r>
          </a:p>
        </p:txBody>
      </p:sp>
      <p:sp>
        <p:nvSpPr>
          <p:cNvPr id="82946" name="Content Placeholder 2"/>
          <p:cNvSpPr>
            <a:spLocks noGrp="1"/>
          </p:cNvSpPr>
          <p:nvPr>
            <p:ph idx="1"/>
          </p:nvPr>
        </p:nvSpPr>
        <p:spPr/>
        <p:txBody>
          <a:bodyPr/>
          <a:lstStyle/>
          <a:p>
            <a:pPr>
              <a:buFont typeface="Wingdings" charset="2"/>
              <a:buChar char="q"/>
            </a:pPr>
            <a:r>
              <a:rPr lang="en-US" altLang="x-none" dirty="0">
                <a:ea typeface="ＭＳ Ｐゴシック" charset="-128"/>
              </a:rPr>
              <a:t>Admin and recap</a:t>
            </a:r>
          </a:p>
          <a:p>
            <a:pPr>
              <a:buFont typeface="Wingdings" charset="2"/>
              <a:buChar char="q"/>
            </a:pPr>
            <a:r>
              <a:rPr lang="en-US" altLang="x-none" dirty="0" smtClean="0">
                <a:ea typeface="ＭＳ Ｐゴシック" charset="-128"/>
              </a:rPr>
              <a:t>Application overlays (distributed network applications) to</a:t>
            </a:r>
            <a:endParaRPr lang="en-US" altLang="x-none" dirty="0">
              <a:ea typeface="ＭＳ Ｐゴシック" charset="-128"/>
            </a:endParaRPr>
          </a:p>
          <a:p>
            <a:pPr lvl="1">
              <a:buFont typeface="Courier New" charset="0"/>
              <a:buChar char="o"/>
            </a:pPr>
            <a:r>
              <a:rPr lang="en-US" altLang="x-none" dirty="0" smtClean="0">
                <a:ea typeface="ＭＳ Ｐゴシック" charset="-128"/>
              </a:rPr>
              <a:t>scale bandwidth/resource (</a:t>
            </a:r>
            <a:r>
              <a:rPr lang="en-US" altLang="x-none" dirty="0" err="1" smtClean="0">
                <a:ea typeface="ＭＳ Ｐゴシック" charset="-128"/>
              </a:rPr>
              <a:t>BitTorrent</a:t>
            </a:r>
            <a:r>
              <a:rPr lang="en-US" altLang="x-none" dirty="0" smtClean="0">
                <a:ea typeface="ＭＳ Ｐゴシック" charset="-128"/>
              </a:rPr>
              <a:t>)</a:t>
            </a:r>
          </a:p>
          <a:p>
            <a:pPr lvl="1">
              <a:buFont typeface="Courier New" charset="0"/>
              <a:buChar char="o"/>
            </a:pPr>
            <a:r>
              <a:rPr lang="en-US" altLang="x-none" dirty="0" smtClean="0">
                <a:ea typeface="ＭＳ Ｐゴシック" charset="-128"/>
              </a:rPr>
              <a:t>distribute content lookup (Freenet, DHT)</a:t>
            </a:r>
          </a:p>
          <a:p>
            <a:pPr lvl="1">
              <a:buFont typeface="Courier New" charset="0"/>
              <a:buChar char="o"/>
            </a:pPr>
            <a:r>
              <a:rPr lang="en-US" altLang="x-none" dirty="0" smtClean="0">
                <a:ea typeface="ＭＳ Ｐゴシック" charset="-128"/>
              </a:rPr>
              <a:t>distribute content verification (Block chain)</a:t>
            </a:r>
          </a:p>
        </p:txBody>
      </p:sp>
      <p:sp>
        <p:nvSpPr>
          <p:cNvPr id="82947" name="Slide Number Placeholder 3"/>
          <p:cNvSpPr>
            <a:spLocks noGrp="1"/>
          </p:cNvSpPr>
          <p:nvPr>
            <p:ph type="sldNum" sz="quarter" idx="4294967295"/>
          </p:nvPr>
        </p:nvSpPr>
        <p:spPr>
          <a:xfrm>
            <a:off x="5187950" y="6386513"/>
            <a:ext cx="3956050" cy="4556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fld id="{3D84E7CC-9B5C-CA41-B941-367D7F84C09E}" type="slidenum">
              <a:rPr lang="en-US" altLang="x-none" sz="1400">
                <a:solidFill>
                  <a:srgbClr val="000000"/>
                </a:solidFill>
                <a:latin typeface="Comic Sans MS" charset="0"/>
              </a:rPr>
              <a:pPr algn="r" eaLnBrk="1" hangingPunct="1"/>
              <a:t>88</a:t>
            </a:fld>
            <a:endParaRPr lang="en-US" altLang="x-none" sz="1400" dirty="0">
              <a:solidFill>
                <a:srgbClr val="000000"/>
              </a:solidFill>
              <a:latin typeface="Comic Sans MS" charset="0"/>
            </a:endParaRPr>
          </a:p>
        </p:txBody>
      </p:sp>
    </p:spTree>
    <p:extLst>
      <p:ext uri="{BB962C8B-B14F-4D97-AF65-F5344CB8AC3E}">
        <p14:creationId xmlns:p14="http://schemas.microsoft.com/office/powerpoint/2010/main" val="174179861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382000" cy="1143000"/>
          </a:xfrm>
        </p:spPr>
        <p:txBody>
          <a:bodyPr/>
          <a:lstStyle/>
          <a:p>
            <a:r>
              <a:rPr lang="en-US" dirty="0" smtClean="0"/>
              <a:t>Motivation: Centralized Clearing House of Financial Transactions</a:t>
            </a:r>
            <a:endParaRPr lang="en-US" dirty="0"/>
          </a:p>
        </p:txBody>
      </p:sp>
      <p:sp>
        <p:nvSpPr>
          <p:cNvPr id="4" name="Slide Number Placeholder 3"/>
          <p:cNvSpPr>
            <a:spLocks noGrp="1"/>
          </p:cNvSpPr>
          <p:nvPr>
            <p:ph type="sldNum" sz="quarter" idx="11"/>
          </p:nvPr>
        </p:nvSpPr>
        <p:spPr/>
        <p:txBody>
          <a:bodyPr/>
          <a:lstStyle/>
          <a:p>
            <a:fld id="{B8AA23A2-5167-9F48-9C61-9B9589D68513}" type="slidenum">
              <a:rPr lang="en-US" altLang="x-none" smtClean="0"/>
              <a:pPr/>
              <a:t>89</a:t>
            </a:fld>
            <a:endParaRPr lang="en-US" altLang="x-none"/>
          </a:p>
        </p:txBody>
      </p:sp>
      <p:sp>
        <p:nvSpPr>
          <p:cNvPr id="6" name="Rectangle 5"/>
          <p:cNvSpPr/>
          <p:nvPr/>
        </p:nvSpPr>
        <p:spPr>
          <a:xfrm>
            <a:off x="381000" y="6321623"/>
            <a:ext cx="7924800" cy="307777"/>
          </a:xfrm>
          <a:prstGeom prst="rect">
            <a:avLst/>
          </a:prstGeom>
        </p:spPr>
        <p:txBody>
          <a:bodyPr wrap="square">
            <a:spAutoFit/>
          </a:bodyPr>
          <a:lstStyle/>
          <a:p>
            <a:r>
              <a:rPr lang="en-US" sz="1400" smtClean="0"/>
              <a:t>Source: https</a:t>
            </a:r>
            <a:r>
              <a:rPr lang="en-US" sz="1400" dirty="0"/>
              <a:t>://</a:t>
            </a:r>
            <a:r>
              <a:rPr lang="en-US" sz="1400" dirty="0" err="1"/>
              <a:t>www.slideshare.net</a:t>
            </a:r>
            <a:r>
              <a:rPr lang="en-US" sz="1400" dirty="0"/>
              <a:t>/</a:t>
            </a:r>
            <a:r>
              <a:rPr lang="en-US" sz="1400" dirty="0" err="1"/>
              <a:t>JrmeKehrli</a:t>
            </a:r>
            <a:r>
              <a:rPr lang="en-US" sz="1400" dirty="0"/>
              <a:t>/the-</a:t>
            </a:r>
            <a:r>
              <a:rPr lang="en-US" sz="1400" dirty="0" err="1"/>
              <a:t>blockchain</a:t>
            </a:r>
            <a:r>
              <a:rPr lang="en-US" sz="1400" dirty="0"/>
              <a:t>-the-technology-behind-bitcoin</a:t>
            </a:r>
          </a:p>
        </p:txBody>
      </p:sp>
      <p:sp>
        <p:nvSpPr>
          <p:cNvPr id="7" name="Rectangle 3"/>
          <p:cNvSpPr txBox="1">
            <a:spLocks noChangeArrowheads="1"/>
          </p:cNvSpPr>
          <p:nvPr/>
        </p:nvSpPr>
        <p:spPr bwMode="auto">
          <a:xfrm>
            <a:off x="5310884" y="1600200"/>
            <a:ext cx="3528316"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defTabSz="914400">
              <a:lnSpc>
                <a:spcPct val="90000"/>
              </a:lnSpc>
            </a:pPr>
            <a:r>
              <a:rPr lang="en-US" altLang="zh-CN" kern="0" dirty="0" smtClean="0">
                <a:ea typeface="宋体" charset="-122"/>
              </a:rPr>
              <a:t>Function:</a:t>
            </a:r>
            <a:r>
              <a:rPr lang="en-US" altLang="zh-CN" sz="2400" kern="0" dirty="0" smtClean="0">
                <a:ea typeface="宋体" charset="-122"/>
              </a:rPr>
              <a:t> </a:t>
            </a:r>
          </a:p>
          <a:p>
            <a:pPr lvl="1" defTabSz="914400">
              <a:lnSpc>
                <a:spcPct val="90000"/>
              </a:lnSpc>
            </a:pPr>
            <a:r>
              <a:rPr lang="en-US" altLang="zh-CN" sz="2000" kern="0" dirty="0" smtClean="0">
                <a:ea typeface="宋体" charset="-122"/>
              </a:rPr>
              <a:t>sees all transactions</a:t>
            </a:r>
          </a:p>
          <a:p>
            <a:pPr lvl="2" defTabSz="914400">
              <a:lnSpc>
                <a:spcPct val="90000"/>
              </a:lnSpc>
            </a:pPr>
            <a:r>
              <a:rPr lang="en-US" altLang="zh-CN" sz="1800" kern="0" dirty="0" smtClean="0">
                <a:ea typeface="宋体" charset="-122"/>
              </a:rPr>
              <a:t>with its </a:t>
            </a:r>
            <a:r>
              <a:rPr lang="en-US" altLang="zh-CN" sz="1800" b="1" kern="0" dirty="0" smtClean="0">
                <a:solidFill>
                  <a:srgbClr val="FF0000"/>
                </a:solidFill>
                <a:ea typeface="宋体" charset="-122"/>
              </a:rPr>
              <a:t>centralized ledger</a:t>
            </a:r>
          </a:p>
          <a:p>
            <a:pPr lvl="1" defTabSz="914400">
              <a:lnSpc>
                <a:spcPct val="90000"/>
              </a:lnSpc>
            </a:pPr>
            <a:r>
              <a:rPr lang="en-US" altLang="zh-CN" sz="2000" kern="0" dirty="0" smtClean="0">
                <a:ea typeface="宋体" charset="-122"/>
              </a:rPr>
              <a:t>be able to verify validity of each transaction, e.g., no double-spending</a:t>
            </a:r>
            <a:br>
              <a:rPr lang="en-US" altLang="zh-CN" sz="2000" kern="0" dirty="0" smtClean="0">
                <a:ea typeface="宋体" charset="-122"/>
              </a:rPr>
            </a:br>
            <a:endParaRPr lang="en-US" altLang="zh-CN" sz="2000" kern="0" dirty="0" smtClean="0">
              <a:ea typeface="宋体" charset="-122"/>
            </a:endParaRPr>
          </a:p>
          <a:p>
            <a:pPr defTabSz="914400">
              <a:lnSpc>
                <a:spcPct val="90000"/>
              </a:lnSpc>
            </a:pPr>
            <a:r>
              <a:rPr lang="en-US" altLang="zh-CN" kern="0" dirty="0" smtClean="0">
                <a:ea typeface="宋体" charset="-122"/>
              </a:rPr>
              <a:t>Problem</a:t>
            </a:r>
          </a:p>
          <a:p>
            <a:pPr lvl="1" defTabSz="914400">
              <a:lnSpc>
                <a:spcPct val="90000"/>
              </a:lnSpc>
            </a:pPr>
            <a:r>
              <a:rPr lang="en-US" altLang="zh-CN" kern="0" dirty="0">
                <a:ea typeface="宋体" charset="-122"/>
              </a:rPr>
              <a:t>s</a:t>
            </a:r>
            <a:r>
              <a:rPr lang="en-US" altLang="zh-CN" kern="0" dirty="0" smtClean="0">
                <a:ea typeface="宋体" charset="-122"/>
              </a:rPr>
              <a:t>ingle point of trust (attack, charge)</a:t>
            </a:r>
          </a:p>
        </p:txBody>
      </p:sp>
      <p:pic>
        <p:nvPicPr>
          <p:cNvPr id="3" name="Picture 2"/>
          <p:cNvPicPr>
            <a:picLocks noChangeAspect="1"/>
          </p:cNvPicPr>
          <p:nvPr/>
        </p:nvPicPr>
        <p:blipFill>
          <a:blip r:embed="rId2"/>
          <a:stretch>
            <a:fillRect/>
          </a:stretch>
        </p:blipFill>
        <p:spPr>
          <a:xfrm>
            <a:off x="914400" y="1600200"/>
            <a:ext cx="2895600" cy="4400551"/>
          </a:xfrm>
          <a:prstGeom prst="rect">
            <a:avLst/>
          </a:prstGeom>
        </p:spPr>
      </p:pic>
      <p:pic>
        <p:nvPicPr>
          <p:cNvPr id="8" name="Picture 7"/>
          <p:cNvPicPr>
            <a:picLocks noChangeAspect="1"/>
          </p:cNvPicPr>
          <p:nvPr/>
        </p:nvPicPr>
        <p:blipFill>
          <a:blip r:embed="rId3"/>
          <a:stretch>
            <a:fillRect/>
          </a:stretch>
        </p:blipFill>
        <p:spPr>
          <a:xfrm>
            <a:off x="1752600" y="3581400"/>
            <a:ext cx="1288313" cy="1314122"/>
          </a:xfrm>
          <a:prstGeom prst="rect">
            <a:avLst/>
          </a:prstGeom>
        </p:spPr>
      </p:pic>
    </p:spTree>
    <p:extLst>
      <p:ext uri="{BB962C8B-B14F-4D97-AF65-F5344CB8AC3E}">
        <p14:creationId xmlns:p14="http://schemas.microsoft.com/office/powerpoint/2010/main" val="857103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Title 1"/>
          <p:cNvSpPr>
            <a:spLocks noGrp="1"/>
          </p:cNvSpPr>
          <p:nvPr>
            <p:ph type="title"/>
          </p:nvPr>
        </p:nvSpPr>
        <p:spPr/>
        <p:txBody>
          <a:bodyPr/>
          <a:lstStyle/>
          <a:p>
            <a:r>
              <a:rPr lang="en-US" altLang="x-none">
                <a:ea typeface="ＭＳ Ｐゴシック" charset="-128"/>
              </a:rPr>
              <a:t>System Evolution</a:t>
            </a:r>
          </a:p>
        </p:txBody>
      </p:sp>
      <p:sp>
        <p:nvSpPr>
          <p:cNvPr id="218114" name="Content Placeholder 6"/>
          <p:cNvSpPr>
            <a:spLocks noGrp="1"/>
          </p:cNvSpPr>
          <p:nvPr>
            <p:ph idx="1"/>
          </p:nvPr>
        </p:nvSpPr>
        <p:spPr>
          <a:xfrm>
            <a:off x="533400" y="3441700"/>
            <a:ext cx="8077200" cy="2940050"/>
          </a:xfrm>
        </p:spPr>
        <p:txBody>
          <a:bodyPr/>
          <a:lstStyle/>
          <a:p>
            <a:pPr>
              <a:buFont typeface="ZapfDingbats" charset="0"/>
              <a:buNone/>
            </a:pPr>
            <a:r>
              <a:rPr lang="en-US" altLang="x-none">
                <a:ea typeface="ＭＳ Ｐゴシック" charset="-128"/>
              </a:rPr>
              <a:t>Solving steady state:</a:t>
            </a:r>
          </a:p>
          <a:p>
            <a:pPr>
              <a:buFont typeface="ZapfDingbats" charset="0"/>
              <a:buNone/>
            </a:pPr>
            <a:endParaRPr lang="en-US" altLang="x-none">
              <a:ea typeface="ＭＳ Ｐゴシック" charset="-128"/>
            </a:endParaRPr>
          </a:p>
          <a:p>
            <a:pPr>
              <a:buFont typeface="ZapfDingbats" charset="0"/>
              <a:buNone/>
            </a:pPr>
            <a:r>
              <a:rPr lang="en-US" altLang="x-none">
                <a:ea typeface="ＭＳ Ｐゴシック" charset="-128"/>
              </a:rPr>
              <a:t>Define </a:t>
            </a:r>
          </a:p>
        </p:txBody>
      </p:sp>
      <p:sp>
        <p:nvSpPr>
          <p:cNvPr id="218115" name="Slide Number Placeholder 3"/>
          <p:cNvSpPr>
            <a:spLocks noGrp="1"/>
          </p:cNvSpPr>
          <p:nvPr>
            <p:ph type="sldNum" sz="quarter" idx="11"/>
          </p:nvPr>
        </p:nvSpPr>
        <p:spPr>
          <a:xfrm>
            <a:off x="7239000" y="64008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8F4043A-19CF-A043-AE9E-5145AEF54BAD}" type="slidenum">
              <a:rPr lang="en-US" altLang="x-none" sz="1400">
                <a:solidFill>
                  <a:srgbClr val="000000"/>
                </a:solidFill>
                <a:latin typeface="Times New Roman" charset="0"/>
              </a:rPr>
              <a:pPr eaLnBrk="1" hangingPunct="1"/>
              <a:t>9</a:t>
            </a:fld>
            <a:endParaRPr lang="en-US" altLang="x-none" sz="1400">
              <a:solidFill>
                <a:srgbClr val="000000"/>
              </a:solidFill>
              <a:latin typeface="Times New Roman" charset="0"/>
            </a:endParaRPr>
          </a:p>
        </p:txBody>
      </p:sp>
      <p:pic>
        <p:nvPicPr>
          <p:cNvPr id="2181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763" y="1503363"/>
            <a:ext cx="6911975"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811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3063" y="3340100"/>
            <a:ext cx="3133725"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811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6775" y="4249738"/>
            <a:ext cx="4722813"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811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0050" y="5060950"/>
            <a:ext cx="2579688" cy="1573213"/>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305800" cy="1143000"/>
          </a:xfrm>
        </p:spPr>
        <p:txBody>
          <a:bodyPr/>
          <a:lstStyle/>
          <a:p>
            <a:r>
              <a:rPr lang="en-US" smtClean="0"/>
              <a:t>Motivation: </a:t>
            </a:r>
            <a:r>
              <a:rPr lang="en-US" dirty="0" smtClean="0"/>
              <a:t>Distributed Ledgers</a:t>
            </a:r>
            <a:endParaRPr lang="en-US" dirty="0"/>
          </a:p>
        </p:txBody>
      </p:sp>
      <p:sp>
        <p:nvSpPr>
          <p:cNvPr id="4" name="Slide Number Placeholder 3"/>
          <p:cNvSpPr>
            <a:spLocks noGrp="1"/>
          </p:cNvSpPr>
          <p:nvPr>
            <p:ph type="sldNum" sz="quarter" idx="11"/>
          </p:nvPr>
        </p:nvSpPr>
        <p:spPr/>
        <p:txBody>
          <a:bodyPr/>
          <a:lstStyle/>
          <a:p>
            <a:fld id="{B8AA23A2-5167-9F48-9C61-9B9589D68513}" type="slidenum">
              <a:rPr lang="en-US" altLang="x-none" smtClean="0"/>
              <a:pPr/>
              <a:t>90</a:t>
            </a:fld>
            <a:endParaRPr lang="en-US" altLang="x-none"/>
          </a:p>
        </p:txBody>
      </p:sp>
      <p:pic>
        <p:nvPicPr>
          <p:cNvPr id="3" name="Picture 2"/>
          <p:cNvPicPr>
            <a:picLocks noChangeAspect="1"/>
          </p:cNvPicPr>
          <p:nvPr/>
        </p:nvPicPr>
        <p:blipFill>
          <a:blip r:embed="rId2"/>
          <a:stretch>
            <a:fillRect/>
          </a:stretch>
        </p:blipFill>
        <p:spPr>
          <a:xfrm>
            <a:off x="914400" y="1828800"/>
            <a:ext cx="4771673" cy="4509105"/>
          </a:xfrm>
          <a:prstGeom prst="rect">
            <a:avLst/>
          </a:prstGeom>
        </p:spPr>
      </p:pic>
      <p:pic>
        <p:nvPicPr>
          <p:cNvPr id="6" name="Picture 5"/>
          <p:cNvPicPr>
            <a:picLocks noChangeAspect="1"/>
          </p:cNvPicPr>
          <p:nvPr/>
        </p:nvPicPr>
        <p:blipFill>
          <a:blip r:embed="rId3"/>
          <a:stretch>
            <a:fillRect/>
          </a:stretch>
        </p:blipFill>
        <p:spPr>
          <a:xfrm>
            <a:off x="6219720" y="3802102"/>
            <a:ext cx="2743200" cy="511046"/>
          </a:xfrm>
          <a:prstGeom prst="rect">
            <a:avLst/>
          </a:prstGeom>
        </p:spPr>
      </p:pic>
      <p:pic>
        <p:nvPicPr>
          <p:cNvPr id="7" name="Picture 6"/>
          <p:cNvPicPr>
            <a:picLocks noChangeAspect="1"/>
          </p:cNvPicPr>
          <p:nvPr/>
        </p:nvPicPr>
        <p:blipFill>
          <a:blip r:embed="rId4"/>
          <a:stretch>
            <a:fillRect/>
          </a:stretch>
        </p:blipFill>
        <p:spPr>
          <a:xfrm>
            <a:off x="6176913" y="1837544"/>
            <a:ext cx="2514600" cy="1750446"/>
          </a:xfrm>
          <a:prstGeom prst="rect">
            <a:avLst/>
          </a:prstGeom>
        </p:spPr>
      </p:pic>
      <p:pic>
        <p:nvPicPr>
          <p:cNvPr id="8" name="Picture 7"/>
          <p:cNvPicPr>
            <a:picLocks noChangeAspect="1"/>
          </p:cNvPicPr>
          <p:nvPr/>
        </p:nvPicPr>
        <p:blipFill>
          <a:blip r:embed="rId5"/>
          <a:stretch>
            <a:fillRect/>
          </a:stretch>
        </p:blipFill>
        <p:spPr>
          <a:xfrm>
            <a:off x="6227788" y="4492485"/>
            <a:ext cx="2472418" cy="1903603"/>
          </a:xfrm>
          <a:prstGeom prst="rect">
            <a:avLst/>
          </a:prstGeom>
        </p:spPr>
      </p:pic>
    </p:spTree>
    <p:extLst>
      <p:ext uri="{BB962C8B-B14F-4D97-AF65-F5344CB8AC3E}">
        <p14:creationId xmlns:p14="http://schemas.microsoft.com/office/powerpoint/2010/main" val="115181559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399" y="228600"/>
            <a:ext cx="8042275" cy="1143000"/>
          </a:xfrm>
        </p:spPr>
        <p:txBody>
          <a:bodyPr/>
          <a:lstStyle/>
          <a:p>
            <a:r>
              <a:rPr lang="en-US" sz="3600" dirty="0" err="1" smtClean="0"/>
              <a:t>BitCoin</a:t>
            </a:r>
            <a:r>
              <a:rPr lang="en-US" sz="3600" dirty="0" smtClean="0"/>
              <a:t> Details: Transaction Chains</a:t>
            </a:r>
            <a:endParaRPr lang="en-US" sz="3600" dirty="0"/>
          </a:p>
        </p:txBody>
      </p:sp>
      <p:sp>
        <p:nvSpPr>
          <p:cNvPr id="4" name="Slide Number Placeholder 3"/>
          <p:cNvSpPr>
            <a:spLocks noGrp="1"/>
          </p:cNvSpPr>
          <p:nvPr>
            <p:ph type="sldNum" sz="quarter" idx="11"/>
          </p:nvPr>
        </p:nvSpPr>
        <p:spPr/>
        <p:txBody>
          <a:bodyPr/>
          <a:lstStyle/>
          <a:p>
            <a:fld id="{B8AA23A2-5167-9F48-9C61-9B9589D68513}" type="slidenum">
              <a:rPr lang="en-US" altLang="x-none" smtClean="0"/>
              <a:pPr/>
              <a:t>91</a:t>
            </a:fld>
            <a:endParaRPr lang="en-US" altLang="x-none"/>
          </a:p>
        </p:txBody>
      </p:sp>
      <p:grpSp>
        <p:nvGrpSpPr>
          <p:cNvPr id="7" name="Group 6"/>
          <p:cNvGrpSpPr/>
          <p:nvPr/>
        </p:nvGrpSpPr>
        <p:grpSpPr>
          <a:xfrm>
            <a:off x="838200" y="1644443"/>
            <a:ext cx="7737474" cy="4930982"/>
            <a:chOff x="838200" y="1644443"/>
            <a:chExt cx="7737474" cy="4930982"/>
          </a:xfrm>
        </p:grpSpPr>
        <p:pic>
          <p:nvPicPr>
            <p:cNvPr id="5" name="Picture 4"/>
            <p:cNvPicPr>
              <a:picLocks noChangeAspect="1"/>
            </p:cNvPicPr>
            <p:nvPr/>
          </p:nvPicPr>
          <p:blipFill>
            <a:blip r:embed="rId2"/>
            <a:stretch>
              <a:fillRect/>
            </a:stretch>
          </p:blipFill>
          <p:spPr>
            <a:xfrm>
              <a:off x="1073045" y="1644443"/>
              <a:ext cx="7502629" cy="4905998"/>
            </a:xfrm>
            <a:prstGeom prst="rect">
              <a:avLst/>
            </a:prstGeom>
          </p:spPr>
        </p:pic>
        <p:sp>
          <p:nvSpPr>
            <p:cNvPr id="6" name="Rectangle 5"/>
            <p:cNvSpPr/>
            <p:nvPr/>
          </p:nvSpPr>
          <p:spPr bwMode="auto">
            <a:xfrm>
              <a:off x="838200" y="5791200"/>
              <a:ext cx="914400" cy="78422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grpSp>
    </p:spTree>
    <p:extLst>
      <p:ext uri="{BB962C8B-B14F-4D97-AF65-F5344CB8AC3E}">
        <p14:creationId xmlns:p14="http://schemas.microsoft.com/office/powerpoint/2010/main" val="192784843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err="1"/>
              <a:t>BitCoin</a:t>
            </a:r>
            <a:r>
              <a:rPr lang="en-US" sz="3600" dirty="0"/>
              <a:t> Details: Transaction Chains</a:t>
            </a:r>
          </a:p>
        </p:txBody>
      </p:sp>
      <p:sp>
        <p:nvSpPr>
          <p:cNvPr id="4" name="Slide Number Placeholder 3"/>
          <p:cNvSpPr>
            <a:spLocks noGrp="1"/>
          </p:cNvSpPr>
          <p:nvPr>
            <p:ph type="sldNum" sz="quarter" idx="11"/>
          </p:nvPr>
        </p:nvSpPr>
        <p:spPr/>
        <p:txBody>
          <a:bodyPr/>
          <a:lstStyle/>
          <a:p>
            <a:fld id="{B8AA23A2-5167-9F48-9C61-9B9589D68513}" type="slidenum">
              <a:rPr lang="en-US" altLang="x-none" smtClean="0"/>
              <a:pPr/>
              <a:t>92</a:t>
            </a:fld>
            <a:endParaRPr lang="en-US" altLang="x-none"/>
          </a:p>
        </p:txBody>
      </p:sp>
      <p:grpSp>
        <p:nvGrpSpPr>
          <p:cNvPr id="7" name="Group 6"/>
          <p:cNvGrpSpPr/>
          <p:nvPr/>
        </p:nvGrpSpPr>
        <p:grpSpPr>
          <a:xfrm>
            <a:off x="543393" y="1550560"/>
            <a:ext cx="8260882" cy="5183838"/>
            <a:chOff x="543393" y="1550560"/>
            <a:chExt cx="8260882" cy="5183838"/>
          </a:xfrm>
        </p:grpSpPr>
        <p:pic>
          <p:nvPicPr>
            <p:cNvPr id="5" name="Picture 4"/>
            <p:cNvPicPr>
              <a:picLocks noChangeAspect="1"/>
            </p:cNvPicPr>
            <p:nvPr/>
          </p:nvPicPr>
          <p:blipFill>
            <a:blip r:embed="rId2"/>
            <a:stretch>
              <a:fillRect/>
            </a:stretch>
          </p:blipFill>
          <p:spPr>
            <a:xfrm>
              <a:off x="727075" y="1550560"/>
              <a:ext cx="8077200" cy="5038606"/>
            </a:xfrm>
            <a:prstGeom prst="rect">
              <a:avLst/>
            </a:prstGeom>
          </p:spPr>
        </p:pic>
        <p:sp>
          <p:nvSpPr>
            <p:cNvPr id="6" name="Rectangle 5"/>
            <p:cNvSpPr/>
            <p:nvPr/>
          </p:nvSpPr>
          <p:spPr bwMode="auto">
            <a:xfrm>
              <a:off x="543393" y="5950173"/>
              <a:ext cx="914400" cy="78422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grpSp>
    </p:spTree>
    <p:extLst>
      <p:ext uri="{BB962C8B-B14F-4D97-AF65-F5344CB8AC3E}">
        <p14:creationId xmlns:p14="http://schemas.microsoft.com/office/powerpoint/2010/main" val="154318611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lstStyle/>
          <a:p>
            <a:r>
              <a:rPr lang="en-US" dirty="0" smtClean="0"/>
              <a:t>Main problem</a:t>
            </a:r>
          </a:p>
          <a:p>
            <a:pPr lvl="1"/>
            <a:r>
              <a:rPr lang="en-US" dirty="0" smtClean="0"/>
              <a:t>Avoid faked entries of ledgers</a:t>
            </a:r>
            <a:endParaRPr lang="en-US" dirty="0"/>
          </a:p>
        </p:txBody>
      </p:sp>
      <p:sp>
        <p:nvSpPr>
          <p:cNvPr id="4" name="Slide Number Placeholder 3"/>
          <p:cNvSpPr>
            <a:spLocks noGrp="1"/>
          </p:cNvSpPr>
          <p:nvPr>
            <p:ph type="sldNum" sz="quarter" idx="11"/>
          </p:nvPr>
        </p:nvSpPr>
        <p:spPr/>
        <p:txBody>
          <a:bodyPr/>
          <a:lstStyle/>
          <a:p>
            <a:fld id="{B8AA23A2-5167-9F48-9C61-9B9589D68513}" type="slidenum">
              <a:rPr lang="en-US" altLang="x-none" smtClean="0"/>
              <a:pPr/>
              <a:t>93</a:t>
            </a:fld>
            <a:endParaRPr lang="en-US" altLang="x-none"/>
          </a:p>
        </p:txBody>
      </p:sp>
      <p:pic>
        <p:nvPicPr>
          <p:cNvPr id="5" name="Picture 4"/>
          <p:cNvPicPr>
            <a:picLocks noChangeAspect="1"/>
          </p:cNvPicPr>
          <p:nvPr/>
        </p:nvPicPr>
        <p:blipFill>
          <a:blip r:embed="rId2"/>
          <a:stretch>
            <a:fillRect/>
          </a:stretch>
        </p:blipFill>
        <p:spPr>
          <a:xfrm>
            <a:off x="4932922" y="3034695"/>
            <a:ext cx="3642753" cy="3442305"/>
          </a:xfrm>
          <a:prstGeom prst="rect">
            <a:avLst/>
          </a:prstGeom>
        </p:spPr>
      </p:pic>
    </p:spTree>
    <p:extLst>
      <p:ext uri="{BB962C8B-B14F-4D97-AF65-F5344CB8AC3E}">
        <p14:creationId xmlns:p14="http://schemas.microsoft.com/office/powerpoint/2010/main" val="576601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 Chain: Basic Ideas</a:t>
            </a:r>
            <a:endParaRPr lang="en-US" dirty="0"/>
          </a:p>
        </p:txBody>
      </p:sp>
      <p:sp>
        <p:nvSpPr>
          <p:cNvPr id="3" name="Content Placeholder 2"/>
          <p:cNvSpPr>
            <a:spLocks noGrp="1"/>
          </p:cNvSpPr>
          <p:nvPr>
            <p:ph idx="1"/>
          </p:nvPr>
        </p:nvSpPr>
        <p:spPr>
          <a:xfrm>
            <a:off x="533399" y="1600200"/>
            <a:ext cx="8499475" cy="4648200"/>
          </a:xfrm>
        </p:spPr>
        <p:txBody>
          <a:bodyPr/>
          <a:lstStyle/>
          <a:p>
            <a:r>
              <a:rPr lang="en-US" sz="2400" dirty="0" smtClean="0"/>
              <a:t>Make each entry difficult </a:t>
            </a:r>
            <a:r>
              <a:rPr lang="en-US" sz="2400" smtClean="0"/>
              <a:t>to create: Block Puzzle</a:t>
            </a:r>
            <a:endParaRPr lang="en-US" sz="2400" dirty="0"/>
          </a:p>
        </p:txBody>
      </p:sp>
      <p:sp>
        <p:nvSpPr>
          <p:cNvPr id="4" name="Slide Number Placeholder 3"/>
          <p:cNvSpPr>
            <a:spLocks noGrp="1"/>
          </p:cNvSpPr>
          <p:nvPr>
            <p:ph type="sldNum" sz="quarter" idx="11"/>
          </p:nvPr>
        </p:nvSpPr>
        <p:spPr/>
        <p:txBody>
          <a:bodyPr/>
          <a:lstStyle/>
          <a:p>
            <a:fld id="{B8AA23A2-5167-9F48-9C61-9B9589D68513}" type="slidenum">
              <a:rPr lang="en-US" altLang="x-none" smtClean="0"/>
              <a:pPr/>
              <a:t>94</a:t>
            </a:fld>
            <a:endParaRPr lang="en-US" altLang="x-none"/>
          </a:p>
        </p:txBody>
      </p:sp>
      <p:pic>
        <p:nvPicPr>
          <p:cNvPr id="6" name="Picture 5"/>
          <p:cNvPicPr>
            <a:picLocks noChangeAspect="1"/>
          </p:cNvPicPr>
          <p:nvPr/>
        </p:nvPicPr>
        <p:blipFill>
          <a:blip r:embed="rId2"/>
          <a:stretch>
            <a:fillRect/>
          </a:stretch>
        </p:blipFill>
        <p:spPr>
          <a:xfrm>
            <a:off x="1066800" y="2369985"/>
            <a:ext cx="7239000" cy="4041927"/>
          </a:xfrm>
          <a:prstGeom prst="rect">
            <a:avLst/>
          </a:prstGeom>
        </p:spPr>
      </p:pic>
    </p:spTree>
    <p:extLst>
      <p:ext uri="{BB962C8B-B14F-4D97-AF65-F5344CB8AC3E}">
        <p14:creationId xmlns:p14="http://schemas.microsoft.com/office/powerpoint/2010/main" val="187081268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 Chain: Basic Ideas</a:t>
            </a:r>
            <a:endParaRPr lang="en-US" dirty="0"/>
          </a:p>
        </p:txBody>
      </p:sp>
      <p:sp>
        <p:nvSpPr>
          <p:cNvPr id="3" name="Content Placeholder 2"/>
          <p:cNvSpPr>
            <a:spLocks noGrp="1"/>
          </p:cNvSpPr>
          <p:nvPr>
            <p:ph idx="1"/>
          </p:nvPr>
        </p:nvSpPr>
        <p:spPr>
          <a:xfrm>
            <a:off x="533399" y="1600200"/>
            <a:ext cx="8499475" cy="4648200"/>
          </a:xfrm>
        </p:spPr>
        <p:txBody>
          <a:bodyPr/>
          <a:lstStyle/>
          <a:p>
            <a:r>
              <a:rPr lang="en-US" sz="2400" dirty="0" smtClean="0"/>
              <a:t>Chain the blocks to make any creation of a new block needs to re-do all work</a:t>
            </a:r>
            <a:endParaRPr lang="en-US" sz="2400" dirty="0"/>
          </a:p>
        </p:txBody>
      </p:sp>
      <p:sp>
        <p:nvSpPr>
          <p:cNvPr id="4" name="Slide Number Placeholder 3"/>
          <p:cNvSpPr>
            <a:spLocks noGrp="1"/>
          </p:cNvSpPr>
          <p:nvPr>
            <p:ph type="sldNum" sz="quarter" idx="11"/>
          </p:nvPr>
        </p:nvSpPr>
        <p:spPr/>
        <p:txBody>
          <a:bodyPr/>
          <a:lstStyle/>
          <a:p>
            <a:fld id="{B8AA23A2-5167-9F48-9C61-9B9589D68513}" type="slidenum">
              <a:rPr lang="en-US" altLang="x-none" smtClean="0"/>
              <a:pPr/>
              <a:t>95</a:t>
            </a:fld>
            <a:endParaRPr lang="en-US" altLang="x-none"/>
          </a:p>
        </p:txBody>
      </p:sp>
      <p:grpSp>
        <p:nvGrpSpPr>
          <p:cNvPr id="9" name="Group 8"/>
          <p:cNvGrpSpPr/>
          <p:nvPr/>
        </p:nvGrpSpPr>
        <p:grpSpPr>
          <a:xfrm>
            <a:off x="998095" y="2543180"/>
            <a:ext cx="7612557" cy="4108445"/>
            <a:chOff x="998095" y="2543180"/>
            <a:chExt cx="7612557" cy="4108445"/>
          </a:xfrm>
        </p:grpSpPr>
        <p:pic>
          <p:nvPicPr>
            <p:cNvPr id="7" name="Picture 6"/>
            <p:cNvPicPr>
              <a:picLocks noChangeAspect="1"/>
            </p:cNvPicPr>
            <p:nvPr/>
          </p:nvPicPr>
          <p:blipFill>
            <a:blip r:embed="rId2"/>
            <a:stretch>
              <a:fillRect/>
            </a:stretch>
          </p:blipFill>
          <p:spPr>
            <a:xfrm>
              <a:off x="998095" y="2543180"/>
              <a:ext cx="7612557" cy="4032245"/>
            </a:xfrm>
            <a:prstGeom prst="rect">
              <a:avLst/>
            </a:prstGeom>
          </p:spPr>
        </p:pic>
        <p:sp>
          <p:nvSpPr>
            <p:cNvPr id="8" name="Rectangle 7"/>
            <p:cNvSpPr/>
            <p:nvPr/>
          </p:nvSpPr>
          <p:spPr bwMode="auto">
            <a:xfrm>
              <a:off x="998095" y="6324600"/>
              <a:ext cx="914400" cy="32702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grpSp>
    </p:spTree>
    <p:extLst>
      <p:ext uri="{BB962C8B-B14F-4D97-AF65-F5344CB8AC3E}">
        <p14:creationId xmlns:p14="http://schemas.microsoft.com/office/powerpoint/2010/main" val="69348188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p:txBody>
          <a:bodyPr/>
          <a:lstStyle/>
          <a:p>
            <a:r>
              <a:rPr lang="en-US" altLang="x-none">
                <a:ea typeface="ＭＳ Ｐゴシック" charset="-128"/>
              </a:rPr>
              <a:t>Outline</a:t>
            </a:r>
          </a:p>
        </p:txBody>
      </p:sp>
      <p:sp>
        <p:nvSpPr>
          <p:cNvPr id="82946" name="Content Placeholder 2"/>
          <p:cNvSpPr>
            <a:spLocks noGrp="1"/>
          </p:cNvSpPr>
          <p:nvPr>
            <p:ph idx="1"/>
          </p:nvPr>
        </p:nvSpPr>
        <p:spPr/>
        <p:txBody>
          <a:bodyPr/>
          <a:lstStyle/>
          <a:p>
            <a:pPr>
              <a:buFont typeface="Wingdings" charset="2"/>
              <a:buChar char="q"/>
            </a:pPr>
            <a:r>
              <a:rPr lang="en-US" altLang="x-none" dirty="0">
                <a:ea typeface="ＭＳ Ｐゴシック" charset="-128"/>
              </a:rPr>
              <a:t>Admin and recap</a:t>
            </a:r>
          </a:p>
          <a:p>
            <a:pPr>
              <a:buFont typeface="Wingdings" charset="2"/>
              <a:buChar char="q"/>
            </a:pPr>
            <a:r>
              <a:rPr lang="en-US" altLang="x-none" dirty="0" smtClean="0">
                <a:ea typeface="ＭＳ Ｐゴシック" charset="-128"/>
              </a:rPr>
              <a:t>Application overlays (distributed network applications) to</a:t>
            </a:r>
            <a:endParaRPr lang="en-US" altLang="x-none" dirty="0">
              <a:ea typeface="ＭＳ Ｐゴシック" charset="-128"/>
            </a:endParaRPr>
          </a:p>
          <a:p>
            <a:pPr lvl="1">
              <a:buFont typeface="Courier New" charset="0"/>
              <a:buChar char="o"/>
            </a:pPr>
            <a:r>
              <a:rPr lang="en-US" altLang="x-none" dirty="0" smtClean="0">
                <a:ea typeface="ＭＳ Ｐゴシック" charset="-128"/>
              </a:rPr>
              <a:t>scale bandwidth/resource (</a:t>
            </a:r>
            <a:r>
              <a:rPr lang="en-US" altLang="x-none" dirty="0" err="1" smtClean="0">
                <a:ea typeface="ＭＳ Ｐゴシック" charset="-128"/>
              </a:rPr>
              <a:t>BitTorrent</a:t>
            </a:r>
            <a:r>
              <a:rPr lang="en-US" altLang="x-none" dirty="0" smtClean="0">
                <a:ea typeface="ＭＳ Ｐゴシック" charset="-128"/>
              </a:rPr>
              <a:t>)</a:t>
            </a:r>
          </a:p>
          <a:p>
            <a:pPr lvl="1">
              <a:buFont typeface="Courier New" charset="0"/>
              <a:buChar char="o"/>
            </a:pPr>
            <a:r>
              <a:rPr lang="en-US" altLang="x-none" dirty="0" smtClean="0">
                <a:ea typeface="ＭＳ Ｐゴシック" charset="-128"/>
              </a:rPr>
              <a:t>distribute content lookup (Freenet, DHT)</a:t>
            </a:r>
          </a:p>
          <a:p>
            <a:pPr lvl="1">
              <a:buFont typeface="Courier New" charset="0"/>
              <a:buChar char="o"/>
            </a:pPr>
            <a:r>
              <a:rPr lang="en-US" altLang="x-none" dirty="0" smtClean="0">
                <a:ea typeface="ＭＳ Ｐゴシック" charset="-128"/>
              </a:rPr>
              <a:t>distribute content verification (Block chain)</a:t>
            </a:r>
          </a:p>
        </p:txBody>
      </p:sp>
      <p:sp>
        <p:nvSpPr>
          <p:cNvPr id="82947" name="Slide Number Placeholder 3"/>
          <p:cNvSpPr>
            <a:spLocks noGrp="1"/>
          </p:cNvSpPr>
          <p:nvPr>
            <p:ph type="sldNum" sz="quarter" idx="4294967295"/>
          </p:nvPr>
        </p:nvSpPr>
        <p:spPr>
          <a:xfrm>
            <a:off x="5187950" y="6386513"/>
            <a:ext cx="3956050" cy="4556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fld id="{3D84E7CC-9B5C-CA41-B941-367D7F84C09E}" type="slidenum">
              <a:rPr lang="en-US" altLang="x-none" sz="1400">
                <a:solidFill>
                  <a:srgbClr val="000000"/>
                </a:solidFill>
                <a:latin typeface="Comic Sans MS" charset="0"/>
              </a:rPr>
              <a:pPr algn="r" eaLnBrk="1" hangingPunct="1"/>
              <a:t>96</a:t>
            </a:fld>
            <a:endParaRPr lang="en-US" altLang="x-none" sz="1400" dirty="0">
              <a:solidFill>
                <a:srgbClr val="000000"/>
              </a:solidFill>
              <a:latin typeface="Comic Sans MS" charset="0"/>
            </a:endParaRPr>
          </a:p>
        </p:txBody>
      </p:sp>
    </p:spTree>
    <p:extLst>
      <p:ext uri="{BB962C8B-B14F-4D97-AF65-F5344CB8AC3E}">
        <p14:creationId xmlns:p14="http://schemas.microsoft.com/office/powerpoint/2010/main" val="160019564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Title 1"/>
          <p:cNvSpPr>
            <a:spLocks noGrp="1"/>
          </p:cNvSpPr>
          <p:nvPr>
            <p:ph type="title"/>
          </p:nvPr>
        </p:nvSpPr>
        <p:spPr/>
        <p:txBody>
          <a:bodyPr/>
          <a:lstStyle/>
          <a:p>
            <a:r>
              <a:rPr lang="en-US" altLang="x-none">
                <a:ea typeface="ＭＳ Ｐゴシック" charset="-128"/>
              </a:rPr>
              <a:t>Outline</a:t>
            </a:r>
          </a:p>
        </p:txBody>
      </p:sp>
      <p:sp>
        <p:nvSpPr>
          <p:cNvPr id="222210" name="Content Placeholder 2"/>
          <p:cNvSpPr>
            <a:spLocks noGrp="1"/>
          </p:cNvSpPr>
          <p:nvPr>
            <p:ph idx="1"/>
          </p:nvPr>
        </p:nvSpPr>
        <p:spPr/>
        <p:txBody>
          <a:bodyPr/>
          <a:lstStyle/>
          <a:p>
            <a:pPr>
              <a:buFont typeface="Wingdings" charset="2"/>
              <a:buChar char="q"/>
            </a:pPr>
            <a:r>
              <a:rPr lang="en-US" altLang="x-none" dirty="0">
                <a:ea typeface="ＭＳ Ｐゴシック" charset="-128"/>
              </a:rPr>
              <a:t>Admin and recap</a:t>
            </a:r>
          </a:p>
          <a:p>
            <a:pPr>
              <a:buFont typeface="Wingdings" charset="2"/>
              <a:buChar char="q"/>
            </a:pPr>
            <a:r>
              <a:rPr lang="en-US" altLang="x-none" dirty="0">
                <a:ea typeface="ＭＳ Ｐゴシック" charset="-128"/>
              </a:rPr>
              <a:t>Application overlays (distributed network applications</a:t>
            </a:r>
            <a:r>
              <a:rPr lang="en-US" altLang="x-none" dirty="0" smtClean="0">
                <a:ea typeface="ＭＳ Ｐゴシック" charset="-128"/>
              </a:rPr>
              <a:t>) to</a:t>
            </a:r>
            <a:endParaRPr lang="en-US" altLang="x-none" dirty="0">
              <a:ea typeface="ＭＳ Ｐゴシック" charset="-128"/>
            </a:endParaRPr>
          </a:p>
          <a:p>
            <a:pPr lvl="1">
              <a:buFont typeface="Courier New" charset="0"/>
              <a:buChar char="o"/>
            </a:pPr>
            <a:r>
              <a:rPr lang="en-US" altLang="x-none" dirty="0">
                <a:ea typeface="ＭＳ Ｐゴシック" charset="-128"/>
              </a:rPr>
              <a:t>scale bandwidth/resource (</a:t>
            </a:r>
            <a:r>
              <a:rPr lang="en-US" altLang="x-none" dirty="0" err="1">
                <a:ea typeface="ＭＳ Ｐゴシック" charset="-128"/>
              </a:rPr>
              <a:t>BitTorrent</a:t>
            </a:r>
            <a:r>
              <a:rPr lang="en-US" altLang="x-none" dirty="0">
                <a:ea typeface="ＭＳ Ｐゴシック" charset="-128"/>
              </a:rPr>
              <a:t>)</a:t>
            </a:r>
          </a:p>
          <a:p>
            <a:pPr lvl="1">
              <a:buFont typeface="Courier New" charset="0"/>
              <a:buChar char="o"/>
            </a:pPr>
            <a:r>
              <a:rPr lang="en-US" altLang="x-none" dirty="0" smtClean="0">
                <a:ea typeface="ＭＳ Ｐゴシック" charset="-128"/>
              </a:rPr>
              <a:t>distribute content </a:t>
            </a:r>
            <a:r>
              <a:rPr lang="en-US" altLang="x-none" dirty="0">
                <a:ea typeface="ＭＳ Ｐゴシック" charset="-128"/>
              </a:rPr>
              <a:t>lookup (Freenet, DHT)</a:t>
            </a:r>
          </a:p>
          <a:p>
            <a:pPr lvl="1">
              <a:buFont typeface="Courier New" charset="0"/>
              <a:buChar char="o"/>
            </a:pPr>
            <a:r>
              <a:rPr lang="en-US" altLang="x-none" dirty="0">
                <a:ea typeface="ＭＳ Ｐゴシック" charset="-128"/>
              </a:rPr>
              <a:t>achieve anonymity (Tor)</a:t>
            </a:r>
          </a:p>
        </p:txBody>
      </p:sp>
      <p:sp>
        <p:nvSpPr>
          <p:cNvPr id="222211" name="Slide Number Placeholder 3"/>
          <p:cNvSpPr>
            <a:spLocks noGrp="1"/>
          </p:cNvSpPr>
          <p:nvPr>
            <p:ph type="sldNum" sz="quarter" idx="11"/>
          </p:nvPr>
        </p:nvSpPr>
        <p:spPr>
          <a:xfrm>
            <a:off x="5187950" y="6386513"/>
            <a:ext cx="3956050" cy="455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FB75CEE-3A92-7A4B-874E-79B10F56C158}" type="slidenum">
              <a:rPr lang="en-US" altLang="x-none" sz="1400">
                <a:solidFill>
                  <a:srgbClr val="000000"/>
                </a:solidFill>
                <a:latin typeface="Comic Sans MS" charset="0"/>
              </a:rPr>
              <a:pPr eaLnBrk="1" hangingPunct="1"/>
              <a:t>97</a:t>
            </a:fld>
            <a:endParaRPr lang="en-US" altLang="x-none" sz="1400">
              <a:solidFill>
                <a:srgbClr val="000000"/>
              </a:solidFill>
              <a:latin typeface="Comic Sans MS" charset="0"/>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Rectangle 2"/>
          <p:cNvSpPr>
            <a:spLocks noGrp="1" noChangeArrowheads="1"/>
          </p:cNvSpPr>
          <p:nvPr>
            <p:ph type="title"/>
          </p:nvPr>
        </p:nvSpPr>
        <p:spPr/>
        <p:txBody>
          <a:bodyPr/>
          <a:lstStyle/>
          <a:p>
            <a:pPr eaLnBrk="1" hangingPunct="1"/>
            <a:r>
              <a:rPr lang="en-US" altLang="zh-CN">
                <a:ea typeface="SimSun" charset="-122"/>
              </a:rPr>
              <a:t>Problem</a:t>
            </a:r>
          </a:p>
        </p:txBody>
      </p:sp>
      <p:sp>
        <p:nvSpPr>
          <p:cNvPr id="224258" name="Rectangle 3"/>
          <p:cNvSpPr>
            <a:spLocks noGrp="1" noChangeArrowheads="1"/>
          </p:cNvSpPr>
          <p:nvPr>
            <p:ph type="body" idx="1"/>
          </p:nvPr>
        </p:nvSpPr>
        <p:spPr/>
        <p:txBody>
          <a:bodyPr/>
          <a:lstStyle/>
          <a:p>
            <a:pPr eaLnBrk="1" hangingPunct="1"/>
            <a:r>
              <a:rPr lang="en-US" altLang="zh-CN">
                <a:ea typeface="SimSun" charset="-122"/>
              </a:rPr>
              <a:t>Internet surveillance like traffic analysis reveals users privacy</a:t>
            </a:r>
          </a:p>
          <a:p>
            <a:pPr eaLnBrk="1" hangingPunct="1"/>
            <a:r>
              <a:rPr lang="en-US" altLang="zh-CN">
                <a:ea typeface="SimSun" charset="-122"/>
              </a:rPr>
              <a:t>Encryption does not hide packet headers, which still reveal a great deal about users</a:t>
            </a:r>
          </a:p>
          <a:p>
            <a:pPr eaLnBrk="1" hangingPunct="1"/>
            <a:r>
              <a:rPr lang="en-US" altLang="zh-CN">
                <a:ea typeface="SimSun" charset="-122"/>
              </a:rPr>
              <a:t>End-to-end anonymity is needed</a:t>
            </a:r>
          </a:p>
          <a:p>
            <a:pPr eaLnBrk="1" hangingPunct="1"/>
            <a:endParaRPr lang="en-US" altLang="zh-CN">
              <a:ea typeface="SimSun" charset="-122"/>
            </a:endParaRPr>
          </a:p>
          <a:p>
            <a:pPr eaLnBrk="1" hangingPunct="1"/>
            <a:r>
              <a:rPr lang="en-US" altLang="zh-CN">
                <a:ea typeface="SimSun" charset="-122"/>
              </a:rPr>
              <a:t>Solution: distributed, anonymous networks </a:t>
            </a: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Rectangle 2"/>
          <p:cNvSpPr>
            <a:spLocks noGrp="1" noChangeArrowheads="1"/>
          </p:cNvSpPr>
          <p:nvPr>
            <p:ph type="title"/>
          </p:nvPr>
        </p:nvSpPr>
        <p:spPr/>
        <p:txBody>
          <a:bodyPr/>
          <a:lstStyle/>
          <a:p>
            <a:pPr eaLnBrk="1" hangingPunct="1"/>
            <a:r>
              <a:rPr lang="en-US" altLang="zh-CN">
                <a:ea typeface="SimSun" charset="-122"/>
              </a:rPr>
              <a:t>Example: Tor Networks</a:t>
            </a:r>
          </a:p>
        </p:txBody>
      </p:sp>
      <p:sp>
        <p:nvSpPr>
          <p:cNvPr id="225282" name="Rectangle 3"/>
          <p:cNvSpPr>
            <a:spLocks noGrp="1" noChangeArrowheads="1"/>
          </p:cNvSpPr>
          <p:nvPr>
            <p:ph type="body" idx="1"/>
          </p:nvPr>
        </p:nvSpPr>
        <p:spPr/>
        <p:txBody>
          <a:bodyPr/>
          <a:lstStyle/>
          <a:p>
            <a:pPr eaLnBrk="1" hangingPunct="1"/>
            <a:r>
              <a:rPr lang="en-US" altLang="zh-CN">
                <a:ea typeface="SimSun" charset="-122"/>
              </a:rPr>
              <a:t>Basic idea</a:t>
            </a:r>
          </a:p>
          <a:p>
            <a:pPr lvl="1" eaLnBrk="1" hangingPunct="1"/>
            <a:r>
              <a:rPr lang="en-US" altLang="zh-CN">
                <a:ea typeface="SimSun" charset="-122"/>
              </a:rPr>
              <a:t>Overlay network using Onion Routers (OR)</a:t>
            </a:r>
          </a:p>
          <a:p>
            <a:pPr lvl="1" eaLnBrk="1" hangingPunct="1"/>
            <a:r>
              <a:rPr lang="en-US" altLang="zh-CN">
                <a:ea typeface="SimSun" charset="-122"/>
              </a:rPr>
              <a:t>Onion routing so that each onion router knows only the previous and next hop</a:t>
            </a:r>
          </a:p>
        </p:txBody>
      </p:sp>
      <p:sp>
        <p:nvSpPr>
          <p:cNvPr id="225283" name="Rectangle 1"/>
          <p:cNvSpPr>
            <a:spLocks noChangeArrowheads="1"/>
          </p:cNvSpPr>
          <p:nvPr/>
        </p:nvSpPr>
        <p:spPr bwMode="auto">
          <a:xfrm>
            <a:off x="838200" y="5867400"/>
            <a:ext cx="4224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t>https://torstatus.blutmagie.de/</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1_Kurose">
  <a:themeElements>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Kuros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Kuro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Kuro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Kuro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Kuro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Kuro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Kuro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6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4781</TotalTime>
  <Words>5034</Words>
  <Application>Microsoft Macintosh PowerPoint</Application>
  <PresentationFormat>On-screen Show (4:3)</PresentationFormat>
  <Paragraphs>1288</Paragraphs>
  <Slides>115</Slides>
  <Notes>95</Notes>
  <HiddenSlides>17</HiddenSlides>
  <MMClips>0</MMClips>
  <ScaleCrop>false</ScaleCrop>
  <HeadingPairs>
    <vt:vector size="8" baseType="variant">
      <vt:variant>
        <vt:lpstr>Fonts Used</vt:lpstr>
      </vt:variant>
      <vt:variant>
        <vt:i4>18</vt:i4>
      </vt:variant>
      <vt:variant>
        <vt:lpstr>Theme</vt:lpstr>
      </vt:variant>
      <vt:variant>
        <vt:i4>3</vt:i4>
      </vt:variant>
      <vt:variant>
        <vt:lpstr>Embedded OLE Servers</vt:lpstr>
      </vt:variant>
      <vt:variant>
        <vt:i4>1</vt:i4>
      </vt:variant>
      <vt:variant>
        <vt:lpstr>Slide Titles</vt:lpstr>
      </vt:variant>
      <vt:variant>
        <vt:i4>115</vt:i4>
      </vt:variant>
    </vt:vector>
  </HeadingPairs>
  <TitlesOfParts>
    <vt:vector size="137" baseType="lpstr">
      <vt:lpstr>Book Antiqua</vt:lpstr>
      <vt:lpstr>Calibri</vt:lpstr>
      <vt:lpstr>Comic Sans MS</vt:lpstr>
      <vt:lpstr>Courier New</vt:lpstr>
      <vt:lpstr>Garamond</vt:lpstr>
      <vt:lpstr>Georgia</vt:lpstr>
      <vt:lpstr>Helvetica</vt:lpstr>
      <vt:lpstr>ＭＳ Ｐゴシック</vt:lpstr>
      <vt:lpstr>SimSun</vt:lpstr>
      <vt:lpstr>Symbol</vt:lpstr>
      <vt:lpstr>Tahoma</vt:lpstr>
      <vt:lpstr>Times New Roman</vt:lpstr>
      <vt:lpstr>Tw Cen MT</vt:lpstr>
      <vt:lpstr>Wingdings</vt:lpstr>
      <vt:lpstr>ZapfDingbats</vt:lpstr>
      <vt:lpstr>宋体</vt:lpstr>
      <vt:lpstr>新細明體</vt:lpstr>
      <vt:lpstr>Arial</vt:lpstr>
      <vt:lpstr>1_Kurose</vt:lpstr>
      <vt:lpstr>5_Default Design</vt:lpstr>
      <vt:lpstr>6_Default Design</vt:lpstr>
      <vt:lpstr>Equation</vt:lpstr>
      <vt:lpstr>Network Applications: Application Overlay Networks</vt:lpstr>
      <vt:lpstr>Outline</vt:lpstr>
      <vt:lpstr>Admin</vt:lpstr>
      <vt:lpstr>Recap: Direction Mechanisms</vt:lpstr>
      <vt:lpstr>Recap: Scalability  of Server-Only Approaches</vt:lpstr>
      <vt:lpstr>Recap: Scalability of Server-Client System (P2P)</vt:lpstr>
      <vt:lpstr>Recap: BitTorrent</vt:lpstr>
      <vt:lpstr>BitTorrent Fluid Analysis</vt:lpstr>
      <vt:lpstr>System Evolution</vt:lpstr>
      <vt:lpstr>System State</vt:lpstr>
      <vt:lpstr>Outline</vt:lpstr>
      <vt:lpstr>The Content Lookup Problem</vt:lpstr>
      <vt:lpstr>Discussion</vt:lpstr>
      <vt:lpstr>Outline</vt:lpstr>
      <vt:lpstr>Decentralized Flooding</vt:lpstr>
      <vt:lpstr>Decentralized Flooding</vt:lpstr>
      <vt:lpstr>Decentralized Flooding</vt:lpstr>
      <vt:lpstr>Background: Decentralized Flooding</vt:lpstr>
      <vt:lpstr>Decentralized Flooding Example: Gnutella</vt:lpstr>
      <vt:lpstr>Advantages and Disadvantages  of Decentralized Flooding</vt:lpstr>
      <vt:lpstr>Outline</vt:lpstr>
      <vt:lpstr>Example: Freenet</vt:lpstr>
      <vt:lpstr>Basic Structure of Freenet</vt:lpstr>
      <vt:lpstr>Freenet Query</vt:lpstr>
      <vt:lpstr>Query Example</vt:lpstr>
      <vt:lpstr>Insert</vt:lpstr>
      <vt:lpstr>Insert Example</vt:lpstr>
      <vt:lpstr>Insert Example</vt:lpstr>
      <vt:lpstr>Insert Example</vt:lpstr>
      <vt:lpstr>Insert Example</vt:lpstr>
      <vt:lpstr>Insert Example</vt:lpstr>
      <vt:lpstr>Insert Example</vt:lpstr>
      <vt:lpstr>Analysis: Freenet Dynamics</vt:lpstr>
      <vt:lpstr>Understanding Freenet Self-Organization: Freenet Graph</vt:lpstr>
      <vt:lpstr>Experiment: Freenet Graph: Init </vt:lpstr>
      <vt:lpstr>Example: Search Effect</vt:lpstr>
      <vt:lpstr>Experiment: Evolution of Freenet Graph</vt:lpstr>
      <vt:lpstr>Freenet Evolves to  Small-World Network</vt:lpstr>
      <vt:lpstr>Small-World</vt:lpstr>
      <vt:lpstr>Freenet: Summary</vt:lpstr>
      <vt:lpstr>Analysis: Effective, Distributed Routing Search</vt:lpstr>
      <vt:lpstr>What Should the Long-Distance Links Look?</vt:lpstr>
      <vt:lpstr>What Should the Long-Distance Links Look?</vt:lpstr>
      <vt:lpstr>Effective, Distributed Routing Search Guideline</vt:lpstr>
      <vt:lpstr>Warped World</vt:lpstr>
      <vt:lpstr>Outline</vt:lpstr>
      <vt:lpstr>DHT: Overview</vt:lpstr>
      <vt:lpstr>DHT: API</vt:lpstr>
      <vt:lpstr>DHT: API (2)</vt:lpstr>
      <vt:lpstr>DHT: API (3)</vt:lpstr>
      <vt:lpstr>DHT: API (4)</vt:lpstr>
      <vt:lpstr>DHT: API (5)</vt:lpstr>
      <vt:lpstr>Usage of DHT</vt:lpstr>
      <vt:lpstr>DHT Design Pattern</vt:lpstr>
      <vt:lpstr>CAN</vt:lpstr>
      <vt:lpstr>CAN Example: Two Dimensional Space</vt:lpstr>
      <vt:lpstr>CAN Example: Two Dimensional Space</vt:lpstr>
      <vt:lpstr>CAN Example: Two Dimensional Space</vt:lpstr>
      <vt:lpstr>CAN Example: Two Dimensional Space</vt:lpstr>
      <vt:lpstr>CAN Example: Two Dimensional Space</vt:lpstr>
      <vt:lpstr>CAN Insert: Example (1)</vt:lpstr>
      <vt:lpstr>CAN Insert: Example (2)</vt:lpstr>
      <vt:lpstr>CAN Insert: Example (3)</vt:lpstr>
      <vt:lpstr>CAN Insert: Routing</vt:lpstr>
      <vt:lpstr>CAN Insert: Example (4)</vt:lpstr>
      <vt:lpstr>CAN Retrieve: Example</vt:lpstr>
      <vt:lpstr>CAN Retrieve: Example</vt:lpstr>
      <vt:lpstr>CAN Insert: Join (1)</vt:lpstr>
      <vt:lpstr>CAN Insert: Join (2)</vt:lpstr>
      <vt:lpstr>CAN Insert: Join (3)</vt:lpstr>
      <vt:lpstr>CAN Evaluations</vt:lpstr>
      <vt:lpstr>Chord</vt:lpstr>
      <vt:lpstr>Chord: Storage using a Ring</vt:lpstr>
      <vt:lpstr>Exercise</vt:lpstr>
      <vt:lpstr>How to Search: One Extreme</vt:lpstr>
      <vt:lpstr>How to Search: the Other Extreme</vt:lpstr>
      <vt:lpstr>Chord Solution: “finger tables”</vt:lpstr>
      <vt:lpstr>Joining the Ring</vt:lpstr>
      <vt:lpstr>DHT: Chord Node Join</vt:lpstr>
      <vt:lpstr>DHT: Chord Node Join</vt:lpstr>
      <vt:lpstr>DHT: Chord Node Join</vt:lpstr>
      <vt:lpstr>DHT: Chord Node Join</vt:lpstr>
      <vt:lpstr>DHT: Chord Node Join</vt:lpstr>
      <vt:lpstr>DHT: Chord Insert Items</vt:lpstr>
      <vt:lpstr>DHT: Chord Routing</vt:lpstr>
      <vt:lpstr>DHT (CAN, Chord) Summary</vt:lpstr>
      <vt:lpstr>Backup Slides</vt:lpstr>
      <vt:lpstr>Outline</vt:lpstr>
      <vt:lpstr>Motivation: Centralized Clearing House of Financial Transactions</vt:lpstr>
      <vt:lpstr>Motivation: Distributed Ledgers</vt:lpstr>
      <vt:lpstr>BitCoin Details: Transaction Chains</vt:lpstr>
      <vt:lpstr>BitCoin Details: Transaction Chains</vt:lpstr>
      <vt:lpstr>Motivation</vt:lpstr>
      <vt:lpstr>Block Chain: Basic Ideas</vt:lpstr>
      <vt:lpstr>Block Chain: Basic Ideas</vt:lpstr>
      <vt:lpstr>Outline</vt:lpstr>
      <vt:lpstr>Outline</vt:lpstr>
      <vt:lpstr>Problem</vt:lpstr>
      <vt:lpstr>Example: Tor Networks</vt:lpstr>
      <vt:lpstr>Tor Components</vt:lpstr>
      <vt:lpstr>Tor Steps</vt:lpstr>
      <vt:lpstr>Tor Steps</vt:lpstr>
      <vt:lpstr>Tor Steps</vt:lpstr>
      <vt:lpstr>Tor Networks</vt:lpstr>
      <vt:lpstr>Tor Optimization: Symmetric Key</vt:lpstr>
      <vt:lpstr>Example Tor Commands</vt:lpstr>
      <vt:lpstr>Tor Location-Hidden Service</vt:lpstr>
      <vt:lpstr>Tor Location-Hidden Service: Creating and Connecting to a Location Hidden Service</vt:lpstr>
      <vt:lpstr>Backup Slides</vt:lpstr>
      <vt:lpstr>Strawman: Central Index: Publish (based on Napster)</vt:lpstr>
      <vt:lpstr>Central Index: Search</vt:lpstr>
      <vt:lpstr>Central Index: Ping</vt:lpstr>
      <vt:lpstr>Central Index: Fetch</vt:lpstr>
      <vt:lpstr>PowerPoint Presentation</vt:lpstr>
      <vt:lpstr>Centralized Index</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yry</dc:creator>
  <cp:lastModifiedBy>Richard Yang</cp:lastModifiedBy>
  <cp:revision>357</cp:revision>
  <cp:lastPrinted>2017-10-17T21:29:53Z</cp:lastPrinted>
  <dcterms:created xsi:type="dcterms:W3CDTF">2006-08-16T00:00:00Z</dcterms:created>
  <dcterms:modified xsi:type="dcterms:W3CDTF">2017-10-17T21:30:05Z</dcterms:modified>
</cp:coreProperties>
</file>